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0" r:id="rId1"/>
  </p:sldMasterIdLst>
  <p:notesMasterIdLst>
    <p:notesMasterId r:id="rId18"/>
  </p:notesMasterIdLst>
  <p:sldIdLst>
    <p:sldId id="256" r:id="rId2"/>
    <p:sldId id="276" r:id="rId3"/>
    <p:sldId id="335" r:id="rId4"/>
    <p:sldId id="337" r:id="rId5"/>
    <p:sldId id="336" r:id="rId6"/>
    <p:sldId id="323" r:id="rId7"/>
    <p:sldId id="343" r:id="rId8"/>
    <p:sldId id="339" r:id="rId9"/>
    <p:sldId id="345" r:id="rId10"/>
    <p:sldId id="341" r:id="rId11"/>
    <p:sldId id="346" r:id="rId12"/>
    <p:sldId id="338" r:id="rId13"/>
    <p:sldId id="347" r:id="rId14"/>
    <p:sldId id="348" r:id="rId15"/>
    <p:sldId id="291" r:id="rId16"/>
    <p:sldId id="33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73010" autoAdjust="0"/>
  </p:normalViewPr>
  <p:slideViewPr>
    <p:cSldViewPr>
      <p:cViewPr varScale="1">
        <p:scale>
          <a:sx n="56" d="100"/>
          <a:sy n="56" d="100"/>
        </p:scale>
        <p:origin x="20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E662-4366-48DF-8C3B-0339BED4A4B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AAB7-4C61-4A5E-82BE-B6DB7C8FA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6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1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получилось в итоге?  Оказалось что, в независимости от реальной локализации места проживания, потребность в ее изменении сохраняется у многих людей. Физический комфорт не подменяет комфорт психологический. Таким образом, человеку предлагается решить эту нравственную проблему: где ему будет лучше жить, на природе или в городе.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материал к оригинальной версии вопроса 11 совмещает в себе атрибутика комфортного образа жизни и проживания на природе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Остановимся подробнее на  проблеме подбора стимульного материала. Изначально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аличие стимульного материала обусловлено необходимостью усилить эмоционально информационную нагрузку вопросов. Трудность в его подборе заключается в дозировании эмоциональной нагрузки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т.к.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необходим эффект усиления, а не эмоционального зашумления.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Фотография не должна вызвать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бо́льший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эмоциональный отклик, чем содержание вопроса. При просмотре данного изображения, акцент с зоны комфорта (одиночество и тишина) во время работы смещается в область отрицательных, а в ряде случаев – болезненных переживаний (одиночество личности, депрессии),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чего не должно быть.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</a:t>
            </a:r>
            <a:r>
              <a:rPr lang="ru-RU" baseline="0" dirty="0" smtClean="0"/>
              <a:t> слайде представлено фото с избыточным эмоциональным давление, лева. И правильно подобранное фото, с акцентом на условиях реализации профессиональной деятельности (справа).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2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Еще один пример типичных ошибок в подборе стимульного материла.</a:t>
            </a:r>
            <a:r>
              <a:rPr lang="ru-RU" baseline="0" dirty="0" smtClean="0"/>
              <a:t> В</a:t>
            </a:r>
            <a:r>
              <a:rPr lang="ru-RU" dirty="0" smtClean="0"/>
              <a:t>лияние социальных стереотипов восприятия:</a:t>
            </a:r>
            <a:r>
              <a:rPr lang="ru-RU" baseline="0" dirty="0" smtClean="0"/>
              <a:t> «одинокий», как синоним -  «несчастный». Вместо, «одиночество», как состояние, а не свойство личности; «одиночество», как зона комфорта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2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200" dirty="0" smtClean="0"/>
              <a:t>ВЫВОДЫ</a:t>
            </a:r>
          </a:p>
          <a:p>
            <a:pPr marL="457200" indent="-457200" algn="just">
              <a:buAutoNum type="arabicPeriod"/>
            </a:pPr>
            <a:r>
              <a:rPr lang="ru-RU" sz="1200" dirty="0" smtClean="0"/>
              <a:t>Линейно-оппозиционная форма тестирования подразумевает искусственно смоделированную ситуацию выбора из потенциально взаимоисключающих понятий и является более надежной, чем традиционный (суммарный) тестовый подход.</a:t>
            </a:r>
          </a:p>
          <a:p>
            <a:pPr marL="457200" indent="-457200" algn="just">
              <a:buAutoNum type="arabicPeriod"/>
            </a:pPr>
            <a:r>
              <a:rPr lang="ru-RU" sz="1200" dirty="0" smtClean="0"/>
              <a:t>В процессе подбора вопросов и стимульного материала имеются трудности в дозировании информационной и эмоциональной составляющей.</a:t>
            </a:r>
          </a:p>
          <a:p>
            <a:pPr marL="457200" indent="-457200" algn="just">
              <a:buAutoNum type="arabicPeriod"/>
            </a:pPr>
            <a:r>
              <a:rPr lang="ru-RU" sz="1200" dirty="0" smtClean="0"/>
              <a:t> Достаточно трудно выявить адекватные стимулы для статистически устойчивой психофизиологической реакции широких групп испытуемых к определенным типам множественного интеллекта, без многократных пилотажных исследований.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8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чем перейти к обсуждению критериев отбора стимульного материала, необходимо остановиться таких понятиях как  «психологический тест», «психофизиологические параметры» и «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результатов».  Привлечение данных понятий позволяет обосновать  необходимость в стимульном материале при проведении тестирования. Остановимся подробнее: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Диагностическая или предсказательная ценность психологического теста зависит от того, насколько он может служить индикатором относительно широкой и важной области поведения (в том числе – профессиональной самореализации). Задания теста не обязательно должны иметь близкое сходство с поведением, для предсказания которого тест предназначен. Важно наличие эмпирического соответствия между поведением и тестом на него ориентированным. В то же время, степень сходства между тестируемыми образцами поведения и прогнозируемым поведением может широко варьировать. В том числе, необходимо соответствие между характеристиками деятельности человека в ситуации тестирования и в других ситуациях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5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«Интеллект» и «способности» - части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целого или независимые переменные? Анализ тестов способностей подразумевает определенное отношение к этим понятиям. Традиционные тесты специальных способностей по факту  измеряют различные аспекты интеллекта, которые обеспечивают эффективность в конкретных узких областях деятельности. Однако сам интеллект, понимается как неделимое целое  - 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“general intelligence”, отраженный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баллами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Напротив,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огласно теории множественного интеллекта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Гарднера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 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1983) речь идет не об «аспектах интеллекта», а о самостоятельных, дискретных формах интеллекта т.е.  множественном интеллекте (МИ). Таким образом, автор концепции МИ отрицает подход, в котором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интеллект рассматривается как неделимое целое,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измеряемое классическими 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IQ-тестами.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5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теории множественного интеллекта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Говарда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Гарднера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речь идет не об «аспектах интеллекта», а о самостоятельных, дискретных формах интеллекта т.е.  множественном интеллекте (МИ). Автор концепции МИ отрицает подход, в котором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интеллект рассматривается как неделимое целое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“general intelligence”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измеряемое классическими 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IQ-тестами. Множественные интеллекты Гарднера равноценны и</a:t>
            </a:r>
            <a:r>
              <a:rPr lang="be-BY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e-BY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независимы друг от друга. Каждый из 7 базовых  типов интеллекта представляет собой свой особый способ взаимодействия с окружающей действительностью, отражает способность к той или иной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области обучения. Данная модель интеллектов позволяет эффективно прогнозировать направленность профессиональной деятельности в максимально комфортных (с точки зрения самореализации) областях обучения.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8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основанной на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представлена дополненная и расширенная до 12 типов классификация множественных интеллектов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Гарднера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указанием возможности к самореализации в конкретной профессиональной сфере.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Классификация дополнена бизнес-корыстным, подвижническим и богемно-артистическим типами МИ.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просник в 24 вопроса, позволяющий диагностировать степень выраженности каждого, из множественных интеллектов на основе текущего психофизиологического состояния и сознательных ответов испытуемого. Полученный профиль множественного интеллекта, можно рассматривать с позиции индивидуального профиля способностей, сферы интересов и предпочтений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создания опросника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Gardner_12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заложен дифференциально-стрессовый подход, подразумевающий ситуацию вынужденного выбора из 2-х вопросов со стороны респондента. Опросник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Gardner_12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 из 12 пар вопросов дополненных фотографическими стимулами. Вопросы составлены таким образом, чтобы для каждого типа интеллекта человек с развитым данным типом интеллекта, на первый вопрос пары отвечал ДА, а на второй – НЕТ. Такая линейно-оппозиционная форма тестирования является менее комфортной для респондента, чем стандартное психологическое тестирование т.к. подразумевает искусственно смоделированную ситуацию выбора из потенциально взаимоисключающих понятий.   Тестирование сферы профессиональных интересов и предпочтений в таком режиме дает более точный результат, чем прямое анкетирование сферы интересов традиционными психологическими методиками. Рассмотрим типичные ошибки, возникающие в процессе подбора стимульного материала и составлении вопросов (на примере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внутриличностного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МИ).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пара вопросов приуроченная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внутриличностному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интеллекту: тяга к общению противопоставляется уединённому образу жизни, как категория зоны комфорта. Комфортнее выполнять поставленные задачи самостоятельно или  процессе взаимодействия с другими участниками.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ассмотрим пример, типичных ошибок возникающих при формулировании вопросов (на примере природного типа МИ).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Постановка вопроса в режиме «нравится/не нравиться», без акцента на структурных компонентах приводит к появлению ответов «повышенной социальной желательности». Оказывается, что любить природу это современно, модно и пр. Респондент сознательно лжет или убеждает себя в том, что очень любит природу. Иными словами – обманывает себя. По итогам такого тестирования, оказалось что  подавляющее большинство людей склонны к природному типу МИ, но  по формальным признакам. Эти люди,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отвечая на вопросы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опросника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давали социально желательные ответы и при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этом, одновременно старались убедить себя что это так и есть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Средние значения полученные по природному типу МИ, в данной версии формулировок вопросов , составили 80%.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идеале образ жизни  и интересы человека связаны. Трудность заключается в том, что индивидуальные предпочтения часто расходятся с индивидуальными возможностями. Жить в городе или жить за городом – сложная дилемма, которую решает современный человек. В этой дилемме все чаще ведущая роль принадлежит таким фактором как: финансовая возможность, доступность транспортных магистралей и другие параметры физического комфорта. Еще один фактор, способный исказить понимание природного типа МИ: ассоциативный ряд. Для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многих людей слово «природа» ассоциируется с землей, почвой, грязью т.е. носит негативный оттенок. В итоге, дилемма где жить на природе или в городи усиливается дополнительным негативным ассоциативным рядом – землей, как почвой.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8AAB7-4C61-4A5E-82BE-B6DB7C8FA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01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62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360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0025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477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1463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91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3197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5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530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90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440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08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2322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71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940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1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2BDF7ED-3849-41A1-9B21-CBCE59105387}" type="datetime1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128224-7A56-4BA8-8E4C-73F0DF584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996952"/>
            <a:ext cx="6696744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effectLst/>
              </a:rPr>
              <a:t/>
            </a:r>
            <a:br>
              <a:rPr lang="ru-RU" dirty="0" smtClean="0">
                <a:solidFill>
                  <a:srgbClr val="00B0F0"/>
                </a:solidFill>
                <a:effectLst/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АПРОБАЦИЯ МЕТОДА ПРЕДЪЯВЛЕНИЯ СТИМУЛЬНОГО МАТЕРИАЛА ПРИ ТЕСТИРОВАНИИ МНОЖЕСТВЕННОГО ИНТЕЛЛЕКТА ТЕХНОЛОГИЕЙ ВИБРОИЗОБРАЖЕНИЯ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30384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Николаенко </a:t>
            </a:r>
            <a:r>
              <a:rPr lang="ru-RU" sz="2400" dirty="0" err="1" smtClean="0">
                <a:solidFill>
                  <a:schemeClr val="tx1"/>
                </a:solidFill>
              </a:rPr>
              <a:t>я.Н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7776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1-я Международная научно-техническую конференция Современная психофизиология. Технология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Vibraimage</a:t>
            </a: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6904"/>
            <a:ext cx="2514999" cy="12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201233"/>
            <a:ext cx="2759224" cy="168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9" y="206086"/>
            <a:ext cx="8053962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Оригинальная (правильная) версия вопросов и </a:t>
            </a:r>
            <a:r>
              <a:rPr lang="ru-RU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стимульного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материала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Природный тип МИ:</a:t>
            </a:r>
          </a:p>
          <a:p>
            <a:endParaRPr lang="ru-RU" sz="2400" dirty="0" smtClean="0"/>
          </a:p>
          <a:p>
            <a:pPr marL="457200" indent="-457200"/>
            <a:r>
              <a:rPr lang="ru-RU" sz="2400" dirty="0" smtClean="0"/>
              <a:t>11. Лучше жить на природе, чем в городе</a:t>
            </a:r>
          </a:p>
          <a:p>
            <a:pPr marL="457200" lvl="0" indent="-457200"/>
            <a:r>
              <a:rPr lang="ru-RU" sz="2400" dirty="0" smtClean="0"/>
              <a:t>12. Мегаполис - олицетворяет прогресс человечества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689887" cy="2212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3714036" cy="23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1" y="206086"/>
            <a:ext cx="8125970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Типичные ошибки в подборе </a:t>
            </a:r>
            <a:r>
              <a:rPr lang="ru-RU" sz="2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стимульного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материала</a:t>
            </a:r>
          </a:p>
          <a:p>
            <a:pPr>
              <a:spcBef>
                <a:spcPct val="0"/>
              </a:spcBef>
            </a:pPr>
            <a:endParaRPr 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44644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FF0000"/>
                </a:solidFill>
              </a:rPr>
              <a:t>ОШИБКИ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Избыточное эмоциональное давление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Эмоциональное зашумление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Влияние социальных стереотипов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Субъективность (проекция собственного жизненного опыта)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14" name="Рисунок 13" descr="ar127117053209392-d0be-d0bfd0bed182d0b5d180d18fd0bdd0bdd0bed181d182d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297037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35696" y="332656"/>
            <a:ext cx="6757818" cy="63062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Ошибки в подборе </a:t>
            </a:r>
            <a:r>
              <a:rPr lang="ru-RU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стимульного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материала: и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збыточное эмоциональное давление</a:t>
            </a:r>
          </a:p>
          <a:p>
            <a:pPr>
              <a:spcBef>
                <a:spcPct val="0"/>
              </a:spcBef>
            </a:pPr>
            <a:endParaRPr lang="ru-RU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952328" cy="194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2708920"/>
            <a:ext cx="412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правильное фото: </a:t>
            </a:r>
            <a:r>
              <a:rPr lang="ru-RU" dirty="0" smtClean="0"/>
              <a:t> </a:t>
            </a:r>
            <a:r>
              <a:rPr lang="ru-RU" dirty="0"/>
              <a:t>с избыточным эмоциональным </a:t>
            </a:r>
            <a:r>
              <a:rPr lang="ru-RU" dirty="0" smtClean="0"/>
              <a:t>давлением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293096"/>
            <a:ext cx="2952328" cy="1991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851920" y="4869160"/>
            <a:ext cx="459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Правильное фото:</a:t>
            </a:r>
            <a:r>
              <a:rPr lang="ru-RU" dirty="0" smtClean="0"/>
              <a:t> с дозированной эмоциональной нагрузкой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1. </a:t>
            </a:r>
            <a:r>
              <a:rPr lang="ru-RU" dirty="0" smtClean="0"/>
              <a:t>Я люблю одиночество и тишину во время работы и размышлений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35696" y="332656"/>
            <a:ext cx="6757818" cy="63062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Ошибки в подборе </a:t>
            </a:r>
            <a:r>
              <a:rPr lang="ru-RU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стимульного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материала: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зашумление</a:t>
            </a:r>
          </a:p>
          <a:p>
            <a:pPr>
              <a:spcBef>
                <a:spcPct val="0"/>
              </a:spcBef>
            </a:pPr>
            <a:endParaRPr lang="ru-RU" sz="2400" dirty="0" smtClean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</a:pPr>
            <a:endParaRPr lang="ru-RU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732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правильное фото: </a:t>
            </a:r>
            <a:r>
              <a:rPr lang="ru-RU" dirty="0" smtClean="0"/>
              <a:t>избыточное эмоциональное давление, со смещением в область фобий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392488" cy="2963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139952" y="5085184"/>
            <a:ext cx="459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Правильное фото:</a:t>
            </a:r>
            <a:r>
              <a:rPr lang="ru-RU" dirty="0" smtClean="0"/>
              <a:t> акцент на условиях реализации профессиональной деятельности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1. </a:t>
            </a:r>
            <a:r>
              <a:rPr lang="ru-RU" dirty="0" smtClean="0"/>
              <a:t>Я люблю одиночество и тишину во время работы и размышлений</a:t>
            </a:r>
            <a:endParaRPr lang="ru-RU" dirty="0"/>
          </a:p>
        </p:txBody>
      </p:sp>
      <p:pic>
        <p:nvPicPr>
          <p:cNvPr id="15" name="Рисунок 14" descr="motto.net.ua-77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2261997" cy="33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35696" y="332656"/>
            <a:ext cx="6757818" cy="63062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Ошибки в подборе </a:t>
            </a:r>
            <a:r>
              <a:rPr lang="ru-RU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стимульного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материала: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социальных стереотипов</a:t>
            </a:r>
          </a:p>
          <a:p>
            <a:pPr>
              <a:spcBef>
                <a:spcPct val="0"/>
              </a:spcBef>
            </a:pPr>
            <a:endParaRPr lang="ru-RU" sz="2400" dirty="0" smtClean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</a:pPr>
            <a:endParaRPr lang="ru-RU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132856"/>
            <a:ext cx="412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правильное фото: </a:t>
            </a:r>
            <a:r>
              <a:rPr lang="ru-RU" dirty="0" smtClean="0"/>
              <a:t> одинокий = несчастный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3240360" cy="1991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546422" y="4725144"/>
            <a:ext cx="459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Правильное фото:</a:t>
            </a:r>
            <a:r>
              <a:rPr lang="ru-RU" dirty="0" smtClean="0"/>
              <a:t> одиночество, как состояние, а не свойство личности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41277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1. </a:t>
            </a:r>
            <a:r>
              <a:rPr lang="ru-RU" dirty="0" smtClean="0"/>
              <a:t>Я люблю одиночество и тишину во время работы и размышлений</a:t>
            </a:r>
            <a:endParaRPr lang="ru-RU" dirty="0"/>
          </a:p>
        </p:txBody>
      </p:sp>
      <p:pic>
        <p:nvPicPr>
          <p:cNvPr id="13" name="Рисунок 12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16832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850" y="208816"/>
            <a:ext cx="84963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Выводы</a:t>
            </a:r>
            <a:endParaRPr lang="en-US" altLang="ru-RU" sz="40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06601"/>
            <a:ext cx="7344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/>
              <a:t>Линейно-оппозиционная </a:t>
            </a:r>
            <a:r>
              <a:rPr lang="ru-RU" sz="2800" dirty="0"/>
              <a:t>форма </a:t>
            </a:r>
            <a:r>
              <a:rPr lang="ru-RU" sz="2800" dirty="0" smtClean="0"/>
              <a:t>тестирования более надежна, чем традиционный (суммарный) тестовый подход.</a:t>
            </a:r>
          </a:p>
          <a:p>
            <a:pPr marL="457200" indent="-457200" algn="just">
              <a:buAutoNum type="arabicPeriod"/>
            </a:pPr>
            <a:r>
              <a:rPr lang="ru-RU" sz="2800" dirty="0" smtClean="0"/>
              <a:t>В процессе </a:t>
            </a:r>
            <a:r>
              <a:rPr lang="ru-RU" sz="2800" dirty="0"/>
              <a:t>подбора вопросов и стимульного </a:t>
            </a:r>
            <a:r>
              <a:rPr lang="ru-RU" sz="2800" dirty="0" smtClean="0"/>
              <a:t>материала имеются трудности в дозировании </a:t>
            </a:r>
            <a:r>
              <a:rPr lang="ru-RU" sz="2800" dirty="0"/>
              <a:t>информационной и эмоциональной </a:t>
            </a:r>
            <a:r>
              <a:rPr lang="ru-RU" sz="2800" dirty="0" smtClean="0"/>
              <a:t>составляющей.</a:t>
            </a:r>
          </a:p>
          <a:p>
            <a:pPr marL="457200" indent="-457200" algn="just">
              <a:buAutoNum type="arabicPeriod"/>
            </a:pPr>
            <a:r>
              <a:rPr lang="ru-RU" sz="2800" dirty="0" smtClean="0"/>
              <a:t>Достаточно </a:t>
            </a:r>
            <a:r>
              <a:rPr lang="ru-RU" sz="2800" dirty="0"/>
              <a:t>трудно выявить адекватные стимулы для статистически устойчивой психофизиологической </a:t>
            </a:r>
            <a:r>
              <a:rPr lang="ru-RU" sz="2800" dirty="0" smtClean="0"/>
              <a:t>реакции.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08720"/>
            <a:ext cx="57606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00B0F0"/>
              </a:solidFill>
            </a:endParaRPr>
          </a:p>
          <a:p>
            <a:pPr algn="ctr"/>
            <a:r>
              <a:rPr lang="ru-RU" altLang="ru-RU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Николаенко Яна Николаевна, </a:t>
            </a:r>
          </a:p>
          <a:p>
            <a:pPr algn="ctr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наук</a:t>
            </a:r>
          </a:p>
          <a:p>
            <a:pPr algn="ctr"/>
            <a:r>
              <a:rPr lang="en-US" sz="2800" dirty="0"/>
              <a:t>nikolaenko@elsys.ru </a:t>
            </a:r>
            <a:endParaRPr lang="ru-RU" sz="2800" dirty="0"/>
          </a:p>
          <a:p>
            <a:pPr algn="ctr"/>
            <a:r>
              <a:rPr lang="en-US" altLang="ru-RU" sz="4000" b="1" dirty="0">
                <a:solidFill>
                  <a:schemeClr val="accent2"/>
                </a:solidFill>
              </a:rPr>
              <a:t> </a:t>
            </a:r>
            <a:r>
              <a:rPr lang="en-US" altLang="ru-RU" sz="2800" b="1" dirty="0">
                <a:solidFill>
                  <a:srgbClr val="00B0F0"/>
                </a:solidFill>
              </a:rPr>
              <a:t>www.elsys.ru</a:t>
            </a:r>
            <a:r>
              <a:rPr lang="en-US" altLang="ru-RU" sz="2800" dirty="0">
                <a:solidFill>
                  <a:srgbClr val="00B0F0"/>
                </a:solidFill>
              </a:rPr>
              <a:t>  </a:t>
            </a:r>
          </a:p>
          <a:p>
            <a:pPr algn="ctr"/>
            <a:r>
              <a:rPr lang="en-US" altLang="ru-RU" sz="2800" b="1" dirty="0">
                <a:solidFill>
                  <a:srgbClr val="00B0F0"/>
                </a:solidFill>
              </a:rPr>
              <a:t>  </a:t>
            </a:r>
            <a:r>
              <a:rPr lang="en-US" altLang="ru-RU" sz="3200" b="1" dirty="0">
                <a:solidFill>
                  <a:srgbClr val="00B0F0"/>
                </a:solidFill>
              </a:rPr>
              <a:t>www.psymaker.com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1772816"/>
            <a:ext cx="446328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Психологические тесты основаны на результатах самооценки, субъективного  представления человека о своих способностях, характере, ценностных ориентациях и других составляющих личности</a:t>
            </a:r>
            <a:endParaRPr lang="ru-RU" sz="2800" dirty="0"/>
          </a:p>
          <a:p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98686" y="312738"/>
            <a:ext cx="8045313" cy="88401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тесты и их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валидность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 descr="Картинки по запросу рак болез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рак болезн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рак болезн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179762" cy="247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259632" y="1644769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 </a:t>
            </a:r>
            <a:r>
              <a:rPr lang="ru-RU" sz="2400" dirty="0"/>
              <a:t>тестами специальных способностей понимают возможность измерения уровня развития отдельных аспектов интеллекта, преимущественно обеспечивающих эффективность в конкретных, достаточно узких областях деятельности, а не общего уровня интеллектуального развития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47667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Способности или все-таки интеллект? 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93" y="1430779"/>
            <a:ext cx="3052936" cy="246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30" y="252738"/>
            <a:ext cx="1691397" cy="1285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75" y="4551670"/>
            <a:ext cx="2982354" cy="15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755576" y="1829435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dirty="0"/>
              <a:t>Множественные интеллекты равноценны и</a:t>
            </a:r>
            <a:r>
              <a:rPr lang="be-BY" sz="2400" b="1" dirty="0"/>
              <a:t> </a:t>
            </a:r>
            <a:r>
              <a:rPr lang="be-BY" sz="2400" dirty="0"/>
              <a:t>независимы друг от друга. Каждый из них  представляет собой свой особый способ взаимодействия  с окружающей действительностью, </a:t>
            </a:r>
            <a:r>
              <a:rPr lang="ru-RU" sz="2400" dirty="0"/>
              <a:t> способность человека решать проблемы или ставить новые </a:t>
            </a:r>
            <a:r>
              <a:rPr lang="ru-RU" sz="2400" dirty="0" smtClean="0"/>
              <a:t>проблемы, </a:t>
            </a:r>
            <a:r>
              <a:rPr lang="ru-RU" sz="2400" dirty="0"/>
              <a:t>ценные в рамках данной или нескольких культур.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47667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VibraMI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множественные</a:t>
            </a:r>
          </a:p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интеллекты Г. </a:t>
            </a:r>
            <a:r>
              <a:rPr lang="ru-RU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Гарднера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55" y="467102"/>
            <a:ext cx="2056015" cy="2097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0" y="2996952"/>
            <a:ext cx="2095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1" y="476672"/>
            <a:ext cx="7416825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B0F0"/>
                </a:solidFill>
              </a:rPr>
              <a:t>Расширенная и дополненная классификация множественных интеллектов по </a:t>
            </a:r>
            <a:r>
              <a:rPr lang="ru-RU" sz="2800" b="1" dirty="0" err="1">
                <a:solidFill>
                  <a:srgbClr val="00B0F0"/>
                </a:solidFill>
              </a:rPr>
              <a:t>Гарднеру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76" y="2852936"/>
            <a:ext cx="3694324" cy="3096344"/>
          </a:xfrm>
          <a:prstGeom prst="rect">
            <a:avLst/>
          </a:prstGeom>
        </p:spPr>
      </p:pic>
      <p:pic>
        <p:nvPicPr>
          <p:cNvPr id="6" name="Рисунок 5" descr="схема ро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5119166" cy="33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23727" y="206086"/>
            <a:ext cx="6613803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Линейно-оппозиционная структура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Gardner_12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структуру опросника </a:t>
            </a:r>
            <a:r>
              <a:rPr lang="en-US" sz="2400" b="1" dirty="0" smtClean="0"/>
              <a:t>Gardner</a:t>
            </a:r>
            <a:r>
              <a:rPr lang="ru-RU" sz="2400" b="1" dirty="0" smtClean="0"/>
              <a:t>_12 </a:t>
            </a:r>
            <a:r>
              <a:rPr lang="ru-RU" sz="2400" dirty="0" smtClean="0"/>
              <a:t>заложен дифференциально-стрессовый подход, который подразумевает ситуацию вынужденного выбора. Респонденту предлагается ответить на 12 пар вопросов дополненных изображениями – стимулами.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3" y="3512236"/>
            <a:ext cx="7955649" cy="23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27585" y="206086"/>
            <a:ext cx="7909946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</a:rPr>
              <a:t>Дифференциально-стрессовый подход в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Gardner_12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Внутриличностный</a:t>
            </a:r>
            <a:r>
              <a:rPr lang="ru-RU" sz="2400" dirty="0" smtClean="0"/>
              <a:t> МИ:</a:t>
            </a:r>
          </a:p>
          <a:p>
            <a:pPr marL="514350" lvl="0" indent="-514350">
              <a:buAutoNum type="arabicPeriod"/>
            </a:pPr>
            <a:r>
              <a:rPr lang="ru-RU" sz="2400" dirty="0" smtClean="0"/>
              <a:t>Я </a:t>
            </a:r>
            <a:r>
              <a:rPr lang="ru-RU" sz="2400" dirty="0"/>
              <a:t>люблю одиночество и тишину во время работы и размышлений </a:t>
            </a:r>
            <a:endParaRPr lang="ru-R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Обычно </a:t>
            </a:r>
            <a:r>
              <a:rPr lang="ru-RU" sz="2400" dirty="0"/>
              <a:t>я свободно общаюсь с незнакомыми людьми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7"/>
            <a:ext cx="3743908" cy="2495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3815713"/>
            <a:ext cx="3755565" cy="17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47665" y="206086"/>
            <a:ext cx="7189866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Типичные ошибки в формулировании вопросов: фактор социальной желательности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47664" y="2204864"/>
          <a:ext cx="5496272" cy="3108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884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Природный</a:t>
                      </a:r>
                      <a:r>
                        <a:rPr lang="ru-RU" b="0" baseline="0" dirty="0" smtClean="0"/>
                        <a:t> тип МИ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правильная формулировка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Правильная формулировка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11. В дикой природе есть своя красота и величие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11. Лучше жить на природе, чем в городе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12. Ровный асфальт лучше, чем живописный пейзаж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12. Мегаполис - олицетворяет прогресс человечества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8224-7A56-4BA8-8E4C-73F0DF58475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4580" name="AutoShape 4" descr="&amp;Kcy;&amp;acy;&amp;rcy;&amp;tcy;&amp;icy;&amp;ncy;&amp;kcy;&amp;icy; &amp;pcy;&amp;ocy; &amp;zcy;&amp;acy;&amp;pcy;&amp;rcy;&amp;ocy;&amp;scy;&amp;ucy; &amp;bcy;&amp;iecy;&amp;zcy;&amp;ocy;&amp;pcy;&amp;acy;&amp;scy;&amp;ncy;&amp;ocy;&amp;scy;&amp;tcy;&amp;softcy; &amp;dcy;&amp;ocy;&amp;m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&amp;Kcy;&amp;acy;&amp;rcy;&amp;tcy;&amp;icy;&amp;ncy;&amp;kcy;&amp;icy; &amp;pcy;&amp;ocy; &amp;zcy;&amp;acy;&amp;pcy;&amp;rcy;&amp;ocy;&amp;scy;&amp;ucy; &amp;acy;&amp;ecy;&amp;rcy;&amp;ocy;&amp;pcy;&amp;ocy;&amp;r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2" name="AutoShape 2" descr="&amp;Kcy;&amp;acy;&amp;rcy;&amp;tcy;&amp;icy;&amp;ncy;&amp;kcy;&amp;icy; &amp;pcy;&amp;ocy; &amp;zcy;&amp;acy;&amp;pcy;&amp;rcy;&amp;ocy;&amp;scy;&amp;ucy; &amp;mcy;&amp;iecy;&amp;dcy;&amp;icy;&amp;tscy;&amp;icy;&amp;n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47665" y="206086"/>
            <a:ext cx="7189866" cy="70263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Типичные ошибки в формулировании вопросов: конфликт желаний и возможностей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91680" y="2273641"/>
          <a:ext cx="5328592" cy="3108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039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Природный</a:t>
                      </a:r>
                      <a:r>
                        <a:rPr lang="ru-RU" b="0" baseline="0" dirty="0" smtClean="0"/>
                        <a:t> тип МИ</a:t>
                      </a:r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 правильная </a:t>
                      </a:r>
                      <a:r>
                        <a:rPr lang="ru-RU" b="1" dirty="0" err="1" smtClean="0"/>
                        <a:t>компановка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Правильная </a:t>
                      </a:r>
                      <a:r>
                        <a:rPr lang="ru-RU" b="1" dirty="0" err="1" smtClean="0"/>
                        <a:t>компановка</a:t>
                      </a:r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5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11. Лучше жить на природе, чем в городе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11. Лучше жить на природе, чем в городе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12. </a:t>
                      </a:r>
                      <a:r>
                        <a:rPr lang="ru-RU" sz="1800" b="0" i="0" dirty="0" smtClean="0"/>
                        <a:t>Копаться в земле – сомнительное удовольствие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12. Мегаполис - олицетворяет прогресс человечества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2890</TotalTime>
  <Words>1619</Words>
  <Application>Microsoft Office PowerPoint</Application>
  <PresentationFormat>Экран (4:3)</PresentationFormat>
  <Paragraphs>117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Капля</vt:lpstr>
      <vt:lpstr>  РАЗРАБОТКА И АПРОБАЦИЯ МЕТОДА ПРЕДЪЯВЛЕНИЯ СТИМУЛЬНОГО МАТЕРИАЛА ПРИ ТЕСТИРОВАНИИ МНОЖЕСТВЕННОГО ИНТЕЛЛЕКТА ТЕХНОЛОГИЕЙ ВИБРОИЗОБРАЖЕНИЯ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и интерпретация психофизиологического состояния человека при помощи средств телевизионной и компьютерной техники</dc:title>
  <dc:creator>User</dc:creator>
  <cp:lastModifiedBy>HOME</cp:lastModifiedBy>
  <cp:revision>264</cp:revision>
  <dcterms:created xsi:type="dcterms:W3CDTF">2015-12-02T16:43:07Z</dcterms:created>
  <dcterms:modified xsi:type="dcterms:W3CDTF">2018-06-05T12:30:55Z</dcterms:modified>
</cp:coreProperties>
</file>