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659" r:id="rId2"/>
    <p:sldId id="695" r:id="rId3"/>
    <p:sldId id="709" r:id="rId4"/>
    <p:sldId id="940" r:id="rId5"/>
    <p:sldId id="941" r:id="rId6"/>
    <p:sldId id="942" r:id="rId7"/>
    <p:sldId id="953" r:id="rId8"/>
    <p:sldId id="917" r:id="rId9"/>
    <p:sldId id="939" r:id="rId10"/>
    <p:sldId id="943" r:id="rId11"/>
    <p:sldId id="542" r:id="rId12"/>
    <p:sldId id="950" r:id="rId13"/>
    <p:sldId id="951" r:id="rId14"/>
    <p:sldId id="944" r:id="rId15"/>
    <p:sldId id="945" r:id="rId16"/>
    <p:sldId id="946" r:id="rId17"/>
    <p:sldId id="947" r:id="rId18"/>
    <p:sldId id="954" r:id="rId19"/>
    <p:sldId id="700" r:id="rId20"/>
  </p:sldIdLst>
  <p:sldSz cx="9144000" cy="5143500" type="screen16x9"/>
  <p:notesSz cx="6797675" cy="9926638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2E"/>
    <a:srgbClr val="92D050"/>
    <a:srgbClr val="D9D9D9"/>
    <a:srgbClr val="E9F6DC"/>
    <a:srgbClr val="B3EBFF"/>
    <a:srgbClr val="FFE79B"/>
    <a:srgbClr val="DAA600"/>
    <a:srgbClr val="006387"/>
    <a:srgbClr val="C5E6A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64849" autoAdjust="0"/>
  </p:normalViewPr>
  <p:slideViewPr>
    <p:cSldViewPr snapToObjects="1">
      <p:cViewPr varScale="1">
        <p:scale>
          <a:sx n="92" d="100"/>
          <a:sy n="92" d="100"/>
        </p:scale>
        <p:origin x="3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116" d="100"/>
          <a:sy n="116" d="100"/>
        </p:scale>
        <p:origin x="2382" y="108"/>
      </p:cViewPr>
      <p:guideLst>
        <p:guide orient="horz" pos="3127"/>
        <p:guide pos="2141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6515619" y="330888"/>
            <a:ext cx="28205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43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289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 Позвольте</a:t>
            </a:r>
            <a:r>
              <a:rPr lang="ru-RU" baseline="0" dirty="0" smtClean="0"/>
              <a:t> рассказать Вам о том, как уменьшить ошибки пользователей при эксплуатации систем </a:t>
            </a:r>
            <a:r>
              <a:rPr lang="ru-RU" baseline="0" dirty="0" err="1" smtClean="0"/>
              <a:t>виброизображения</a:t>
            </a:r>
            <a:r>
              <a:rPr lang="ru-RU" baseline="0" dirty="0" smtClean="0"/>
              <a:t> или </a:t>
            </a:r>
            <a:r>
              <a:rPr lang="en-US" baseline="0" dirty="0" err="1" smtClean="0"/>
              <a:t>VibraImage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облегчения работы с описаниями далее я расскажу про структуру описаний.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разделе, как видно на данном слайде, обычно приведены введение, назначение системы и требования к системе.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установить программу и запустить ее в первый раз можно найти во втором разделе.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Обозначение значков на панели инструментов и расшифровка пунктов меню находится в 3 разделе.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 раздел очень важен для эффективного использования системы, так как там приведены основные принципы работы с системой.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пятом разделе приводятся примеры файлов с сохраненными результатами и примеры анализа результатов.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Шестой раздел посвящен гарантиям и ответственности </a:t>
            </a:r>
            <a:r>
              <a:rPr lang="ru-RU" sz="14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Элсис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пользователями.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поподробнее содержимое каждого раздела.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разделе 1 можно узнать какие научные теории лежат в основе системы. </a:t>
            </a:r>
          </a:p>
          <a:p>
            <a:r>
              <a:rPr lang="ru-RU" baseline="0" dirty="0" smtClean="0"/>
              <a:t>Так, к</a:t>
            </a:r>
            <a:r>
              <a:rPr lang="ru-RU" dirty="0" smtClean="0"/>
              <a:t>роме общей</a:t>
            </a:r>
            <a:r>
              <a:rPr lang="ru-RU" baseline="0" dirty="0" smtClean="0"/>
              <a:t> для всех продуктов теории виброизображения и вестибулярно-эмоционального рефлекса, например, </a:t>
            </a:r>
            <a:r>
              <a:rPr lang="en-US" baseline="0" dirty="0" smtClean="0"/>
              <a:t>VibraMI </a:t>
            </a:r>
            <a:r>
              <a:rPr lang="ru-RU" baseline="0" dirty="0" smtClean="0"/>
              <a:t>основана на теории </a:t>
            </a:r>
            <a:r>
              <a:rPr lang="ru-RU" baseline="0" dirty="0" err="1" smtClean="0"/>
              <a:t>Говарда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Гарднера</a:t>
            </a:r>
            <a:r>
              <a:rPr lang="ru-RU" baseline="0" dirty="0" smtClean="0"/>
              <a:t> множественного интеллекта.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первом разделе также расположена очень важная информация о том для чего можно использовать данный продукт. </a:t>
            </a:r>
          </a:p>
          <a:p>
            <a:r>
              <a:rPr lang="ru-RU" baseline="0" dirty="0" smtClean="0"/>
              <a:t>Обеспечение личной или общественной безопасности, определение лжи, контроль пациента в медицине, определение способностей человека и т.д. Рекомендуется изучить перед приобретением продуктов.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8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Кроме вышесказанного в первом разделе обычно приведены требования к компьютеру, камере, системе в целом,.</a:t>
            </a:r>
          </a:p>
          <a:p>
            <a:r>
              <a:rPr lang="ru-RU" dirty="0" smtClean="0"/>
              <a:t> Показано, что входит в систему, а именно программное обеспечение + компьютер* + камера* + ключ защиты + описание + микрофон.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разделе два приведены пошаговые инструкции как установить программу, как активировать, как переустановить. </a:t>
            </a:r>
          </a:p>
          <a:p>
            <a:r>
              <a:rPr lang="ru-RU" baseline="0" dirty="0" smtClean="0"/>
              <a:t>Показаны действия при первом запуске программы.</a:t>
            </a:r>
          </a:p>
          <a:p>
            <a:r>
              <a:rPr lang="ru-RU" baseline="0" dirty="0" smtClean="0"/>
              <a:t> Также во втором разделе приведены рекомендации по настройке видеокамеры, в том числе с использованием тестовых таблиц и режима «Тест качества»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5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</a:t>
            </a:r>
            <a:r>
              <a:rPr lang="ru-RU" baseline="0" dirty="0" smtClean="0"/>
              <a:t> раздела три можно узнать перечень меню и подменю программы, значения всех пунктов и подпунктов, обозначения всех кнопок на панелях инструментов.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5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разделе 4 подробно описаны идеи и режимы, лежащие в основе программы, приведены основные принципы работы и интерпретации результатов.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6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Раздел 5 поможет ответить</a:t>
            </a:r>
            <a:r>
              <a:rPr lang="ru-RU" baseline="0" dirty="0" smtClean="0"/>
              <a:t> Вам на вопросы где и как сохранить результаты измерений? </a:t>
            </a:r>
          </a:p>
          <a:p>
            <a:r>
              <a:rPr lang="ru-RU" baseline="0" dirty="0" smtClean="0"/>
              <a:t>Что означает каждый из автоматически создаваемых файлов с результатами? </a:t>
            </a:r>
          </a:p>
          <a:p>
            <a:r>
              <a:rPr lang="ru-RU" baseline="0" dirty="0" smtClean="0"/>
              <a:t>Приведены примеры интерпретации конкретных результатов, примеры результирующих общих файлов, чтобы понимать, какой именно файл следует использовать в дальнейшем.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5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если у Вас появились вопросы в процессе работы с системой 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VibraImage 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прочитать соответствующий раздел описания. Если Вы не нашли ответ на свой вопрос, то не отчаивайтесь, попробуйте сформулировать свой вопрос более конкретно и еще раз загляните в описание. Если же Вам это не удалось, обратитесь к разработчику, так как обновления программ и описаний происходят часто и в системе действительно могут быть ошибки.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вы нашли ответ на вопрос, то наслаждайтесь миром 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VibraImage.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61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Спасибо</a:t>
            </a:r>
            <a:r>
              <a:rPr lang="ru-RU" baseline="0" dirty="0" smtClean="0"/>
              <a:t> за внимание!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Все последние версии описаний наших продуктов Вы можете бесплатно скачать в разделе Загрузки на нашем сайте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www.psymaker.com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Мир </a:t>
            </a:r>
            <a:r>
              <a:rPr lang="en-US" baseline="0" dirty="0" err="1" smtClean="0"/>
              <a:t>VibraImage</a:t>
            </a:r>
            <a:r>
              <a:rPr lang="ru-RU" baseline="0" dirty="0" smtClean="0"/>
              <a:t> огромен</a:t>
            </a:r>
            <a:r>
              <a:rPr lang="en-US" baseline="0" dirty="0" smtClean="0"/>
              <a:t>. </a:t>
            </a:r>
            <a:r>
              <a:rPr lang="ru-RU" dirty="0" smtClean="0"/>
              <a:t>Сейчас существует около 100 различных версий программы </a:t>
            </a:r>
            <a:r>
              <a:rPr lang="en-US" dirty="0" smtClean="0"/>
              <a:t>VibraImage</a:t>
            </a:r>
            <a:r>
              <a:rPr lang="en-US" baseline="0" dirty="0" smtClean="0"/>
              <a:t> </a:t>
            </a:r>
            <a:r>
              <a:rPr lang="ru-RU" baseline="0" dirty="0" smtClean="0"/>
              <a:t>для разных применений.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данном слайде наглядно показано, что с помощью профессиональной версии возможно решать любые задачи, связаны с измерением уровня эмоций у человека.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многие пользователи используют систему </a:t>
            </a:r>
            <a:r>
              <a:rPr lang="en-US" sz="14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VibraImage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применения в конкретной области или для решения конкретной узкой задачи.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таких клиентов созданы облегченные средние 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Medium 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легкие 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версии. </a:t>
            </a:r>
            <a:endParaRPr lang="en-US" sz="1400" baseline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6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Несмотря на то, что версий много существуют</a:t>
            </a:r>
            <a:r>
              <a:rPr lang="ru-RU" baseline="0" dirty="0" smtClean="0"/>
              <a:t> типичные ошибки, возникающие при работе с программой. </a:t>
            </a:r>
          </a:p>
          <a:p>
            <a:r>
              <a:rPr lang="ru-RU" dirty="0" smtClean="0"/>
              <a:t>Технология виброизображения имеет</a:t>
            </a:r>
            <a:r>
              <a:rPr lang="ru-RU" baseline="0" dirty="0" smtClean="0"/>
              <a:t> достаточно серьезные требования  к условиям съемки и работы системы в целом. </a:t>
            </a:r>
          </a:p>
          <a:p>
            <a:r>
              <a:rPr lang="ru-RU" baseline="0" dirty="0" smtClean="0"/>
              <a:t>Для облегчения настройки системы пользователями в большинстве версий есть режим тест качества с помощью которого пользователь может убедиться в отсутствии ошибок, связанных, связанных с условиями съемки, трех типов 1, 2 или 3. </a:t>
            </a:r>
          </a:p>
          <a:p>
            <a:r>
              <a:rPr lang="ru-RU" baseline="0" dirty="0" smtClean="0"/>
              <a:t>Также перед установкой программы внимательно надо проверить соответствие компьютера и камеры требованиям устанавливаемой программы. </a:t>
            </a:r>
          </a:p>
          <a:p>
            <a:r>
              <a:rPr lang="ru-RU" baseline="0" dirty="0" smtClean="0"/>
              <a:t>И, конечно, очень важно грамотно выбрать режим измерения для наиболее эффективного решения вашей задачи.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подробнее</a:t>
            </a:r>
            <a:r>
              <a:rPr lang="ru-RU" baseline="0" dirty="0" smtClean="0"/>
              <a:t> ошибки, связанные с условиями съемки.</a:t>
            </a:r>
            <a:endParaRPr lang="ru-RU" dirty="0" smtClean="0"/>
          </a:p>
          <a:p>
            <a:r>
              <a:rPr lang="ru-RU" dirty="0" smtClean="0"/>
              <a:t>На данном слайде приведен пример появления ошибки 1.</a:t>
            </a:r>
          </a:p>
          <a:p>
            <a:r>
              <a:rPr lang="ru-RU" dirty="0" smtClean="0"/>
              <a:t>В левой части программы показано что режим тест качества включен. В правой части изображения</a:t>
            </a:r>
            <a:r>
              <a:rPr lang="ru-RU" baseline="0" dirty="0" smtClean="0"/>
              <a:t> программы в колонке тест качества видна цифра 1. </a:t>
            </a:r>
          </a:p>
          <a:p>
            <a:r>
              <a:rPr lang="ru-RU" baseline="0" dirty="0" smtClean="0"/>
              <a:t>Это означает, что следует изменить условия съемки таким образом, чтобы изображение головы человека было более 200 </a:t>
            </a:r>
            <a:r>
              <a:rPr lang="ru-RU" baseline="0" dirty="0" err="1" smtClean="0"/>
              <a:t>пкс</a:t>
            </a:r>
            <a:r>
              <a:rPr lang="ru-RU" baseline="0" dirty="0" smtClean="0"/>
              <a:t> в кадре. </a:t>
            </a:r>
          </a:p>
          <a:p>
            <a:r>
              <a:rPr lang="ru-RU" baseline="0" dirty="0" smtClean="0"/>
              <a:t>Это можно сделать придвинув тестируемого к камере, придвинув камеру к тестируемому или используя оптическое увеличение самой камеры. Почему не рекомендуется использовать электронное увеличение в настройках камеры расскажу далее.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5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показан пример ошибки 2, вызванной наличием шума на </a:t>
            </a:r>
            <a:r>
              <a:rPr lang="ru-RU" dirty="0" err="1" smtClean="0"/>
              <a:t>виброизображении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Это означает, что микровибрации</a:t>
            </a:r>
            <a:r>
              <a:rPr lang="ru-RU" baseline="0" dirty="0" smtClean="0"/>
              <a:t> головы человека сравнимы с микровибрациями фона или камеры. </a:t>
            </a:r>
          </a:p>
          <a:p>
            <a:r>
              <a:rPr lang="ru-RU" baseline="0" dirty="0" smtClean="0"/>
              <a:t>Для устранения этой ошибки необходимо стабилизировать камеру, например, если она находится на штативе на столе, то во время тестирования не следует опираться на стол. </a:t>
            </a:r>
          </a:p>
          <a:p>
            <a:r>
              <a:rPr lang="ru-RU" baseline="0" dirty="0" smtClean="0"/>
              <a:t>Необходимо, чтобы на фоне тестируемого не было движущихся объектов – людей, машин, бегущих строк реклам и так далее. </a:t>
            </a:r>
          </a:p>
          <a:p>
            <a:r>
              <a:rPr lang="ru-RU" baseline="0" smtClean="0"/>
              <a:t>Необходимо</a:t>
            </a:r>
            <a:r>
              <a:rPr lang="ru-RU" baseline="0" dirty="0" smtClean="0"/>
              <a:t>, чтобы сам тестируемый не качался на стуле, например</a:t>
            </a:r>
            <a:r>
              <a:rPr lang="ru-RU" baseline="0" smtClean="0"/>
              <a:t>. </a:t>
            </a:r>
          </a:p>
          <a:p>
            <a:r>
              <a:rPr lang="ru-RU" baseline="0" smtClean="0"/>
              <a:t>Также </a:t>
            </a:r>
            <a:r>
              <a:rPr lang="ru-RU" baseline="0" dirty="0" smtClean="0"/>
              <a:t>важна стабильная и равномерная освещенность. Тестируемого.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1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же фон и освещенность стабильные, размер головы тестируемого достаточный и ошибок 1 и 2 не появилось, то может появиться сообщение об ошибке третьего типа, связанное с частотой кадров. </a:t>
            </a:r>
          </a:p>
          <a:p>
            <a:r>
              <a:rPr lang="ru-RU" baseline="0" dirty="0" smtClean="0"/>
              <a:t>Частота кадров, поступающая от камеры должна быть больше 25 к/с. </a:t>
            </a:r>
          </a:p>
          <a:p>
            <a:r>
              <a:rPr lang="ru-RU" baseline="0" dirty="0" smtClean="0"/>
              <a:t>Чаще всего эта ошибка возникает, когда в настройках камеры увеличивают масштаб, чтобы избавиться от ошибки 1.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Перечисленные выше ошибки относятся</a:t>
            </a:r>
            <a:r>
              <a:rPr lang="ru-RU" baseline="0" dirty="0" smtClean="0"/>
              <a:t> к режиму МИКРО, когда в кадре находится только 1 человек.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Если же Вы собираетесь контролировать макродвижения множества лиц одновременно в режиме МАКРО, тогда по возможности Вам надо сводить его к режиму МИКРО</a:t>
            </a:r>
            <a:r>
              <a:rPr lang="ru-RU" dirty="0" smtClean="0"/>
              <a:t>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Перед настройкой системы в режиме МАКРО можно перейти в МИКРО и протестировать работоспособность системы с помощью теста качества.</a:t>
            </a:r>
          </a:p>
          <a:p>
            <a:r>
              <a:rPr lang="ru-RU" dirty="0" smtClean="0"/>
              <a:t>В режиме МАКРО надо стараться максимально приближать камеру</a:t>
            </a:r>
            <a:r>
              <a:rPr lang="ru-RU" baseline="0" dirty="0" smtClean="0"/>
              <a:t> к тестируемым, стараться сравнивать людей в одинаковом психофизиологическом состоянии, сравниваемые лица должны быть примерно одного размера. </a:t>
            </a:r>
          </a:p>
          <a:p>
            <a:r>
              <a:rPr lang="ru-RU" baseline="0" dirty="0" smtClean="0"/>
              <a:t>Неправильная настройка режима детекции лиц ведет к перегрузке процессора и неправильной работе всей системы. </a:t>
            </a:r>
          </a:p>
          <a:p>
            <a:r>
              <a:rPr lang="ru-RU" baseline="0" dirty="0" smtClean="0"/>
              <a:t>Слева на слайде показан пример неправильной настройки, а справа – правильной.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случае когда множество лиц представляет собой очередь идеальным</a:t>
            </a:r>
            <a:r>
              <a:rPr lang="ru-RU" baseline="0" dirty="0" smtClean="0"/>
              <a:t> решением будет режим МИКС, сочетающий преимущества режимов МИКРО и МАКРО. </a:t>
            </a:r>
          </a:p>
          <a:p>
            <a:r>
              <a:rPr lang="ru-RU" baseline="0" dirty="0" smtClean="0"/>
              <a:t>В этом режиме контролируется уровень эмоций 1 человека в толпе с самым большим размером изображения лица. </a:t>
            </a:r>
          </a:p>
          <a:p>
            <a:r>
              <a:rPr lang="ru-RU" baseline="0" dirty="0" smtClean="0"/>
              <a:t>Режим рекомендуется при проходе толпы через 1 точку, линии людей, очереди.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эксплуатации системы ошибки неизбежны,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 как технология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виброизображения довольно трудна для понимания.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уменьшения количества</a:t>
            </a: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ошибок при работе с системой рекомендуется пройти обучение, причем для работы с профессиональной версией это обязательно.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с облегченными версиями достаточно внимательно прочитать описание,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позволит избежать ошибок на всех этапах использования программ от установки и настройки рабочего места до интерпретации результатов. </a:t>
            </a:r>
          </a:p>
          <a:p>
            <a:pPr marL="0" marR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описаниях программ  вы наверняка сможете найти ответ на любой вопрос, связанный с работой системы.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96733" y="2883569"/>
            <a:ext cx="8698656" cy="7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00" tIns="30050" rIns="60100" bIns="3005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ЭКСПЛУАТАЦИЯ СИСТЕМ ВИБРОИЗОБРАЖЕНИЯ.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 УМЕНЬШИТЬ ОШИБКИ ПОЛЬЗОВАТЕЛЕЙ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547217" y="4077560"/>
            <a:ext cx="6049565" cy="4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100" tIns="30050" rIns="60100" bIns="300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ru-RU" alt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j-cs"/>
              </a:rPr>
              <a:t>Е.Г. Лобанова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597117" y="105967"/>
            <a:ext cx="7949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1-я Международная научно-техническую конференция Современная психофизиология. Технология виброизображения </a:t>
            </a:r>
            <a:r>
              <a:rPr lang="ru-RU" alt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Vibraimage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67" y="1105194"/>
            <a:ext cx="2177653" cy="13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3" y="1256402"/>
            <a:ext cx="215503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Структура описаний </a:t>
            </a:r>
            <a:r>
              <a:rPr lang="en-US" sz="2800" dirty="0" smtClean="0"/>
              <a:t>VibraImage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Как построены описания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VibraImage?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569637" y="2806147"/>
            <a:ext cx="2255131" cy="1739916"/>
            <a:chOff x="4568507" y="2932113"/>
            <a:chExt cx="1665606" cy="1373668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4568507" y="3032606"/>
              <a:ext cx="1662113" cy="127317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80" y="1"/>
                </a:cxn>
                <a:cxn ang="0">
                  <a:pos x="441" y="72"/>
                </a:cxn>
                <a:cxn ang="0">
                  <a:pos x="441" y="161"/>
                </a:cxn>
                <a:cxn ang="0">
                  <a:pos x="380" y="233"/>
                </a:cxn>
                <a:cxn ang="0">
                  <a:pos x="363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363" y="0"/>
                </a:cxn>
              </a:cxnLst>
              <a:rect l="0" t="0" r="r" b="b"/>
              <a:pathLst>
                <a:path w="441" h="338">
                  <a:moveTo>
                    <a:pt x="363" y="0"/>
                  </a:moveTo>
                  <a:cubicBezTo>
                    <a:pt x="369" y="0"/>
                    <a:pt x="374" y="1"/>
                    <a:pt x="380" y="1"/>
                  </a:cubicBezTo>
                  <a:cubicBezTo>
                    <a:pt x="421" y="4"/>
                    <a:pt x="441" y="28"/>
                    <a:pt x="441" y="72"/>
                  </a:cubicBezTo>
                  <a:cubicBezTo>
                    <a:pt x="441" y="161"/>
                    <a:pt x="441" y="161"/>
                    <a:pt x="441" y="161"/>
                  </a:cubicBezTo>
                  <a:cubicBezTo>
                    <a:pt x="441" y="206"/>
                    <a:pt x="421" y="229"/>
                    <a:pt x="380" y="233"/>
                  </a:cubicBezTo>
                  <a:cubicBezTo>
                    <a:pt x="374" y="233"/>
                    <a:pt x="369" y="233"/>
                    <a:pt x="363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572000" y="2932113"/>
              <a:ext cx="1662113" cy="127317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80" y="1"/>
                </a:cxn>
                <a:cxn ang="0">
                  <a:pos x="441" y="72"/>
                </a:cxn>
                <a:cxn ang="0">
                  <a:pos x="441" y="161"/>
                </a:cxn>
                <a:cxn ang="0">
                  <a:pos x="380" y="233"/>
                </a:cxn>
                <a:cxn ang="0">
                  <a:pos x="363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363" y="0"/>
                </a:cxn>
              </a:cxnLst>
              <a:rect l="0" t="0" r="r" b="b"/>
              <a:pathLst>
                <a:path w="441" h="338">
                  <a:moveTo>
                    <a:pt x="363" y="0"/>
                  </a:moveTo>
                  <a:cubicBezTo>
                    <a:pt x="369" y="0"/>
                    <a:pt x="374" y="1"/>
                    <a:pt x="380" y="1"/>
                  </a:cubicBezTo>
                  <a:cubicBezTo>
                    <a:pt x="421" y="4"/>
                    <a:pt x="441" y="28"/>
                    <a:pt x="441" y="72"/>
                  </a:cubicBezTo>
                  <a:cubicBezTo>
                    <a:pt x="441" y="161"/>
                    <a:pt x="441" y="161"/>
                    <a:pt x="441" y="161"/>
                  </a:cubicBezTo>
                  <a:cubicBezTo>
                    <a:pt x="441" y="206"/>
                    <a:pt x="421" y="229"/>
                    <a:pt x="380" y="233"/>
                  </a:cubicBezTo>
                  <a:cubicBezTo>
                    <a:pt x="374" y="233"/>
                    <a:pt x="369" y="233"/>
                    <a:pt x="363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lnTo>
                    <a:pt x="363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">
                  <a:schemeClr val="accent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69636" y="1758541"/>
            <a:ext cx="3804426" cy="1729666"/>
            <a:chOff x="4568507" y="2105026"/>
            <a:chExt cx="2554606" cy="1365576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4568507" y="2199014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4572000" y="2105026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69636" y="820207"/>
            <a:ext cx="3285963" cy="1575475"/>
            <a:chOff x="4568507" y="1246188"/>
            <a:chExt cx="2072006" cy="1361863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568507" y="1334876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4572000" y="1246188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">
                  <a:schemeClr val="accent1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1749257" y="3309537"/>
            <a:ext cx="2825108" cy="1739916"/>
            <a:chOff x="4568507" y="2932113"/>
            <a:chExt cx="1665606" cy="1373668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4568507" y="3032606"/>
              <a:ext cx="1662113" cy="127317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80" y="1"/>
                </a:cxn>
                <a:cxn ang="0">
                  <a:pos x="441" y="72"/>
                </a:cxn>
                <a:cxn ang="0">
                  <a:pos x="441" y="161"/>
                </a:cxn>
                <a:cxn ang="0">
                  <a:pos x="380" y="233"/>
                </a:cxn>
                <a:cxn ang="0">
                  <a:pos x="363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363" y="0"/>
                </a:cxn>
              </a:cxnLst>
              <a:rect l="0" t="0" r="r" b="b"/>
              <a:pathLst>
                <a:path w="441" h="338">
                  <a:moveTo>
                    <a:pt x="363" y="0"/>
                  </a:moveTo>
                  <a:cubicBezTo>
                    <a:pt x="369" y="0"/>
                    <a:pt x="374" y="1"/>
                    <a:pt x="380" y="1"/>
                  </a:cubicBezTo>
                  <a:cubicBezTo>
                    <a:pt x="421" y="4"/>
                    <a:pt x="441" y="28"/>
                    <a:pt x="441" y="72"/>
                  </a:cubicBezTo>
                  <a:cubicBezTo>
                    <a:pt x="441" y="161"/>
                    <a:pt x="441" y="161"/>
                    <a:pt x="441" y="161"/>
                  </a:cubicBezTo>
                  <a:cubicBezTo>
                    <a:pt x="441" y="206"/>
                    <a:pt x="421" y="229"/>
                    <a:pt x="380" y="233"/>
                  </a:cubicBezTo>
                  <a:cubicBezTo>
                    <a:pt x="374" y="233"/>
                    <a:pt x="369" y="233"/>
                    <a:pt x="363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4572000" y="2932113"/>
              <a:ext cx="1662113" cy="127317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80" y="1"/>
                </a:cxn>
                <a:cxn ang="0">
                  <a:pos x="441" y="72"/>
                </a:cxn>
                <a:cxn ang="0">
                  <a:pos x="441" y="161"/>
                </a:cxn>
                <a:cxn ang="0">
                  <a:pos x="380" y="233"/>
                </a:cxn>
                <a:cxn ang="0">
                  <a:pos x="363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363" y="0"/>
                </a:cxn>
              </a:cxnLst>
              <a:rect l="0" t="0" r="r" b="b"/>
              <a:pathLst>
                <a:path w="441" h="338">
                  <a:moveTo>
                    <a:pt x="363" y="0"/>
                  </a:moveTo>
                  <a:cubicBezTo>
                    <a:pt x="369" y="0"/>
                    <a:pt x="374" y="1"/>
                    <a:pt x="380" y="1"/>
                  </a:cubicBezTo>
                  <a:cubicBezTo>
                    <a:pt x="421" y="4"/>
                    <a:pt x="441" y="28"/>
                    <a:pt x="441" y="72"/>
                  </a:cubicBezTo>
                  <a:cubicBezTo>
                    <a:pt x="441" y="161"/>
                    <a:pt x="441" y="161"/>
                    <a:pt x="441" y="161"/>
                  </a:cubicBezTo>
                  <a:cubicBezTo>
                    <a:pt x="441" y="206"/>
                    <a:pt x="421" y="229"/>
                    <a:pt x="380" y="233"/>
                  </a:cubicBezTo>
                  <a:cubicBezTo>
                    <a:pt x="374" y="233"/>
                    <a:pt x="369" y="233"/>
                    <a:pt x="363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1115581" y="2261931"/>
            <a:ext cx="3458784" cy="1729666"/>
            <a:chOff x="4568507" y="2105026"/>
            <a:chExt cx="2554606" cy="1365576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4568507" y="2199014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572000" y="2105026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1287879" y="1174109"/>
            <a:ext cx="3286487" cy="1724964"/>
            <a:chOff x="4568507" y="1246188"/>
            <a:chExt cx="2072006" cy="1361863"/>
          </a:xfrm>
        </p:grpSpPr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4568507" y="1334876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4572000" y="1246188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519352" y="3606933"/>
            <a:ext cx="1992979" cy="6894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Введение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Назначение системы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Требования к системе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Oval 24"/>
          <p:cNvSpPr>
            <a:spLocks noChangeAspect="1"/>
          </p:cNvSpPr>
          <p:nvPr/>
        </p:nvSpPr>
        <p:spPr>
          <a:xfrm>
            <a:off x="7070674" y="1041370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FontAwesome" pitchFamily="2" charset="0"/>
              </a:rPr>
              <a:t>4</a:t>
            </a:r>
            <a:endParaRPr lang="en-US" sz="2400" b="1" dirty="0" smtClean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36" name="Oval 24"/>
          <p:cNvSpPr>
            <a:spLocks noChangeAspect="1"/>
          </p:cNvSpPr>
          <p:nvPr/>
        </p:nvSpPr>
        <p:spPr>
          <a:xfrm>
            <a:off x="1469600" y="1402509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FontAwesome" pitchFamily="2" charset="0"/>
              </a:rPr>
              <a:t>3</a:t>
            </a:r>
            <a:endParaRPr lang="en-US" sz="2400" b="1" dirty="0" smtClean="0">
              <a:solidFill>
                <a:srgbClr val="92D050"/>
              </a:solidFill>
              <a:latin typeface="FontAwesome" pitchFamily="2" charset="0"/>
            </a:endParaRPr>
          </a:p>
        </p:txBody>
      </p:sp>
      <p:sp>
        <p:nvSpPr>
          <p:cNvPr id="37" name="Oval 24"/>
          <p:cNvSpPr>
            <a:spLocks noChangeAspect="1"/>
          </p:cNvSpPr>
          <p:nvPr/>
        </p:nvSpPr>
        <p:spPr>
          <a:xfrm>
            <a:off x="7628139" y="1982564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FontAwesome" pitchFamily="2" charset="0"/>
              </a:rPr>
              <a:t>5</a:t>
            </a:r>
            <a:endParaRPr lang="en-US" sz="2400" b="1" dirty="0" smtClean="0">
              <a:solidFill>
                <a:srgbClr val="FFC000"/>
              </a:solidFill>
              <a:latin typeface="FontAwesome" pitchFamily="2" charset="0"/>
            </a:endParaRPr>
          </a:p>
        </p:txBody>
      </p:sp>
      <p:sp>
        <p:nvSpPr>
          <p:cNvPr id="38" name="Oval 24"/>
          <p:cNvSpPr>
            <a:spLocks noChangeAspect="1"/>
          </p:cNvSpPr>
          <p:nvPr/>
        </p:nvSpPr>
        <p:spPr>
          <a:xfrm>
            <a:off x="6056727" y="3125861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EE3C2E"/>
                </a:solidFill>
                <a:latin typeface="FontAwesome" pitchFamily="2" charset="0"/>
              </a:rPr>
              <a:t>6</a:t>
            </a:r>
            <a:endParaRPr lang="en-US" sz="2400" b="1" dirty="0" smtClean="0">
              <a:solidFill>
                <a:srgbClr val="EE3C2E"/>
              </a:solidFill>
              <a:latin typeface="FontAwesome" pitchFamily="2" charset="0"/>
            </a:endParaRPr>
          </a:p>
        </p:txBody>
      </p:sp>
      <p:sp>
        <p:nvSpPr>
          <p:cNvPr id="39" name="Oval 24"/>
          <p:cNvSpPr>
            <a:spLocks noChangeAspect="1"/>
          </p:cNvSpPr>
          <p:nvPr/>
        </p:nvSpPr>
        <p:spPr>
          <a:xfrm>
            <a:off x="1884205" y="3587323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40AFFF"/>
                </a:solidFill>
                <a:latin typeface="FontAwesome" pitchFamily="2" charset="0"/>
              </a:rPr>
              <a:t>1</a:t>
            </a:r>
            <a:endParaRPr lang="en-US" sz="2400" b="1" dirty="0" smtClean="0">
              <a:solidFill>
                <a:srgbClr val="40AFFF"/>
              </a:solidFill>
              <a:latin typeface="FontAwesome" pitchFamily="2" charset="0"/>
            </a:endParaRPr>
          </a:p>
        </p:txBody>
      </p:sp>
      <p:sp>
        <p:nvSpPr>
          <p:cNvPr id="40" name="Oval 24"/>
          <p:cNvSpPr>
            <a:spLocks noChangeAspect="1"/>
          </p:cNvSpPr>
          <p:nvPr/>
        </p:nvSpPr>
        <p:spPr>
          <a:xfrm>
            <a:off x="1273587" y="2529490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8238BA"/>
                </a:solidFill>
                <a:latin typeface="FontAwesome" pitchFamily="2" charset="0"/>
              </a:rPr>
              <a:t>2</a:t>
            </a:r>
            <a:endParaRPr lang="en-US" sz="2400" b="1" dirty="0" smtClean="0">
              <a:solidFill>
                <a:srgbClr val="8238BA"/>
              </a:solidFill>
              <a:latin typeface="FontAwesome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5902" y="2488956"/>
            <a:ext cx="2282671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Установка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Первый старт программы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32331" y="1367534"/>
            <a:ext cx="184570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Панели инструментов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Меню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84272" y="1048873"/>
            <a:ext cx="184570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Основные принципы работы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14488" y="2028999"/>
            <a:ext cx="184570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Сохранение и анализ результатов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12151" y="3242741"/>
            <a:ext cx="125003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Гарантии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979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Callout 31"/>
          <p:cNvSpPr/>
          <p:nvPr/>
        </p:nvSpPr>
        <p:spPr>
          <a:xfrm>
            <a:off x="6083966" y="1036926"/>
            <a:ext cx="2520524" cy="372389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solidFill>
            <a:srgbClr val="00638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Раздел 1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999318" cy="625803"/>
            <a:chOff x="1270277" y="1165408"/>
            <a:chExt cx="2713731" cy="625803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2713731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научные теории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лежат в основе 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системы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3724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Виброизображение, вестибулярно-эмоциональный рефлекс,</a:t>
              </a:r>
            </a:p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теория множественного интеллекта и т.д. 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717" y="2051533"/>
            <a:ext cx="4693816" cy="761224"/>
            <a:chOff x="1270277" y="2087120"/>
            <a:chExt cx="2610439" cy="761224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70277" y="2087120"/>
              <a:ext cx="1878000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E79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Для чего предназначен продукт?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79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507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Обеспечение личной или общественной безопасности, определение лжи, контроль пациента в медицине, определение способностей человека и т.д.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706866" cy="422670"/>
            <a:chOff x="1270277" y="3008832"/>
            <a:chExt cx="2617697" cy="422670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2617697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требования предъявляются к системе?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Требования к камере, к компьютеру, к системе в целом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578602" cy="591947"/>
            <a:chOff x="1270277" y="3008832"/>
            <a:chExt cx="2610439" cy="591947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1493003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9F6D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Из чего состоит система?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F6DC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338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Программное обеспечение + камера* + компьютер* + защита/ключ + руководство по эксплуатации/описание + микрофон*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E79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887537" y="4616446"/>
            <a:ext cx="4578602" cy="1692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Аппаратное обеспечение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9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11" y="1250915"/>
            <a:ext cx="21701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Callout 31"/>
          <p:cNvSpPr/>
          <p:nvPr/>
        </p:nvSpPr>
        <p:spPr>
          <a:xfrm>
            <a:off x="6083966" y="1036926"/>
            <a:ext cx="2520524" cy="372389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solidFill>
            <a:srgbClr val="DAA6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Раздел 1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809030" cy="625803"/>
            <a:chOff x="1270277" y="1165408"/>
            <a:chExt cx="2610439" cy="625803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2203828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3EB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теории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B3EB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лежат в основе системы?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EB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3724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Виброизображение, вестибулярно-эмоциональный рефлекс,</a:t>
              </a:r>
            </a:p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теория множественного интеллекта и т.д. 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717" y="2051533"/>
            <a:ext cx="4693816" cy="761224"/>
            <a:chOff x="1270277" y="2087120"/>
            <a:chExt cx="2610439" cy="761224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70277" y="2087120"/>
              <a:ext cx="1878000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AA6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Для чего предназначен продукт?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507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Обеспечение личной или общественной безопасности, определение лжи, контроль пациента в медицине, определение способностей человека и т.д.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706865" cy="422670"/>
            <a:chOff x="1270277" y="3008832"/>
            <a:chExt cx="2617696" cy="422670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2617696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требования предъявляются к системе?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Требования к камере, к компьютеру, к системе в целом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578602" cy="591947"/>
            <a:chOff x="1270277" y="3008832"/>
            <a:chExt cx="2610439" cy="591947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1493003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Из чего состоит система?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338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Программное обеспечение + камера* + компьютер* + защита/ключ + руководство по эксплуатации/описание + микрофон*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3EB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887537" y="4616446"/>
            <a:ext cx="4578602" cy="1692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Аппаратное обеспечение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116"/>
          <p:cNvSpPr>
            <a:spLocks noEditPoints="1"/>
          </p:cNvSpPr>
          <p:nvPr/>
        </p:nvSpPr>
        <p:spPr bwMode="auto">
          <a:xfrm>
            <a:off x="7436454" y="3534749"/>
            <a:ext cx="910467" cy="66370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45"/>
          <p:cNvSpPr>
            <a:spLocks noEditPoints="1"/>
          </p:cNvSpPr>
          <p:nvPr/>
        </p:nvSpPr>
        <p:spPr bwMode="auto">
          <a:xfrm>
            <a:off x="6428432" y="2342364"/>
            <a:ext cx="726295" cy="631894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6405080" y="3563625"/>
            <a:ext cx="772999" cy="720731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44"/>
          <p:cNvSpPr>
            <a:spLocks noEditPoints="1"/>
          </p:cNvSpPr>
          <p:nvPr/>
        </p:nvSpPr>
        <p:spPr bwMode="auto">
          <a:xfrm>
            <a:off x="7466096" y="2307181"/>
            <a:ext cx="839406" cy="692844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9"/>
          <p:cNvSpPr>
            <a:spLocks noEditPoints="1"/>
          </p:cNvSpPr>
          <p:nvPr/>
        </p:nvSpPr>
        <p:spPr bwMode="auto">
          <a:xfrm>
            <a:off x="7546477" y="1334678"/>
            <a:ext cx="678643" cy="721813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28" y="82"/>
              </a:cxn>
              <a:cxn ang="0">
                <a:pos x="148" y="109"/>
              </a:cxn>
              <a:cxn ang="0">
                <a:pos x="146" y="84"/>
              </a:cxn>
              <a:cxn ang="0">
                <a:pos x="100" y="86"/>
              </a:cxn>
              <a:cxn ang="0">
                <a:pos x="130" y="106"/>
              </a:cxn>
              <a:cxn ang="0">
                <a:pos x="155" y="113"/>
              </a:cxn>
              <a:cxn ang="0">
                <a:pos x="192" y="151"/>
              </a:cxn>
              <a:cxn ang="0">
                <a:pos x="192" y="76"/>
              </a:cxn>
              <a:cxn ang="0">
                <a:pos x="130" y="190"/>
              </a:cxn>
              <a:cxn ang="0">
                <a:pos x="130" y="115"/>
              </a:cxn>
              <a:cxn ang="0">
                <a:pos x="130" y="190"/>
              </a:cxn>
              <a:cxn ang="0">
                <a:pos x="114" y="193"/>
              </a:cxn>
              <a:cxn ang="0">
                <a:pos x="66" y="280"/>
              </a:cxn>
              <a:cxn ang="0">
                <a:pos x="69" y="281"/>
              </a:cxn>
              <a:cxn ang="0">
                <a:pos x="191" y="281"/>
              </a:cxn>
              <a:cxn ang="0">
                <a:pos x="194" y="280"/>
              </a:cxn>
              <a:cxn ang="0">
                <a:pos x="146" y="193"/>
              </a:cxn>
              <a:cxn ang="0">
                <a:pos x="177" y="154"/>
              </a:cxn>
              <a:cxn ang="0">
                <a:pos x="203" y="241"/>
              </a:cxn>
              <a:cxn ang="0">
                <a:pos x="254" y="242"/>
              </a:cxn>
              <a:cxn ang="0">
                <a:pos x="256" y="241"/>
              </a:cxn>
              <a:cxn ang="0">
                <a:pos x="208" y="154"/>
              </a:cxn>
              <a:cxn ang="0">
                <a:pos x="84" y="145"/>
              </a:cxn>
              <a:cxn ang="0">
                <a:pos x="102" y="114"/>
              </a:cxn>
              <a:cxn ang="0">
                <a:pos x="27" y="114"/>
              </a:cxn>
              <a:cxn ang="0">
                <a:pos x="98" y="186"/>
              </a:cxn>
              <a:cxn ang="0">
                <a:pos x="80" y="154"/>
              </a:cxn>
              <a:cxn ang="0">
                <a:pos x="0" y="202"/>
              </a:cxn>
              <a:cxn ang="0">
                <a:pos x="0" y="242"/>
              </a:cxn>
              <a:cxn ang="0">
                <a:pos x="57" y="253"/>
              </a:cxn>
              <a:cxn ang="0">
                <a:pos x="98" y="186"/>
              </a:cxn>
              <a:cxn ang="0">
                <a:pos x="98" y="186"/>
              </a:cxn>
            </a:cxnLst>
            <a:rect l="0" t="0" r="r" b="b"/>
            <a:pathLst>
              <a:path w="256" h="292">
                <a:moveTo>
                  <a:pt x="87" y="41"/>
                </a:moveTo>
                <a:cubicBezTo>
                  <a:pt x="87" y="18"/>
                  <a:pt x="106" y="0"/>
                  <a:pt x="128" y="0"/>
                </a:cubicBezTo>
                <a:cubicBezTo>
                  <a:pt x="151" y="0"/>
                  <a:pt x="169" y="18"/>
                  <a:pt x="169" y="41"/>
                </a:cubicBezTo>
                <a:cubicBezTo>
                  <a:pt x="169" y="63"/>
                  <a:pt x="151" y="82"/>
                  <a:pt x="128" y="82"/>
                </a:cubicBezTo>
                <a:cubicBezTo>
                  <a:pt x="106" y="82"/>
                  <a:pt x="87" y="63"/>
                  <a:pt x="87" y="41"/>
                </a:cubicBezTo>
                <a:close/>
                <a:moveTo>
                  <a:pt x="148" y="109"/>
                </a:moveTo>
                <a:cubicBezTo>
                  <a:pt x="148" y="101"/>
                  <a:pt x="151" y="92"/>
                  <a:pt x="156" y="86"/>
                </a:cubicBezTo>
                <a:cubicBezTo>
                  <a:pt x="153" y="85"/>
                  <a:pt x="149" y="84"/>
                  <a:pt x="146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7" y="84"/>
                  <a:pt x="104" y="85"/>
                  <a:pt x="100" y="86"/>
                </a:cubicBezTo>
                <a:cubicBezTo>
                  <a:pt x="105" y="93"/>
                  <a:pt x="109" y="102"/>
                  <a:pt x="109" y="111"/>
                </a:cubicBezTo>
                <a:cubicBezTo>
                  <a:pt x="115" y="108"/>
                  <a:pt x="122" y="106"/>
                  <a:pt x="130" y="106"/>
                </a:cubicBezTo>
                <a:cubicBezTo>
                  <a:pt x="136" y="106"/>
                  <a:pt x="142" y="107"/>
                  <a:pt x="148" y="109"/>
                </a:cubicBezTo>
                <a:close/>
                <a:moveTo>
                  <a:pt x="155" y="113"/>
                </a:moveTo>
                <a:cubicBezTo>
                  <a:pt x="167" y="121"/>
                  <a:pt x="175" y="133"/>
                  <a:pt x="176" y="148"/>
                </a:cubicBezTo>
                <a:cubicBezTo>
                  <a:pt x="181" y="150"/>
                  <a:pt x="187" y="151"/>
                  <a:pt x="192" y="151"/>
                </a:cubicBezTo>
                <a:cubicBezTo>
                  <a:pt x="213" y="151"/>
                  <a:pt x="230" y="134"/>
                  <a:pt x="230" y="114"/>
                </a:cubicBezTo>
                <a:cubicBezTo>
                  <a:pt x="230" y="93"/>
                  <a:pt x="213" y="76"/>
                  <a:pt x="192" y="76"/>
                </a:cubicBezTo>
                <a:cubicBezTo>
                  <a:pt x="172" y="76"/>
                  <a:pt x="155" y="93"/>
                  <a:pt x="155" y="113"/>
                </a:cubicBezTo>
                <a:close/>
                <a:moveTo>
                  <a:pt x="130" y="190"/>
                </a:moveTo>
                <a:cubicBezTo>
                  <a:pt x="151" y="190"/>
                  <a:pt x="168" y="173"/>
                  <a:pt x="168" y="152"/>
                </a:cubicBezTo>
                <a:cubicBezTo>
                  <a:pt x="168" y="132"/>
                  <a:pt x="151" y="115"/>
                  <a:pt x="130" y="115"/>
                </a:cubicBezTo>
                <a:cubicBezTo>
                  <a:pt x="109" y="115"/>
                  <a:pt x="92" y="132"/>
                  <a:pt x="92" y="152"/>
                </a:cubicBezTo>
                <a:cubicBezTo>
                  <a:pt x="92" y="173"/>
                  <a:pt x="109" y="190"/>
                  <a:pt x="130" y="190"/>
                </a:cubicBezTo>
                <a:close/>
                <a:moveTo>
                  <a:pt x="146" y="193"/>
                </a:moveTo>
                <a:cubicBezTo>
                  <a:pt x="114" y="193"/>
                  <a:pt x="114" y="193"/>
                  <a:pt x="114" y="193"/>
                </a:cubicBezTo>
                <a:cubicBezTo>
                  <a:pt x="88" y="193"/>
                  <a:pt x="66" y="214"/>
                  <a:pt x="66" y="241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9" y="281"/>
                  <a:pt x="69" y="281"/>
                  <a:pt x="69" y="281"/>
                </a:cubicBezTo>
                <a:cubicBezTo>
                  <a:pt x="94" y="289"/>
                  <a:pt x="116" y="292"/>
                  <a:pt x="134" y="292"/>
                </a:cubicBezTo>
                <a:cubicBezTo>
                  <a:pt x="170" y="292"/>
                  <a:pt x="190" y="282"/>
                  <a:pt x="191" y="281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14"/>
                  <a:pt x="173" y="193"/>
                  <a:pt x="146" y="193"/>
                </a:cubicBezTo>
                <a:close/>
                <a:moveTo>
                  <a:pt x="208" y="154"/>
                </a:moveTo>
                <a:cubicBezTo>
                  <a:pt x="177" y="154"/>
                  <a:pt x="177" y="154"/>
                  <a:pt x="177" y="154"/>
                </a:cubicBezTo>
                <a:cubicBezTo>
                  <a:pt x="176" y="167"/>
                  <a:pt x="171" y="178"/>
                  <a:pt x="162" y="186"/>
                </a:cubicBezTo>
                <a:cubicBezTo>
                  <a:pt x="186" y="193"/>
                  <a:pt x="203" y="215"/>
                  <a:pt x="203" y="241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34" y="252"/>
                  <a:pt x="252" y="243"/>
                  <a:pt x="254" y="242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02"/>
                  <a:pt x="256" y="202"/>
                  <a:pt x="256" y="202"/>
                </a:cubicBezTo>
                <a:cubicBezTo>
                  <a:pt x="256" y="175"/>
                  <a:pt x="235" y="154"/>
                  <a:pt x="208" y="154"/>
                </a:cubicBezTo>
                <a:close/>
                <a:moveTo>
                  <a:pt x="64" y="151"/>
                </a:moveTo>
                <a:cubicBezTo>
                  <a:pt x="71" y="151"/>
                  <a:pt x="78" y="149"/>
                  <a:pt x="84" y="145"/>
                </a:cubicBezTo>
                <a:cubicBezTo>
                  <a:pt x="86" y="133"/>
                  <a:pt x="92" y="123"/>
                  <a:pt x="102" y="116"/>
                </a:cubicBezTo>
                <a:cubicBezTo>
                  <a:pt x="102" y="115"/>
                  <a:pt x="102" y="114"/>
                  <a:pt x="102" y="114"/>
                </a:cubicBezTo>
                <a:cubicBezTo>
                  <a:pt x="102" y="93"/>
                  <a:pt x="85" y="76"/>
                  <a:pt x="64" y="76"/>
                </a:cubicBezTo>
                <a:cubicBezTo>
                  <a:pt x="43" y="76"/>
                  <a:pt x="27" y="93"/>
                  <a:pt x="27" y="114"/>
                </a:cubicBezTo>
                <a:cubicBezTo>
                  <a:pt x="27" y="134"/>
                  <a:pt x="43" y="151"/>
                  <a:pt x="64" y="151"/>
                </a:cubicBezTo>
                <a:close/>
                <a:moveTo>
                  <a:pt x="98" y="186"/>
                </a:moveTo>
                <a:cubicBezTo>
                  <a:pt x="89" y="178"/>
                  <a:pt x="84" y="167"/>
                  <a:pt x="84" y="154"/>
                </a:cubicBezTo>
                <a:cubicBezTo>
                  <a:pt x="82" y="154"/>
                  <a:pt x="81" y="154"/>
                  <a:pt x="80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2" y="154"/>
                  <a:pt x="0" y="175"/>
                  <a:pt x="0" y="20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2"/>
                  <a:pt x="0" y="242"/>
                  <a:pt x="0" y="242"/>
                </a:cubicBezTo>
                <a:cubicBezTo>
                  <a:pt x="3" y="242"/>
                  <a:pt x="3" y="242"/>
                  <a:pt x="3" y="242"/>
                </a:cubicBezTo>
                <a:cubicBezTo>
                  <a:pt x="23" y="249"/>
                  <a:pt x="41" y="252"/>
                  <a:pt x="57" y="253"/>
                </a:cubicBezTo>
                <a:cubicBezTo>
                  <a:pt x="57" y="241"/>
                  <a:pt x="57" y="241"/>
                  <a:pt x="57" y="241"/>
                </a:cubicBezTo>
                <a:cubicBezTo>
                  <a:pt x="57" y="215"/>
                  <a:pt x="74" y="193"/>
                  <a:pt x="98" y="186"/>
                </a:cubicBezTo>
                <a:close/>
                <a:moveTo>
                  <a:pt x="98" y="186"/>
                </a:moveTo>
                <a:cubicBezTo>
                  <a:pt x="98" y="186"/>
                  <a:pt x="98" y="186"/>
                  <a:pt x="98" y="18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6473425" y="1296439"/>
            <a:ext cx="636308" cy="755094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00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Раздел 1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809030" cy="625803"/>
            <a:chOff x="1270277" y="1165408"/>
            <a:chExt cx="2610439" cy="625803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2203828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3EB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теории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B3EB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лежат в основе системы?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EB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3724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Виброизображение, вестибулярно-эмоциональный рефлекс,</a:t>
              </a:r>
            </a:p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теория множественного интеллекта и т.д. 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717" y="2051533"/>
            <a:ext cx="4693816" cy="761224"/>
            <a:chOff x="1270277" y="2087120"/>
            <a:chExt cx="2610439" cy="761224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70277" y="2087120"/>
              <a:ext cx="1878000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E79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Для чего предназначен продукт?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79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507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Обеспечение личной или общественной безопасности, определение лжи, контроль пациента в медицине, определение способностей человека и т.д.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706865" cy="422670"/>
            <a:chOff x="1270277" y="3008832"/>
            <a:chExt cx="2617696" cy="422670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2617696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требования предъявляются к системе?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Требования к камере, к компьютеру, к системе в целом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578602" cy="591947"/>
            <a:chOff x="1270277" y="3008832"/>
            <a:chExt cx="2610439" cy="591947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1493003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Из чего состоит система?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338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Программное обеспечение + </a:t>
              </a:r>
              <a:r>
                <a:rPr lang="ru-RU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компьютер* + камера</a:t>
              </a: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 + защита/ключ + руководство по эксплуатации/описание + микрофон*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3EB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E79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887537" y="4616446"/>
            <a:ext cx="4578602" cy="1692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Аппаратное обеспечение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83966" y="1036926"/>
            <a:ext cx="2520524" cy="3723890"/>
            <a:chOff x="6083966" y="1036926"/>
            <a:chExt cx="2520524" cy="3723890"/>
          </a:xfrm>
        </p:grpSpPr>
        <p:sp>
          <p:nvSpPr>
            <p:cNvPr id="32" name="Down Arrow Callout 31"/>
            <p:cNvSpPr/>
            <p:nvPr/>
          </p:nvSpPr>
          <p:spPr>
            <a:xfrm>
              <a:off x="6083966" y="1036926"/>
              <a:ext cx="2520524" cy="1419610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6860"/>
              </a:avLst>
            </a:prstGeom>
            <a:solidFill>
              <a:srgbClr val="EE3C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2" name="Down Arrow Callout 31"/>
            <p:cNvSpPr/>
            <p:nvPr/>
          </p:nvSpPr>
          <p:spPr>
            <a:xfrm>
              <a:off x="6083966" y="2307182"/>
              <a:ext cx="2520524" cy="2453634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6860"/>
              </a:avLst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4" name="Freeform 101"/>
            <p:cNvSpPr>
              <a:spLocks noEditPoints="1"/>
            </p:cNvSpPr>
            <p:nvPr/>
          </p:nvSpPr>
          <p:spPr bwMode="auto">
            <a:xfrm>
              <a:off x="6294679" y="1271446"/>
              <a:ext cx="891162" cy="607704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5" name="Freeform 171"/>
            <p:cNvSpPr>
              <a:spLocks/>
            </p:cNvSpPr>
            <p:nvPr/>
          </p:nvSpPr>
          <p:spPr bwMode="auto">
            <a:xfrm>
              <a:off x="7624961" y="1339128"/>
              <a:ext cx="747554" cy="484226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6817462" y="2087115"/>
              <a:ext cx="1053532" cy="95309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7" name="Freeform 100"/>
            <p:cNvSpPr>
              <a:spLocks noEditPoints="1"/>
            </p:cNvSpPr>
            <p:nvPr/>
          </p:nvSpPr>
          <p:spPr bwMode="auto">
            <a:xfrm>
              <a:off x="7646589" y="3103394"/>
              <a:ext cx="725926" cy="648000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9" name="Freeform 122"/>
            <p:cNvSpPr>
              <a:spLocks noEditPoints="1"/>
            </p:cNvSpPr>
            <p:nvPr/>
          </p:nvSpPr>
          <p:spPr bwMode="auto">
            <a:xfrm>
              <a:off x="7143073" y="3781497"/>
              <a:ext cx="402310" cy="575922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51" name="Freeform 82"/>
            <p:cNvSpPr>
              <a:spLocks noEditPoints="1"/>
            </p:cNvSpPr>
            <p:nvPr/>
          </p:nvSpPr>
          <p:spPr bwMode="auto">
            <a:xfrm>
              <a:off x="6363449" y="3123802"/>
              <a:ext cx="539241" cy="637285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9610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Callout 31"/>
          <p:cNvSpPr/>
          <p:nvPr/>
        </p:nvSpPr>
        <p:spPr>
          <a:xfrm>
            <a:off x="6082257" y="1085824"/>
            <a:ext cx="2520524" cy="372389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solidFill>
            <a:srgbClr val="00638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Раздел 2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809030" cy="422670"/>
            <a:chOff x="1270277" y="1165408"/>
            <a:chExt cx="2610439" cy="422670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1554667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установить программу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Последовательные шаги по установке программы, драйверов защиты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717" y="2051533"/>
            <a:ext cx="4693816" cy="625803"/>
            <a:chOff x="1270277" y="2087120"/>
            <a:chExt cx="2610439" cy="625803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70277" y="2087120"/>
              <a:ext cx="2428734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активировать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и запустить программу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3724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Последовательные шаги по активации программы в обычном режиме, </a:t>
              </a:r>
              <a:endPara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режиме 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DEMO</a:t>
              </a: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первый запуск программы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693816" cy="422670"/>
            <a:chOff x="1270277" y="3008832"/>
            <a:chExt cx="2610439" cy="422670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1856105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переустановить программу?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Последовательные шаги по </a:t>
              </a: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переустановке </a:t>
              </a:r>
              <a:r>
                <a:rPr lang="ru-RU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программы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578602" cy="591947"/>
            <a:chOff x="1270277" y="3008832"/>
            <a:chExt cx="2610439" cy="591947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1699809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настроить видеокамеру?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338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Меню настроек камеры, важные параметры для настройки, проверка настроек по тестовой таблице и по колонке «Тест качества»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870" y="1194360"/>
            <a:ext cx="504762" cy="485714"/>
          </a:xfrm>
          <a:prstGeom prst="rect">
            <a:avLst/>
          </a:prstGeom>
        </p:spPr>
      </p:pic>
      <p:sp>
        <p:nvSpPr>
          <p:cNvPr id="32" name="Freeform 171"/>
          <p:cNvSpPr>
            <a:spLocks/>
          </p:cNvSpPr>
          <p:nvPr/>
        </p:nvSpPr>
        <p:spPr bwMode="auto">
          <a:xfrm>
            <a:off x="7687603" y="3924307"/>
            <a:ext cx="747554" cy="48422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157" y="2219808"/>
            <a:ext cx="504762" cy="485714"/>
          </a:xfrm>
          <a:prstGeom prst="rect">
            <a:avLst/>
          </a:prstGeom>
        </p:spPr>
      </p:pic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6249663" y="3092214"/>
            <a:ext cx="676487" cy="42414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011088" y="3038123"/>
            <a:ext cx="785364" cy="596470"/>
          </a:xfrm>
          <a:prstGeom prst="rightArrow">
            <a:avLst>
              <a:gd name="adj1" fmla="val 68087"/>
              <a:gd name="adj2" fmla="val 37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Freeform 101"/>
          <p:cNvSpPr>
            <a:spLocks noEditPoints="1"/>
          </p:cNvSpPr>
          <p:nvPr/>
        </p:nvSpPr>
        <p:spPr bwMode="auto">
          <a:xfrm>
            <a:off x="7791010" y="3094176"/>
            <a:ext cx="676487" cy="42414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01"/>
          <p:cNvSpPr>
            <a:spLocks noEditPoints="1"/>
          </p:cNvSpPr>
          <p:nvPr/>
        </p:nvSpPr>
        <p:spPr bwMode="auto">
          <a:xfrm>
            <a:off x="7753200" y="1215993"/>
            <a:ext cx="676487" cy="42414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00"/>
          <p:cNvSpPr>
            <a:spLocks noEditPoints="1"/>
          </p:cNvSpPr>
          <p:nvPr/>
        </p:nvSpPr>
        <p:spPr bwMode="auto">
          <a:xfrm>
            <a:off x="7831330" y="2212947"/>
            <a:ext cx="603601" cy="499434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22" y="3156358"/>
            <a:ext cx="374117" cy="360000"/>
          </a:xfrm>
          <a:prstGeom prst="rect">
            <a:avLst/>
          </a:prstGeom>
        </p:spPr>
      </p:pic>
      <p:sp>
        <p:nvSpPr>
          <p:cNvPr id="43" name="Стрелка вправо 42"/>
          <p:cNvSpPr/>
          <p:nvPr/>
        </p:nvSpPr>
        <p:spPr>
          <a:xfrm>
            <a:off x="6986741" y="1129830"/>
            <a:ext cx="785364" cy="596470"/>
          </a:xfrm>
          <a:prstGeom prst="rightArrow">
            <a:avLst>
              <a:gd name="adj1" fmla="val 58506"/>
              <a:gd name="adj2" fmla="val 37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5978" y="217027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+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44" name="Group 125"/>
          <p:cNvGrpSpPr/>
          <p:nvPr/>
        </p:nvGrpSpPr>
        <p:grpSpPr>
          <a:xfrm rot="20482559">
            <a:off x="6239878" y="3822769"/>
            <a:ext cx="756000" cy="504000"/>
            <a:chOff x="1616075" y="463551"/>
            <a:chExt cx="1173163" cy="809625"/>
          </a:xfrm>
          <a:solidFill>
            <a:schemeClr val="bg1"/>
          </a:solidFill>
        </p:grpSpPr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1616075" y="463551"/>
              <a:ext cx="814388" cy="804863"/>
            </a:xfrm>
            <a:custGeom>
              <a:avLst/>
              <a:gdLst/>
              <a:ahLst/>
              <a:cxnLst>
                <a:cxn ang="0">
                  <a:pos x="215" y="95"/>
                </a:cxn>
                <a:cxn ang="0">
                  <a:pos x="190" y="38"/>
                </a:cxn>
                <a:cxn ang="0">
                  <a:pos x="165" y="19"/>
                </a:cxn>
                <a:cxn ang="0">
                  <a:pos x="117" y="0"/>
                </a:cxn>
                <a:cxn ang="0">
                  <a:pos x="75" y="28"/>
                </a:cxn>
                <a:cxn ang="0">
                  <a:pos x="38" y="24"/>
                </a:cxn>
                <a:cxn ang="0">
                  <a:pos x="28" y="74"/>
                </a:cxn>
                <a:cxn ang="0">
                  <a:pos x="0" y="116"/>
                </a:cxn>
                <a:cxn ang="0">
                  <a:pos x="25" y="174"/>
                </a:cxn>
                <a:cxn ang="0">
                  <a:pos x="50" y="192"/>
                </a:cxn>
                <a:cxn ang="0">
                  <a:pos x="98" y="212"/>
                </a:cxn>
                <a:cxn ang="0">
                  <a:pos x="141" y="183"/>
                </a:cxn>
                <a:cxn ang="0">
                  <a:pos x="177" y="187"/>
                </a:cxn>
                <a:cxn ang="0">
                  <a:pos x="187" y="138"/>
                </a:cxn>
                <a:cxn ang="0">
                  <a:pos x="165" y="174"/>
                </a:cxn>
                <a:cxn ang="0">
                  <a:pos x="140" y="164"/>
                </a:cxn>
                <a:cxn ang="0">
                  <a:pos x="126" y="173"/>
                </a:cxn>
                <a:cxn ang="0">
                  <a:pos x="99" y="194"/>
                </a:cxn>
                <a:cxn ang="0">
                  <a:pos x="88" y="170"/>
                </a:cxn>
                <a:cxn ang="0">
                  <a:pos x="72" y="166"/>
                </a:cxn>
                <a:cxn ang="0">
                  <a:pos x="38" y="162"/>
                </a:cxn>
                <a:cxn ang="0">
                  <a:pos x="48" y="138"/>
                </a:cxn>
                <a:cxn ang="0">
                  <a:pos x="39" y="123"/>
                </a:cxn>
                <a:cxn ang="0">
                  <a:pos x="17" y="97"/>
                </a:cxn>
                <a:cxn ang="0">
                  <a:pos x="42" y="87"/>
                </a:cxn>
                <a:cxn ang="0">
                  <a:pos x="46" y="71"/>
                </a:cxn>
                <a:cxn ang="0">
                  <a:pos x="50" y="38"/>
                </a:cxn>
                <a:cxn ang="0">
                  <a:pos x="75" y="47"/>
                </a:cxn>
                <a:cxn ang="0">
                  <a:pos x="90" y="38"/>
                </a:cxn>
                <a:cxn ang="0">
                  <a:pos x="116" y="18"/>
                </a:cxn>
                <a:cxn ang="0">
                  <a:pos x="127" y="42"/>
                </a:cxn>
                <a:cxn ang="0">
                  <a:pos x="144" y="46"/>
                </a:cxn>
                <a:cxn ang="0">
                  <a:pos x="177" y="49"/>
                </a:cxn>
                <a:cxn ang="0">
                  <a:pos x="167" y="74"/>
                </a:cxn>
                <a:cxn ang="0">
                  <a:pos x="177" y="88"/>
                </a:cxn>
                <a:cxn ang="0">
                  <a:pos x="198" y="114"/>
                </a:cxn>
                <a:cxn ang="0">
                  <a:pos x="173" y="125"/>
                </a:cxn>
                <a:cxn ang="0">
                  <a:pos x="169" y="141"/>
                </a:cxn>
                <a:cxn ang="0">
                  <a:pos x="165" y="174"/>
                </a:cxn>
                <a:cxn ang="0">
                  <a:pos x="165" y="174"/>
                </a:cxn>
              </a:cxnLst>
              <a:rect l="0" t="0" r="r" b="b"/>
              <a:pathLst>
                <a:path w="215" h="212">
                  <a:moveTo>
                    <a:pt x="215" y="115"/>
                  </a:moveTo>
                  <a:cubicBezTo>
                    <a:pt x="215" y="95"/>
                    <a:pt x="215" y="95"/>
                    <a:pt x="215" y="95"/>
                  </a:cubicBezTo>
                  <a:cubicBezTo>
                    <a:pt x="215" y="84"/>
                    <a:pt x="209" y="81"/>
                    <a:pt x="187" y="73"/>
                  </a:cubicBezTo>
                  <a:cubicBezTo>
                    <a:pt x="196" y="52"/>
                    <a:pt x="198" y="45"/>
                    <a:pt x="190" y="38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3" y="21"/>
                    <a:pt x="169" y="19"/>
                    <a:pt x="165" y="19"/>
                  </a:cubicBezTo>
                  <a:cubicBezTo>
                    <a:pt x="163" y="19"/>
                    <a:pt x="160" y="19"/>
                    <a:pt x="140" y="28"/>
                  </a:cubicBezTo>
                  <a:cubicBezTo>
                    <a:pt x="131" y="7"/>
                    <a:pt x="128" y="0"/>
                    <a:pt x="11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6" y="0"/>
                    <a:pt x="83" y="6"/>
                    <a:pt x="75" y="28"/>
                  </a:cubicBezTo>
                  <a:cubicBezTo>
                    <a:pt x="55" y="20"/>
                    <a:pt x="52" y="20"/>
                    <a:pt x="49" y="20"/>
                  </a:cubicBezTo>
                  <a:cubicBezTo>
                    <a:pt x="45" y="20"/>
                    <a:pt x="41" y="22"/>
                    <a:pt x="38" y="2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6" y="46"/>
                    <a:pt x="19" y="54"/>
                    <a:pt x="28" y="74"/>
                  </a:cubicBezTo>
                  <a:cubicBezTo>
                    <a:pt x="6" y="82"/>
                    <a:pt x="0" y="85"/>
                    <a:pt x="0" y="9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7"/>
                    <a:pt x="7" y="130"/>
                    <a:pt x="28" y="138"/>
                  </a:cubicBezTo>
                  <a:cubicBezTo>
                    <a:pt x="19" y="159"/>
                    <a:pt x="17" y="166"/>
                    <a:pt x="25" y="174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42" y="191"/>
                    <a:pt x="46" y="192"/>
                    <a:pt x="50" y="192"/>
                  </a:cubicBezTo>
                  <a:cubicBezTo>
                    <a:pt x="53" y="192"/>
                    <a:pt x="55" y="192"/>
                    <a:pt x="75" y="184"/>
                  </a:cubicBezTo>
                  <a:cubicBezTo>
                    <a:pt x="84" y="205"/>
                    <a:pt x="87" y="212"/>
                    <a:pt x="98" y="212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29" y="212"/>
                    <a:pt x="132" y="206"/>
                    <a:pt x="141" y="183"/>
                  </a:cubicBezTo>
                  <a:cubicBezTo>
                    <a:pt x="161" y="192"/>
                    <a:pt x="164" y="192"/>
                    <a:pt x="166" y="192"/>
                  </a:cubicBezTo>
                  <a:cubicBezTo>
                    <a:pt x="170" y="192"/>
                    <a:pt x="174" y="190"/>
                    <a:pt x="177" y="187"/>
                  </a:cubicBezTo>
                  <a:cubicBezTo>
                    <a:pt x="191" y="173"/>
                    <a:pt x="191" y="173"/>
                    <a:pt x="191" y="173"/>
                  </a:cubicBezTo>
                  <a:cubicBezTo>
                    <a:pt x="199" y="165"/>
                    <a:pt x="196" y="158"/>
                    <a:pt x="187" y="138"/>
                  </a:cubicBezTo>
                  <a:cubicBezTo>
                    <a:pt x="209" y="130"/>
                    <a:pt x="215" y="126"/>
                    <a:pt x="215" y="115"/>
                  </a:cubicBezTo>
                  <a:close/>
                  <a:moveTo>
                    <a:pt x="165" y="174"/>
                  </a:moveTo>
                  <a:cubicBezTo>
                    <a:pt x="163" y="174"/>
                    <a:pt x="158" y="172"/>
                    <a:pt x="144" y="166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4" y="178"/>
                    <a:pt x="119" y="190"/>
                    <a:pt x="11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7" y="190"/>
                    <a:pt x="92" y="178"/>
                    <a:pt x="90" y="173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57" y="172"/>
                    <a:pt x="52" y="174"/>
                    <a:pt x="51" y="175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58"/>
                    <a:pt x="44" y="146"/>
                    <a:pt x="46" y="141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4" y="122"/>
                    <a:pt x="22" y="117"/>
                    <a:pt x="17" y="115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22" y="95"/>
                    <a:pt x="33" y="91"/>
                    <a:pt x="39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4" y="66"/>
                    <a:pt x="39" y="55"/>
                    <a:pt x="37" y="5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2" y="38"/>
                    <a:pt x="57" y="40"/>
                    <a:pt x="72" y="4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34"/>
                    <a:pt x="96" y="22"/>
                    <a:pt x="98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9" y="22"/>
                    <a:pt x="124" y="34"/>
                    <a:pt x="125" y="39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8" y="39"/>
                    <a:pt x="163" y="37"/>
                    <a:pt x="165" y="37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6" y="54"/>
                    <a:pt x="171" y="66"/>
                    <a:pt x="169" y="70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81" y="90"/>
                    <a:pt x="193" y="94"/>
                    <a:pt x="198" y="97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4" y="117"/>
                    <a:pt x="181" y="121"/>
                    <a:pt x="176" y="123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71" y="145"/>
                    <a:pt x="177" y="157"/>
                    <a:pt x="178" y="162"/>
                  </a:cubicBezTo>
                  <a:lnTo>
                    <a:pt x="165" y="174"/>
                  </a:lnTo>
                  <a:close/>
                  <a:moveTo>
                    <a:pt x="165" y="174"/>
                  </a:moveTo>
                  <a:cubicBezTo>
                    <a:pt x="165" y="174"/>
                    <a:pt x="165" y="174"/>
                    <a:pt x="165" y="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1903413" y="744538"/>
              <a:ext cx="242888" cy="2397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3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6"/>
                </a:cxn>
                <a:cxn ang="0">
                  <a:pos x="17" y="32"/>
                </a:cxn>
                <a:cxn ang="0">
                  <a:pos x="32" y="18"/>
                </a:cxn>
                <a:cxn ang="0">
                  <a:pos x="46" y="32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2" y="46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49" y="63"/>
                    <a:pt x="64" y="49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46"/>
                  </a:moveTo>
                  <a:cubicBezTo>
                    <a:pt x="24" y="46"/>
                    <a:pt x="17" y="40"/>
                    <a:pt x="17" y="32"/>
                  </a:cubicBezTo>
                  <a:cubicBezTo>
                    <a:pt x="17" y="24"/>
                    <a:pt x="24" y="18"/>
                    <a:pt x="32" y="18"/>
                  </a:cubicBezTo>
                  <a:cubicBezTo>
                    <a:pt x="40" y="18"/>
                    <a:pt x="46" y="24"/>
                    <a:pt x="46" y="32"/>
                  </a:cubicBezTo>
                  <a:cubicBezTo>
                    <a:pt x="46" y="40"/>
                    <a:pt x="40" y="46"/>
                    <a:pt x="32" y="46"/>
                  </a:cubicBezTo>
                  <a:close/>
                  <a:moveTo>
                    <a:pt x="32" y="46"/>
                  </a:moveTo>
                  <a:cubicBezTo>
                    <a:pt x="32" y="46"/>
                    <a:pt x="32" y="46"/>
                    <a:pt x="32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2414588" y="903288"/>
              <a:ext cx="374650" cy="369888"/>
            </a:xfrm>
            <a:custGeom>
              <a:avLst/>
              <a:gdLst/>
              <a:ahLst/>
              <a:cxnLst>
                <a:cxn ang="0">
                  <a:pos x="87" y="17"/>
                </a:cxn>
                <a:cxn ang="0">
                  <a:pos x="76" y="9"/>
                </a:cxn>
                <a:cxn ang="0">
                  <a:pos x="54" y="0"/>
                </a:cxn>
                <a:cxn ang="0">
                  <a:pos x="34" y="13"/>
                </a:cxn>
                <a:cxn ang="0">
                  <a:pos x="18" y="11"/>
                </a:cxn>
                <a:cxn ang="0">
                  <a:pos x="13" y="34"/>
                </a:cxn>
                <a:cxn ang="0">
                  <a:pos x="0" y="53"/>
                </a:cxn>
                <a:cxn ang="0">
                  <a:pos x="11" y="80"/>
                </a:cxn>
                <a:cxn ang="0">
                  <a:pos x="23" y="88"/>
                </a:cxn>
                <a:cxn ang="0">
                  <a:pos x="45" y="97"/>
                </a:cxn>
                <a:cxn ang="0">
                  <a:pos x="64" y="84"/>
                </a:cxn>
                <a:cxn ang="0">
                  <a:pos x="81" y="86"/>
                </a:cxn>
                <a:cxn ang="0">
                  <a:pos x="86" y="63"/>
                </a:cxn>
                <a:cxn ang="0">
                  <a:pos x="99" y="44"/>
                </a:cxn>
                <a:cxn ang="0">
                  <a:pos x="91" y="52"/>
                </a:cxn>
                <a:cxn ang="0">
                  <a:pos x="79" y="57"/>
                </a:cxn>
                <a:cxn ang="0">
                  <a:pos x="78" y="65"/>
                </a:cxn>
                <a:cxn ang="0">
                  <a:pos x="76" y="80"/>
                </a:cxn>
                <a:cxn ang="0">
                  <a:pos x="64" y="75"/>
                </a:cxn>
                <a:cxn ang="0">
                  <a:pos x="58" y="79"/>
                </a:cxn>
                <a:cxn ang="0">
                  <a:pos x="45" y="89"/>
                </a:cxn>
                <a:cxn ang="0">
                  <a:pos x="41" y="78"/>
                </a:cxn>
                <a:cxn ang="0">
                  <a:pos x="33" y="76"/>
                </a:cxn>
                <a:cxn ang="0">
                  <a:pos x="17" y="74"/>
                </a:cxn>
                <a:cxn ang="0">
                  <a:pos x="22" y="63"/>
                </a:cxn>
                <a:cxn ang="0">
                  <a:pos x="18" y="57"/>
                </a:cxn>
                <a:cxn ang="0">
                  <a:pos x="8" y="45"/>
                </a:cxn>
                <a:cxn ang="0">
                  <a:pos x="19" y="40"/>
                </a:cxn>
                <a:cxn ang="0">
                  <a:pos x="21" y="32"/>
                </a:cxn>
                <a:cxn ang="0">
                  <a:pos x="23" y="17"/>
                </a:cxn>
                <a:cxn ang="0">
                  <a:pos x="34" y="22"/>
                </a:cxn>
                <a:cxn ang="0">
                  <a:pos x="41" y="18"/>
                </a:cxn>
                <a:cxn ang="0">
                  <a:pos x="53" y="8"/>
                </a:cxn>
                <a:cxn ang="0">
                  <a:pos x="58" y="19"/>
                </a:cxn>
                <a:cxn ang="0">
                  <a:pos x="66" y="21"/>
                </a:cxn>
                <a:cxn ang="0">
                  <a:pos x="81" y="23"/>
                </a:cxn>
                <a:cxn ang="0">
                  <a:pos x="77" y="34"/>
                </a:cxn>
                <a:cxn ang="0">
                  <a:pos x="81" y="41"/>
                </a:cxn>
                <a:cxn ang="0">
                  <a:pos x="91" y="52"/>
                </a:cxn>
                <a:cxn ang="0">
                  <a:pos x="91" y="52"/>
                </a:cxn>
              </a:cxnLst>
              <a:rect l="0" t="0" r="r" b="b"/>
              <a:pathLst>
                <a:path w="99" h="97">
                  <a:moveTo>
                    <a:pt x="86" y="34"/>
                  </a:moveTo>
                  <a:cubicBezTo>
                    <a:pt x="90" y="24"/>
                    <a:pt x="91" y="21"/>
                    <a:pt x="87" y="17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9" y="10"/>
                    <a:pt x="78" y="9"/>
                    <a:pt x="76" y="9"/>
                  </a:cubicBezTo>
                  <a:cubicBezTo>
                    <a:pt x="75" y="9"/>
                    <a:pt x="73" y="9"/>
                    <a:pt x="64" y="13"/>
                  </a:cubicBezTo>
                  <a:cubicBezTo>
                    <a:pt x="60" y="3"/>
                    <a:pt x="59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8" y="3"/>
                    <a:pt x="34" y="13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1" y="9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21"/>
                    <a:pt x="9" y="25"/>
                    <a:pt x="13" y="34"/>
                  </a:cubicBezTo>
                  <a:cubicBezTo>
                    <a:pt x="3" y="38"/>
                    <a:pt x="0" y="39"/>
                    <a:pt x="0" y="4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3" y="60"/>
                    <a:pt x="13" y="64"/>
                  </a:cubicBezTo>
                  <a:cubicBezTo>
                    <a:pt x="9" y="73"/>
                    <a:pt x="8" y="76"/>
                    <a:pt x="11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87"/>
                    <a:pt x="21" y="88"/>
                    <a:pt x="23" y="88"/>
                  </a:cubicBezTo>
                  <a:cubicBezTo>
                    <a:pt x="24" y="88"/>
                    <a:pt x="25" y="88"/>
                    <a:pt x="35" y="84"/>
                  </a:cubicBezTo>
                  <a:cubicBezTo>
                    <a:pt x="38" y="94"/>
                    <a:pt x="40" y="97"/>
                    <a:pt x="45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9" y="97"/>
                    <a:pt x="61" y="94"/>
                    <a:pt x="64" y="84"/>
                  </a:cubicBezTo>
                  <a:cubicBezTo>
                    <a:pt x="74" y="88"/>
                    <a:pt x="75" y="88"/>
                    <a:pt x="76" y="88"/>
                  </a:cubicBezTo>
                  <a:cubicBezTo>
                    <a:pt x="78" y="88"/>
                    <a:pt x="80" y="87"/>
                    <a:pt x="81" y="86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91" y="76"/>
                    <a:pt x="90" y="72"/>
                    <a:pt x="86" y="63"/>
                  </a:cubicBezTo>
                  <a:cubicBezTo>
                    <a:pt x="95" y="59"/>
                    <a:pt x="99" y="58"/>
                    <a:pt x="99" y="5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39"/>
                    <a:pt x="95" y="37"/>
                    <a:pt x="86" y="34"/>
                  </a:cubicBezTo>
                  <a:close/>
                  <a:moveTo>
                    <a:pt x="91" y="52"/>
                  </a:moveTo>
                  <a:cubicBezTo>
                    <a:pt x="89" y="54"/>
                    <a:pt x="83" y="56"/>
                    <a:pt x="81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7"/>
                    <a:pt x="81" y="72"/>
                    <a:pt x="82" y="74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5" y="80"/>
                    <a:pt x="72" y="79"/>
                    <a:pt x="66" y="76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81"/>
                    <a:pt x="55" y="87"/>
                    <a:pt x="5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7"/>
                    <a:pt x="42" y="82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26" y="79"/>
                    <a:pt x="24" y="80"/>
                    <a:pt x="23" y="8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2"/>
                    <a:pt x="20" y="67"/>
                    <a:pt x="21" y="6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6" y="56"/>
                    <a:pt x="10" y="54"/>
                    <a:pt x="8" y="5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0" y="44"/>
                    <a:pt x="15" y="42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18" y="25"/>
                    <a:pt x="17" y="23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8"/>
                    <a:pt x="26" y="18"/>
                    <a:pt x="33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2" y="16"/>
                    <a:pt x="44" y="10"/>
                    <a:pt x="4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10"/>
                    <a:pt x="57" y="16"/>
                    <a:pt x="58" y="1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72" y="18"/>
                    <a:pt x="75" y="17"/>
                    <a:pt x="75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78" y="30"/>
                    <a:pt x="77" y="32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3" y="41"/>
                    <a:pt x="89" y="43"/>
                    <a:pt x="91" y="44"/>
                  </a:cubicBezTo>
                  <a:lnTo>
                    <a:pt x="91" y="52"/>
                  </a:lnTo>
                  <a:close/>
                  <a:moveTo>
                    <a:pt x="91" y="52"/>
                  </a:moveTo>
                  <a:cubicBezTo>
                    <a:pt x="91" y="52"/>
                    <a:pt x="91" y="52"/>
                    <a:pt x="91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2547938" y="1033463"/>
              <a:ext cx="109538" cy="1095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5"/>
                </a:cxn>
                <a:cxn ang="0">
                  <a:pos x="14" y="29"/>
                </a:cxn>
                <a:cxn ang="0">
                  <a:pos x="29" y="15"/>
                </a:cxn>
                <a:cxn ang="0">
                  <a:pos x="14" y="0"/>
                </a:cxn>
                <a:cxn ang="0">
                  <a:pos x="14" y="21"/>
                </a:cxn>
                <a:cxn ang="0">
                  <a:pos x="8" y="15"/>
                </a:cxn>
                <a:cxn ang="0">
                  <a:pos x="14" y="8"/>
                </a:cxn>
                <a:cxn ang="0">
                  <a:pos x="21" y="15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4" y="21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lose/>
                  <a:moveTo>
                    <a:pt x="14" y="21"/>
                  </a:moveTo>
                  <a:cubicBezTo>
                    <a:pt x="11" y="21"/>
                    <a:pt x="8" y="18"/>
                    <a:pt x="8" y="15"/>
                  </a:cubicBezTo>
                  <a:cubicBezTo>
                    <a:pt x="8" y="11"/>
                    <a:pt x="11" y="8"/>
                    <a:pt x="14" y="8"/>
                  </a:cubicBezTo>
                  <a:cubicBezTo>
                    <a:pt x="18" y="8"/>
                    <a:pt x="21" y="11"/>
                    <a:pt x="21" y="15"/>
                  </a:cubicBezTo>
                  <a:cubicBezTo>
                    <a:pt x="21" y="18"/>
                    <a:pt x="18" y="21"/>
                    <a:pt x="14" y="21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156522" y="384799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+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983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809030" cy="561170"/>
            <a:chOff x="1270277" y="1165408"/>
            <a:chExt cx="2610439" cy="561170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2485359" cy="2462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Из чего состоит основное окно </a:t>
              </a:r>
              <a:r>
                <a:rPr lang="ru-RU" sz="1600" b="1" dirty="0" smtClean="0">
                  <a:solidFill>
                    <a:schemeClr val="accent1"/>
                  </a:solidFill>
                  <a:latin typeface="+mj-lt"/>
                </a:rPr>
                <a:t>программы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rPr>
                <a:t>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3077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Обозначения всех частей программы, которые пользователь может увидеть для облегчения дальнейшего поиска в описании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717" y="2051533"/>
            <a:ext cx="4693816" cy="407281"/>
            <a:chOff x="1270277" y="2087120"/>
            <a:chExt cx="2610439" cy="407281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70277" y="2087120"/>
              <a:ext cx="2473523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AA6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Что означают основные меню программы?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15388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Главное меню, различные подменю  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693816" cy="407281"/>
            <a:chOff x="1270277" y="3008832"/>
            <a:chExt cx="2610439" cy="407281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2037579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Что означают пункты и подпункты?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5388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Подробно описано значение всех пунктов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851008" cy="407281"/>
            <a:chOff x="1270277" y="3008832"/>
            <a:chExt cx="2765748" cy="407281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2765748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Что означают кнопки на панели инструментов?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5388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Приведены значения всех кнопок на всех панелях инструментов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598" y="901147"/>
            <a:ext cx="2545676" cy="37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68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Раздел 4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809030" cy="625803"/>
            <a:chOff x="1270277" y="1165408"/>
            <a:chExt cx="2610439" cy="625803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1592953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работать с программой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3724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Раскрыты идеи, лежащие в основе программы</a:t>
              </a:r>
            </a:p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Подробно описаны принципы работы программы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717" y="2051533"/>
            <a:ext cx="4693816" cy="422670"/>
            <a:chOff x="1270277" y="2087120"/>
            <a:chExt cx="2610439" cy="422670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70277" y="2087120"/>
              <a:ext cx="2340690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AA6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Что означают диаграммы, гистограммы?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Приведено объяснение основополагающих графиков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693816" cy="422670"/>
            <a:chOff x="1270277" y="3008832"/>
            <a:chExt cx="2610439" cy="422670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2435295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Какие общие режимы работы программы?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МИКРО, МАКРО, МИКС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 т.д.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578602" cy="422670"/>
            <a:chOff x="1270277" y="3008832"/>
            <a:chExt cx="2610439" cy="422670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1983311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интерпретировать результат?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Подробное описание интерпретации результатов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24" name="Down Arrow Callout 31"/>
          <p:cNvSpPr/>
          <p:nvPr/>
        </p:nvSpPr>
        <p:spPr>
          <a:xfrm>
            <a:off x="6083966" y="1036926"/>
            <a:ext cx="2520524" cy="372389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solidFill>
            <a:srgbClr val="00638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76" y="1220293"/>
            <a:ext cx="1751303" cy="107258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373571" y="2744571"/>
            <a:ext cx="1941315" cy="697615"/>
            <a:chOff x="6425344" y="2744571"/>
            <a:chExt cx="1941315" cy="697615"/>
          </a:xfrm>
        </p:grpSpPr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6510410" y="2869179"/>
              <a:ext cx="132881" cy="132881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78"/>
                    <a:pt x="7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lose/>
                  <a:moveTo>
                    <a:pt x="100" y="50"/>
                  </a:moveTo>
                  <a:cubicBezTo>
                    <a:pt x="100" y="50"/>
                    <a:pt x="100" y="50"/>
                    <a:pt x="100" y="5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auto">
            <a:xfrm>
              <a:off x="6425344" y="3007064"/>
              <a:ext cx="293561" cy="24407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3" y="0"/>
                </a:cxn>
                <a:cxn ang="0">
                  <a:pos x="119" y="20"/>
                </a:cxn>
                <a:cxn ang="0">
                  <a:pos x="104" y="20"/>
                </a:cxn>
                <a:cxn ang="0">
                  <a:pos x="100" y="0"/>
                </a:cxn>
                <a:cxn ang="0">
                  <a:pos x="66" y="0"/>
                </a:cxn>
                <a:cxn ang="0">
                  <a:pos x="2" y="50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1" y="184"/>
                </a:cxn>
                <a:cxn ang="0">
                  <a:pos x="41" y="164"/>
                </a:cxn>
                <a:cxn ang="0">
                  <a:pos x="41" y="164"/>
                </a:cxn>
                <a:cxn ang="0">
                  <a:pos x="41" y="59"/>
                </a:cxn>
                <a:cxn ang="0">
                  <a:pos x="53" y="59"/>
                </a:cxn>
                <a:cxn ang="0">
                  <a:pos x="53" y="180"/>
                </a:cxn>
                <a:cxn ang="0">
                  <a:pos x="170" y="180"/>
                </a:cxn>
                <a:cxn ang="0">
                  <a:pos x="170" y="58"/>
                </a:cxn>
                <a:cxn ang="0">
                  <a:pos x="182" y="58"/>
                </a:cxn>
                <a:cxn ang="0">
                  <a:pos x="182" y="164"/>
                </a:cxn>
                <a:cxn ang="0">
                  <a:pos x="202" y="183"/>
                </a:cxn>
                <a:cxn ang="0">
                  <a:pos x="221" y="164"/>
                </a:cxn>
                <a:cxn ang="0">
                  <a:pos x="221" y="50"/>
                </a:cxn>
                <a:cxn ang="0">
                  <a:pos x="158" y="0"/>
                </a:cxn>
                <a:cxn ang="0">
                  <a:pos x="112" y="131"/>
                </a:cxn>
                <a:cxn ang="0">
                  <a:pos x="99" y="115"/>
                </a:cxn>
                <a:cxn ang="0">
                  <a:pos x="106" y="30"/>
                </a:cxn>
                <a:cxn ang="0">
                  <a:pos x="117" y="30"/>
                </a:cxn>
                <a:cxn ang="0">
                  <a:pos x="118" y="32"/>
                </a:cxn>
                <a:cxn ang="0">
                  <a:pos x="121" y="73"/>
                </a:cxn>
                <a:cxn ang="0">
                  <a:pos x="124" y="115"/>
                </a:cxn>
                <a:cxn ang="0">
                  <a:pos x="112" y="131"/>
                </a:cxn>
                <a:cxn ang="0">
                  <a:pos x="112" y="131"/>
                </a:cxn>
                <a:cxn ang="0">
                  <a:pos x="112" y="131"/>
                </a:cxn>
              </a:cxnLst>
              <a:rect l="0" t="0" r="r" b="b"/>
              <a:pathLst>
                <a:path w="221" h="184">
                  <a:moveTo>
                    <a:pt x="15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6" y="4"/>
                    <a:pt x="122" y="14"/>
                    <a:pt x="119" y="20"/>
                  </a:cubicBezTo>
                  <a:cubicBezTo>
                    <a:pt x="114" y="19"/>
                    <a:pt x="109" y="19"/>
                    <a:pt x="104" y="20"/>
                  </a:cubicBezTo>
                  <a:cubicBezTo>
                    <a:pt x="101" y="14"/>
                    <a:pt x="97" y="4"/>
                    <a:pt x="10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"/>
                    <a:pt x="2" y="50"/>
                    <a:pt x="2" y="50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75"/>
                    <a:pt x="11" y="184"/>
                    <a:pt x="21" y="184"/>
                  </a:cubicBezTo>
                  <a:cubicBezTo>
                    <a:pt x="32" y="184"/>
                    <a:pt x="41" y="175"/>
                    <a:pt x="41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2" y="175"/>
                    <a:pt x="191" y="183"/>
                    <a:pt x="202" y="183"/>
                  </a:cubicBezTo>
                  <a:cubicBezTo>
                    <a:pt x="212" y="183"/>
                    <a:pt x="221" y="175"/>
                    <a:pt x="221" y="164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17" y="0"/>
                    <a:pt x="158" y="0"/>
                    <a:pt x="158" y="0"/>
                  </a:cubicBezTo>
                  <a:close/>
                  <a:moveTo>
                    <a:pt x="112" y="131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0"/>
                    <a:pt x="113" y="29"/>
                    <a:pt x="117" y="3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4" y="115"/>
                    <a:pt x="124" y="115"/>
                    <a:pt x="124" y="115"/>
                  </a:cubicBezTo>
                  <a:lnTo>
                    <a:pt x="112" y="131"/>
                  </a:lnTo>
                  <a:close/>
                  <a:moveTo>
                    <a:pt x="112" y="131"/>
                  </a:moveTo>
                  <a:cubicBezTo>
                    <a:pt x="112" y="131"/>
                    <a:pt x="112" y="131"/>
                    <a:pt x="112" y="13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7246585" y="2911978"/>
              <a:ext cx="293561" cy="24407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3" y="0"/>
                </a:cxn>
                <a:cxn ang="0">
                  <a:pos x="119" y="20"/>
                </a:cxn>
                <a:cxn ang="0">
                  <a:pos x="104" y="20"/>
                </a:cxn>
                <a:cxn ang="0">
                  <a:pos x="100" y="0"/>
                </a:cxn>
                <a:cxn ang="0">
                  <a:pos x="66" y="0"/>
                </a:cxn>
                <a:cxn ang="0">
                  <a:pos x="2" y="50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1" y="184"/>
                </a:cxn>
                <a:cxn ang="0">
                  <a:pos x="41" y="164"/>
                </a:cxn>
                <a:cxn ang="0">
                  <a:pos x="41" y="164"/>
                </a:cxn>
                <a:cxn ang="0">
                  <a:pos x="41" y="59"/>
                </a:cxn>
                <a:cxn ang="0">
                  <a:pos x="53" y="59"/>
                </a:cxn>
                <a:cxn ang="0">
                  <a:pos x="53" y="180"/>
                </a:cxn>
                <a:cxn ang="0">
                  <a:pos x="170" y="180"/>
                </a:cxn>
                <a:cxn ang="0">
                  <a:pos x="170" y="58"/>
                </a:cxn>
                <a:cxn ang="0">
                  <a:pos x="182" y="58"/>
                </a:cxn>
                <a:cxn ang="0">
                  <a:pos x="182" y="164"/>
                </a:cxn>
                <a:cxn ang="0">
                  <a:pos x="202" y="183"/>
                </a:cxn>
                <a:cxn ang="0">
                  <a:pos x="221" y="164"/>
                </a:cxn>
                <a:cxn ang="0">
                  <a:pos x="221" y="50"/>
                </a:cxn>
                <a:cxn ang="0">
                  <a:pos x="158" y="0"/>
                </a:cxn>
                <a:cxn ang="0">
                  <a:pos x="112" y="131"/>
                </a:cxn>
                <a:cxn ang="0">
                  <a:pos x="99" y="115"/>
                </a:cxn>
                <a:cxn ang="0">
                  <a:pos x="106" y="30"/>
                </a:cxn>
                <a:cxn ang="0">
                  <a:pos x="117" y="30"/>
                </a:cxn>
                <a:cxn ang="0">
                  <a:pos x="118" y="32"/>
                </a:cxn>
                <a:cxn ang="0">
                  <a:pos x="121" y="73"/>
                </a:cxn>
                <a:cxn ang="0">
                  <a:pos x="124" y="115"/>
                </a:cxn>
                <a:cxn ang="0">
                  <a:pos x="112" y="131"/>
                </a:cxn>
                <a:cxn ang="0">
                  <a:pos x="112" y="131"/>
                </a:cxn>
                <a:cxn ang="0">
                  <a:pos x="112" y="131"/>
                </a:cxn>
              </a:cxnLst>
              <a:rect l="0" t="0" r="r" b="b"/>
              <a:pathLst>
                <a:path w="221" h="184">
                  <a:moveTo>
                    <a:pt x="15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6" y="4"/>
                    <a:pt x="122" y="14"/>
                    <a:pt x="119" y="20"/>
                  </a:cubicBezTo>
                  <a:cubicBezTo>
                    <a:pt x="114" y="19"/>
                    <a:pt x="109" y="19"/>
                    <a:pt x="104" y="20"/>
                  </a:cubicBezTo>
                  <a:cubicBezTo>
                    <a:pt x="101" y="14"/>
                    <a:pt x="97" y="4"/>
                    <a:pt x="10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"/>
                    <a:pt x="2" y="50"/>
                    <a:pt x="2" y="50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75"/>
                    <a:pt x="11" y="184"/>
                    <a:pt x="21" y="184"/>
                  </a:cubicBezTo>
                  <a:cubicBezTo>
                    <a:pt x="32" y="184"/>
                    <a:pt x="41" y="175"/>
                    <a:pt x="41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2" y="175"/>
                    <a:pt x="191" y="183"/>
                    <a:pt x="202" y="183"/>
                  </a:cubicBezTo>
                  <a:cubicBezTo>
                    <a:pt x="212" y="183"/>
                    <a:pt x="221" y="175"/>
                    <a:pt x="221" y="164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17" y="0"/>
                    <a:pt x="158" y="0"/>
                    <a:pt x="158" y="0"/>
                  </a:cubicBezTo>
                  <a:close/>
                  <a:moveTo>
                    <a:pt x="112" y="131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0"/>
                    <a:pt x="113" y="29"/>
                    <a:pt x="117" y="3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4" y="115"/>
                    <a:pt x="124" y="115"/>
                    <a:pt x="124" y="115"/>
                  </a:cubicBezTo>
                  <a:lnTo>
                    <a:pt x="112" y="131"/>
                  </a:lnTo>
                  <a:close/>
                  <a:moveTo>
                    <a:pt x="112" y="131"/>
                  </a:moveTo>
                  <a:cubicBezTo>
                    <a:pt x="112" y="131"/>
                    <a:pt x="112" y="131"/>
                    <a:pt x="112" y="13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7149495" y="2922338"/>
              <a:ext cx="132881" cy="132881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78"/>
                    <a:pt x="7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lose/>
                  <a:moveTo>
                    <a:pt x="100" y="50"/>
                  </a:moveTo>
                  <a:cubicBezTo>
                    <a:pt x="100" y="50"/>
                    <a:pt x="100" y="50"/>
                    <a:pt x="100" y="5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7064429" y="3060223"/>
              <a:ext cx="293561" cy="24407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3" y="0"/>
                </a:cxn>
                <a:cxn ang="0">
                  <a:pos x="119" y="20"/>
                </a:cxn>
                <a:cxn ang="0">
                  <a:pos x="104" y="20"/>
                </a:cxn>
                <a:cxn ang="0">
                  <a:pos x="100" y="0"/>
                </a:cxn>
                <a:cxn ang="0">
                  <a:pos x="66" y="0"/>
                </a:cxn>
                <a:cxn ang="0">
                  <a:pos x="2" y="50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1" y="184"/>
                </a:cxn>
                <a:cxn ang="0">
                  <a:pos x="41" y="164"/>
                </a:cxn>
                <a:cxn ang="0">
                  <a:pos x="41" y="164"/>
                </a:cxn>
                <a:cxn ang="0">
                  <a:pos x="41" y="59"/>
                </a:cxn>
                <a:cxn ang="0">
                  <a:pos x="53" y="59"/>
                </a:cxn>
                <a:cxn ang="0">
                  <a:pos x="53" y="180"/>
                </a:cxn>
                <a:cxn ang="0">
                  <a:pos x="170" y="180"/>
                </a:cxn>
                <a:cxn ang="0">
                  <a:pos x="170" y="58"/>
                </a:cxn>
                <a:cxn ang="0">
                  <a:pos x="182" y="58"/>
                </a:cxn>
                <a:cxn ang="0">
                  <a:pos x="182" y="164"/>
                </a:cxn>
                <a:cxn ang="0">
                  <a:pos x="202" y="183"/>
                </a:cxn>
                <a:cxn ang="0">
                  <a:pos x="221" y="164"/>
                </a:cxn>
                <a:cxn ang="0">
                  <a:pos x="221" y="50"/>
                </a:cxn>
                <a:cxn ang="0">
                  <a:pos x="158" y="0"/>
                </a:cxn>
                <a:cxn ang="0">
                  <a:pos x="112" y="131"/>
                </a:cxn>
                <a:cxn ang="0">
                  <a:pos x="99" y="115"/>
                </a:cxn>
                <a:cxn ang="0">
                  <a:pos x="106" y="30"/>
                </a:cxn>
                <a:cxn ang="0">
                  <a:pos x="117" y="30"/>
                </a:cxn>
                <a:cxn ang="0">
                  <a:pos x="118" y="32"/>
                </a:cxn>
                <a:cxn ang="0">
                  <a:pos x="121" y="73"/>
                </a:cxn>
                <a:cxn ang="0">
                  <a:pos x="124" y="115"/>
                </a:cxn>
                <a:cxn ang="0">
                  <a:pos x="112" y="131"/>
                </a:cxn>
                <a:cxn ang="0">
                  <a:pos x="112" y="131"/>
                </a:cxn>
                <a:cxn ang="0">
                  <a:pos x="112" y="131"/>
                </a:cxn>
              </a:cxnLst>
              <a:rect l="0" t="0" r="r" b="b"/>
              <a:pathLst>
                <a:path w="221" h="184">
                  <a:moveTo>
                    <a:pt x="15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6" y="4"/>
                    <a:pt x="122" y="14"/>
                    <a:pt x="119" y="20"/>
                  </a:cubicBezTo>
                  <a:cubicBezTo>
                    <a:pt x="114" y="19"/>
                    <a:pt x="109" y="19"/>
                    <a:pt x="104" y="20"/>
                  </a:cubicBezTo>
                  <a:cubicBezTo>
                    <a:pt x="101" y="14"/>
                    <a:pt x="97" y="4"/>
                    <a:pt x="10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"/>
                    <a:pt x="2" y="50"/>
                    <a:pt x="2" y="50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75"/>
                    <a:pt x="11" y="184"/>
                    <a:pt x="21" y="184"/>
                  </a:cubicBezTo>
                  <a:cubicBezTo>
                    <a:pt x="32" y="184"/>
                    <a:pt x="41" y="175"/>
                    <a:pt x="41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2" y="175"/>
                    <a:pt x="191" y="183"/>
                    <a:pt x="202" y="183"/>
                  </a:cubicBezTo>
                  <a:cubicBezTo>
                    <a:pt x="212" y="183"/>
                    <a:pt x="221" y="175"/>
                    <a:pt x="221" y="164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17" y="0"/>
                    <a:pt x="158" y="0"/>
                    <a:pt x="158" y="0"/>
                  </a:cubicBezTo>
                  <a:close/>
                  <a:moveTo>
                    <a:pt x="112" y="131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0"/>
                    <a:pt x="113" y="29"/>
                    <a:pt x="117" y="3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4" y="115"/>
                    <a:pt x="124" y="115"/>
                    <a:pt x="124" y="115"/>
                  </a:cubicBezTo>
                  <a:lnTo>
                    <a:pt x="112" y="131"/>
                  </a:lnTo>
                  <a:close/>
                  <a:moveTo>
                    <a:pt x="112" y="131"/>
                  </a:moveTo>
                  <a:cubicBezTo>
                    <a:pt x="112" y="131"/>
                    <a:pt x="112" y="131"/>
                    <a:pt x="112" y="13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6998568" y="3060223"/>
              <a:ext cx="132881" cy="132881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78"/>
                    <a:pt x="7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lose/>
                  <a:moveTo>
                    <a:pt x="100" y="50"/>
                  </a:moveTo>
                  <a:cubicBezTo>
                    <a:pt x="100" y="50"/>
                    <a:pt x="100" y="50"/>
                    <a:pt x="100" y="5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7331651" y="2774093"/>
              <a:ext cx="132881" cy="132881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78"/>
                    <a:pt x="7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lose/>
                  <a:moveTo>
                    <a:pt x="100" y="50"/>
                  </a:moveTo>
                  <a:cubicBezTo>
                    <a:pt x="100" y="50"/>
                    <a:pt x="100" y="50"/>
                    <a:pt x="100" y="5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6913502" y="3198108"/>
              <a:ext cx="293561" cy="24407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3" y="0"/>
                </a:cxn>
                <a:cxn ang="0">
                  <a:pos x="119" y="20"/>
                </a:cxn>
                <a:cxn ang="0">
                  <a:pos x="104" y="20"/>
                </a:cxn>
                <a:cxn ang="0">
                  <a:pos x="100" y="0"/>
                </a:cxn>
                <a:cxn ang="0">
                  <a:pos x="66" y="0"/>
                </a:cxn>
                <a:cxn ang="0">
                  <a:pos x="2" y="50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" y="164"/>
                </a:cxn>
                <a:cxn ang="0">
                  <a:pos x="21" y="184"/>
                </a:cxn>
                <a:cxn ang="0">
                  <a:pos x="41" y="164"/>
                </a:cxn>
                <a:cxn ang="0">
                  <a:pos x="41" y="164"/>
                </a:cxn>
                <a:cxn ang="0">
                  <a:pos x="41" y="59"/>
                </a:cxn>
                <a:cxn ang="0">
                  <a:pos x="53" y="59"/>
                </a:cxn>
                <a:cxn ang="0">
                  <a:pos x="53" y="180"/>
                </a:cxn>
                <a:cxn ang="0">
                  <a:pos x="170" y="180"/>
                </a:cxn>
                <a:cxn ang="0">
                  <a:pos x="170" y="58"/>
                </a:cxn>
                <a:cxn ang="0">
                  <a:pos x="182" y="58"/>
                </a:cxn>
                <a:cxn ang="0">
                  <a:pos x="182" y="164"/>
                </a:cxn>
                <a:cxn ang="0">
                  <a:pos x="202" y="183"/>
                </a:cxn>
                <a:cxn ang="0">
                  <a:pos x="221" y="164"/>
                </a:cxn>
                <a:cxn ang="0">
                  <a:pos x="221" y="50"/>
                </a:cxn>
                <a:cxn ang="0">
                  <a:pos x="158" y="0"/>
                </a:cxn>
                <a:cxn ang="0">
                  <a:pos x="112" y="131"/>
                </a:cxn>
                <a:cxn ang="0">
                  <a:pos x="99" y="115"/>
                </a:cxn>
                <a:cxn ang="0">
                  <a:pos x="106" y="30"/>
                </a:cxn>
                <a:cxn ang="0">
                  <a:pos x="117" y="30"/>
                </a:cxn>
                <a:cxn ang="0">
                  <a:pos x="118" y="32"/>
                </a:cxn>
                <a:cxn ang="0">
                  <a:pos x="121" y="73"/>
                </a:cxn>
                <a:cxn ang="0">
                  <a:pos x="124" y="115"/>
                </a:cxn>
                <a:cxn ang="0">
                  <a:pos x="112" y="131"/>
                </a:cxn>
                <a:cxn ang="0">
                  <a:pos x="112" y="131"/>
                </a:cxn>
                <a:cxn ang="0">
                  <a:pos x="112" y="131"/>
                </a:cxn>
              </a:cxnLst>
              <a:rect l="0" t="0" r="r" b="b"/>
              <a:pathLst>
                <a:path w="221" h="184">
                  <a:moveTo>
                    <a:pt x="15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6" y="4"/>
                    <a:pt x="122" y="14"/>
                    <a:pt x="119" y="20"/>
                  </a:cubicBezTo>
                  <a:cubicBezTo>
                    <a:pt x="114" y="19"/>
                    <a:pt x="109" y="19"/>
                    <a:pt x="104" y="20"/>
                  </a:cubicBezTo>
                  <a:cubicBezTo>
                    <a:pt x="101" y="14"/>
                    <a:pt x="97" y="4"/>
                    <a:pt x="10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"/>
                    <a:pt x="2" y="50"/>
                    <a:pt x="2" y="50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75"/>
                    <a:pt x="11" y="184"/>
                    <a:pt x="21" y="184"/>
                  </a:cubicBezTo>
                  <a:cubicBezTo>
                    <a:pt x="32" y="184"/>
                    <a:pt x="41" y="175"/>
                    <a:pt x="41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2" y="175"/>
                    <a:pt x="191" y="183"/>
                    <a:pt x="202" y="183"/>
                  </a:cubicBezTo>
                  <a:cubicBezTo>
                    <a:pt x="212" y="183"/>
                    <a:pt x="221" y="175"/>
                    <a:pt x="221" y="164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17" y="0"/>
                    <a:pt x="158" y="0"/>
                    <a:pt x="158" y="0"/>
                  </a:cubicBezTo>
                  <a:close/>
                  <a:moveTo>
                    <a:pt x="112" y="131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0"/>
                    <a:pt x="113" y="29"/>
                    <a:pt x="117" y="3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4" y="115"/>
                    <a:pt x="124" y="115"/>
                    <a:pt x="124" y="115"/>
                  </a:cubicBezTo>
                  <a:lnTo>
                    <a:pt x="112" y="131"/>
                  </a:lnTo>
                  <a:close/>
                  <a:moveTo>
                    <a:pt x="112" y="131"/>
                  </a:moveTo>
                  <a:cubicBezTo>
                    <a:pt x="112" y="131"/>
                    <a:pt x="112" y="131"/>
                    <a:pt x="112" y="13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7864194" y="2744571"/>
              <a:ext cx="293561" cy="381963"/>
              <a:chOff x="6577744" y="3116257"/>
              <a:chExt cx="293561" cy="381963"/>
            </a:xfrm>
          </p:grpSpPr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6662810" y="3116257"/>
                <a:ext cx="132881" cy="132881"/>
              </a:xfrm>
              <a:custGeom>
                <a:avLst/>
                <a:gdLst/>
                <a:ahLst/>
                <a:cxnLst>
                  <a:cxn ang="0">
                    <a:pos x="100" y="50"/>
                  </a:cxn>
                  <a:cxn ang="0">
                    <a:pos x="50" y="10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50"/>
                  </a:cxn>
                </a:cxnLst>
                <a:rect l="0" t="0" r="r" b="b"/>
                <a:pathLst>
                  <a:path w="100" h="100">
                    <a:moveTo>
                      <a:pt x="100" y="50"/>
                    </a:moveTo>
                    <a:cubicBezTo>
                      <a:pt x="100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78" y="0"/>
                      <a:pt x="100" y="23"/>
                      <a:pt x="100" y="50"/>
                    </a:cubicBezTo>
                    <a:close/>
                    <a:moveTo>
                      <a:pt x="100" y="50"/>
                    </a:moveTo>
                    <a:cubicBezTo>
                      <a:pt x="100" y="50"/>
                      <a:pt x="100" y="50"/>
                      <a:pt x="100" y="5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3"/>
              <p:cNvSpPr>
                <a:spLocks noEditPoints="1"/>
              </p:cNvSpPr>
              <p:nvPr/>
            </p:nvSpPr>
            <p:spPr bwMode="auto">
              <a:xfrm>
                <a:off x="6577744" y="3254142"/>
                <a:ext cx="293561" cy="244078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23" y="0"/>
                  </a:cxn>
                  <a:cxn ang="0">
                    <a:pos x="119" y="20"/>
                  </a:cxn>
                  <a:cxn ang="0">
                    <a:pos x="104" y="20"/>
                  </a:cxn>
                  <a:cxn ang="0">
                    <a:pos x="100" y="0"/>
                  </a:cxn>
                  <a:cxn ang="0">
                    <a:pos x="66" y="0"/>
                  </a:cxn>
                  <a:cxn ang="0">
                    <a:pos x="2" y="50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1" y="184"/>
                  </a:cxn>
                  <a:cxn ang="0">
                    <a:pos x="41" y="164"/>
                  </a:cxn>
                  <a:cxn ang="0">
                    <a:pos x="41" y="164"/>
                  </a:cxn>
                  <a:cxn ang="0">
                    <a:pos x="41" y="59"/>
                  </a:cxn>
                  <a:cxn ang="0">
                    <a:pos x="53" y="59"/>
                  </a:cxn>
                  <a:cxn ang="0">
                    <a:pos x="53" y="180"/>
                  </a:cxn>
                  <a:cxn ang="0">
                    <a:pos x="170" y="180"/>
                  </a:cxn>
                  <a:cxn ang="0">
                    <a:pos x="170" y="58"/>
                  </a:cxn>
                  <a:cxn ang="0">
                    <a:pos x="182" y="58"/>
                  </a:cxn>
                  <a:cxn ang="0">
                    <a:pos x="182" y="164"/>
                  </a:cxn>
                  <a:cxn ang="0">
                    <a:pos x="202" y="183"/>
                  </a:cxn>
                  <a:cxn ang="0">
                    <a:pos x="221" y="164"/>
                  </a:cxn>
                  <a:cxn ang="0">
                    <a:pos x="221" y="50"/>
                  </a:cxn>
                  <a:cxn ang="0">
                    <a:pos x="158" y="0"/>
                  </a:cxn>
                  <a:cxn ang="0">
                    <a:pos x="112" y="131"/>
                  </a:cxn>
                  <a:cxn ang="0">
                    <a:pos x="99" y="115"/>
                  </a:cxn>
                  <a:cxn ang="0">
                    <a:pos x="106" y="30"/>
                  </a:cxn>
                  <a:cxn ang="0">
                    <a:pos x="117" y="30"/>
                  </a:cxn>
                  <a:cxn ang="0">
                    <a:pos x="118" y="32"/>
                  </a:cxn>
                  <a:cxn ang="0">
                    <a:pos x="121" y="73"/>
                  </a:cxn>
                  <a:cxn ang="0">
                    <a:pos x="124" y="115"/>
                  </a:cxn>
                  <a:cxn ang="0">
                    <a:pos x="112" y="131"/>
                  </a:cxn>
                  <a:cxn ang="0">
                    <a:pos x="112" y="131"/>
                  </a:cxn>
                  <a:cxn ang="0">
                    <a:pos x="112" y="131"/>
                  </a:cxn>
                </a:cxnLst>
                <a:rect l="0" t="0" r="r" b="b"/>
                <a:pathLst>
                  <a:path w="221" h="184">
                    <a:moveTo>
                      <a:pt x="158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6" y="4"/>
                      <a:pt x="122" y="14"/>
                      <a:pt x="119" y="20"/>
                    </a:cubicBezTo>
                    <a:cubicBezTo>
                      <a:pt x="114" y="19"/>
                      <a:pt x="109" y="19"/>
                      <a:pt x="104" y="20"/>
                    </a:cubicBezTo>
                    <a:cubicBezTo>
                      <a:pt x="101" y="14"/>
                      <a:pt x="97" y="4"/>
                      <a:pt x="10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2"/>
                      <a:pt x="2" y="50"/>
                      <a:pt x="2" y="50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75"/>
                      <a:pt x="11" y="184"/>
                      <a:pt x="21" y="184"/>
                    </a:cubicBezTo>
                    <a:cubicBezTo>
                      <a:pt x="32" y="184"/>
                      <a:pt x="41" y="175"/>
                      <a:pt x="41" y="164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2" y="175"/>
                      <a:pt x="191" y="183"/>
                      <a:pt x="202" y="183"/>
                    </a:cubicBezTo>
                    <a:cubicBezTo>
                      <a:pt x="212" y="183"/>
                      <a:pt x="221" y="175"/>
                      <a:pt x="221" y="164"/>
                    </a:cubicBezTo>
                    <a:cubicBezTo>
                      <a:pt x="221" y="50"/>
                      <a:pt x="221" y="50"/>
                      <a:pt x="221" y="50"/>
                    </a:cubicBezTo>
                    <a:cubicBezTo>
                      <a:pt x="217" y="0"/>
                      <a:pt x="158" y="0"/>
                      <a:pt x="158" y="0"/>
                    </a:cubicBezTo>
                    <a:close/>
                    <a:moveTo>
                      <a:pt x="112" y="131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0"/>
                      <a:pt x="113" y="29"/>
                      <a:pt x="117" y="3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4" y="115"/>
                      <a:pt x="124" y="115"/>
                      <a:pt x="124" y="115"/>
                    </a:cubicBezTo>
                    <a:lnTo>
                      <a:pt x="112" y="131"/>
                    </a:lnTo>
                    <a:close/>
                    <a:moveTo>
                      <a:pt x="112" y="131"/>
                    </a:moveTo>
                    <a:cubicBezTo>
                      <a:pt x="112" y="131"/>
                      <a:pt x="112" y="131"/>
                      <a:pt x="112" y="13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7691791" y="2840533"/>
              <a:ext cx="293561" cy="381963"/>
              <a:chOff x="6577744" y="3116257"/>
              <a:chExt cx="293561" cy="381963"/>
            </a:xfrm>
          </p:grpSpPr>
          <p:sp>
            <p:nvSpPr>
              <p:cNvPr id="43" name="Freeform 32"/>
              <p:cNvSpPr>
                <a:spLocks noEditPoints="1"/>
              </p:cNvSpPr>
              <p:nvPr/>
            </p:nvSpPr>
            <p:spPr bwMode="auto">
              <a:xfrm>
                <a:off x="6662810" y="3116257"/>
                <a:ext cx="132881" cy="132881"/>
              </a:xfrm>
              <a:custGeom>
                <a:avLst/>
                <a:gdLst/>
                <a:ahLst/>
                <a:cxnLst>
                  <a:cxn ang="0">
                    <a:pos x="100" y="50"/>
                  </a:cxn>
                  <a:cxn ang="0">
                    <a:pos x="50" y="10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50"/>
                  </a:cxn>
                </a:cxnLst>
                <a:rect l="0" t="0" r="r" b="b"/>
                <a:pathLst>
                  <a:path w="100" h="100">
                    <a:moveTo>
                      <a:pt x="100" y="50"/>
                    </a:moveTo>
                    <a:cubicBezTo>
                      <a:pt x="100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78" y="0"/>
                      <a:pt x="100" y="23"/>
                      <a:pt x="100" y="50"/>
                    </a:cubicBezTo>
                    <a:close/>
                    <a:moveTo>
                      <a:pt x="100" y="50"/>
                    </a:moveTo>
                    <a:cubicBezTo>
                      <a:pt x="100" y="50"/>
                      <a:pt x="100" y="50"/>
                      <a:pt x="100" y="5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33"/>
              <p:cNvSpPr>
                <a:spLocks noEditPoints="1"/>
              </p:cNvSpPr>
              <p:nvPr/>
            </p:nvSpPr>
            <p:spPr bwMode="auto">
              <a:xfrm>
                <a:off x="6577744" y="3254142"/>
                <a:ext cx="293561" cy="244078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23" y="0"/>
                  </a:cxn>
                  <a:cxn ang="0">
                    <a:pos x="119" y="20"/>
                  </a:cxn>
                  <a:cxn ang="0">
                    <a:pos x="104" y="20"/>
                  </a:cxn>
                  <a:cxn ang="0">
                    <a:pos x="100" y="0"/>
                  </a:cxn>
                  <a:cxn ang="0">
                    <a:pos x="66" y="0"/>
                  </a:cxn>
                  <a:cxn ang="0">
                    <a:pos x="2" y="50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1" y="184"/>
                  </a:cxn>
                  <a:cxn ang="0">
                    <a:pos x="41" y="164"/>
                  </a:cxn>
                  <a:cxn ang="0">
                    <a:pos x="41" y="164"/>
                  </a:cxn>
                  <a:cxn ang="0">
                    <a:pos x="41" y="59"/>
                  </a:cxn>
                  <a:cxn ang="0">
                    <a:pos x="53" y="59"/>
                  </a:cxn>
                  <a:cxn ang="0">
                    <a:pos x="53" y="180"/>
                  </a:cxn>
                  <a:cxn ang="0">
                    <a:pos x="170" y="180"/>
                  </a:cxn>
                  <a:cxn ang="0">
                    <a:pos x="170" y="58"/>
                  </a:cxn>
                  <a:cxn ang="0">
                    <a:pos x="182" y="58"/>
                  </a:cxn>
                  <a:cxn ang="0">
                    <a:pos x="182" y="164"/>
                  </a:cxn>
                  <a:cxn ang="0">
                    <a:pos x="202" y="183"/>
                  </a:cxn>
                  <a:cxn ang="0">
                    <a:pos x="221" y="164"/>
                  </a:cxn>
                  <a:cxn ang="0">
                    <a:pos x="221" y="50"/>
                  </a:cxn>
                  <a:cxn ang="0">
                    <a:pos x="158" y="0"/>
                  </a:cxn>
                  <a:cxn ang="0">
                    <a:pos x="112" y="131"/>
                  </a:cxn>
                  <a:cxn ang="0">
                    <a:pos x="99" y="115"/>
                  </a:cxn>
                  <a:cxn ang="0">
                    <a:pos x="106" y="30"/>
                  </a:cxn>
                  <a:cxn ang="0">
                    <a:pos x="117" y="30"/>
                  </a:cxn>
                  <a:cxn ang="0">
                    <a:pos x="118" y="32"/>
                  </a:cxn>
                  <a:cxn ang="0">
                    <a:pos x="121" y="73"/>
                  </a:cxn>
                  <a:cxn ang="0">
                    <a:pos x="124" y="115"/>
                  </a:cxn>
                  <a:cxn ang="0">
                    <a:pos x="112" y="131"/>
                  </a:cxn>
                  <a:cxn ang="0">
                    <a:pos x="112" y="131"/>
                  </a:cxn>
                  <a:cxn ang="0">
                    <a:pos x="112" y="131"/>
                  </a:cxn>
                </a:cxnLst>
                <a:rect l="0" t="0" r="r" b="b"/>
                <a:pathLst>
                  <a:path w="221" h="184">
                    <a:moveTo>
                      <a:pt x="158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6" y="4"/>
                      <a:pt x="122" y="14"/>
                      <a:pt x="119" y="20"/>
                    </a:cubicBezTo>
                    <a:cubicBezTo>
                      <a:pt x="114" y="19"/>
                      <a:pt x="109" y="19"/>
                      <a:pt x="104" y="20"/>
                    </a:cubicBezTo>
                    <a:cubicBezTo>
                      <a:pt x="101" y="14"/>
                      <a:pt x="97" y="4"/>
                      <a:pt x="10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2"/>
                      <a:pt x="2" y="50"/>
                      <a:pt x="2" y="50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75"/>
                      <a:pt x="11" y="184"/>
                      <a:pt x="21" y="184"/>
                    </a:cubicBezTo>
                    <a:cubicBezTo>
                      <a:pt x="32" y="184"/>
                      <a:pt x="41" y="175"/>
                      <a:pt x="41" y="164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2" y="175"/>
                      <a:pt x="191" y="183"/>
                      <a:pt x="202" y="183"/>
                    </a:cubicBezTo>
                    <a:cubicBezTo>
                      <a:pt x="212" y="183"/>
                      <a:pt x="221" y="175"/>
                      <a:pt x="221" y="164"/>
                    </a:cubicBezTo>
                    <a:cubicBezTo>
                      <a:pt x="221" y="50"/>
                      <a:pt x="221" y="50"/>
                      <a:pt x="221" y="50"/>
                    </a:cubicBezTo>
                    <a:cubicBezTo>
                      <a:pt x="217" y="0"/>
                      <a:pt x="158" y="0"/>
                      <a:pt x="158" y="0"/>
                    </a:cubicBezTo>
                    <a:close/>
                    <a:moveTo>
                      <a:pt x="112" y="131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0"/>
                      <a:pt x="113" y="29"/>
                      <a:pt x="117" y="3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4" y="115"/>
                      <a:pt x="124" y="115"/>
                      <a:pt x="124" y="115"/>
                    </a:cubicBezTo>
                    <a:lnTo>
                      <a:pt x="112" y="131"/>
                    </a:lnTo>
                    <a:close/>
                    <a:moveTo>
                      <a:pt x="112" y="131"/>
                    </a:moveTo>
                    <a:cubicBezTo>
                      <a:pt x="112" y="131"/>
                      <a:pt x="112" y="131"/>
                      <a:pt x="112" y="13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7879430" y="2973414"/>
              <a:ext cx="293561" cy="381963"/>
              <a:chOff x="6577744" y="3116257"/>
              <a:chExt cx="293561" cy="381963"/>
            </a:xfrm>
          </p:grpSpPr>
          <p:sp>
            <p:nvSpPr>
              <p:cNvPr id="46" name="Freeform 32"/>
              <p:cNvSpPr>
                <a:spLocks noEditPoints="1"/>
              </p:cNvSpPr>
              <p:nvPr/>
            </p:nvSpPr>
            <p:spPr bwMode="auto">
              <a:xfrm>
                <a:off x="6662810" y="3116257"/>
                <a:ext cx="132881" cy="132881"/>
              </a:xfrm>
              <a:custGeom>
                <a:avLst/>
                <a:gdLst/>
                <a:ahLst/>
                <a:cxnLst>
                  <a:cxn ang="0">
                    <a:pos x="100" y="50"/>
                  </a:cxn>
                  <a:cxn ang="0">
                    <a:pos x="50" y="10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50"/>
                  </a:cxn>
                </a:cxnLst>
                <a:rect l="0" t="0" r="r" b="b"/>
                <a:pathLst>
                  <a:path w="100" h="100">
                    <a:moveTo>
                      <a:pt x="100" y="50"/>
                    </a:moveTo>
                    <a:cubicBezTo>
                      <a:pt x="100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78" y="0"/>
                      <a:pt x="100" y="23"/>
                      <a:pt x="100" y="50"/>
                    </a:cubicBezTo>
                    <a:close/>
                    <a:moveTo>
                      <a:pt x="100" y="50"/>
                    </a:moveTo>
                    <a:cubicBezTo>
                      <a:pt x="100" y="50"/>
                      <a:pt x="100" y="50"/>
                      <a:pt x="100" y="5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3"/>
              <p:cNvSpPr>
                <a:spLocks noEditPoints="1"/>
              </p:cNvSpPr>
              <p:nvPr/>
            </p:nvSpPr>
            <p:spPr bwMode="auto">
              <a:xfrm>
                <a:off x="6577744" y="3254142"/>
                <a:ext cx="293561" cy="244078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23" y="0"/>
                  </a:cxn>
                  <a:cxn ang="0">
                    <a:pos x="119" y="20"/>
                  </a:cxn>
                  <a:cxn ang="0">
                    <a:pos x="104" y="20"/>
                  </a:cxn>
                  <a:cxn ang="0">
                    <a:pos x="100" y="0"/>
                  </a:cxn>
                  <a:cxn ang="0">
                    <a:pos x="66" y="0"/>
                  </a:cxn>
                  <a:cxn ang="0">
                    <a:pos x="2" y="50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1" y="184"/>
                  </a:cxn>
                  <a:cxn ang="0">
                    <a:pos x="41" y="164"/>
                  </a:cxn>
                  <a:cxn ang="0">
                    <a:pos x="41" y="164"/>
                  </a:cxn>
                  <a:cxn ang="0">
                    <a:pos x="41" y="59"/>
                  </a:cxn>
                  <a:cxn ang="0">
                    <a:pos x="53" y="59"/>
                  </a:cxn>
                  <a:cxn ang="0">
                    <a:pos x="53" y="180"/>
                  </a:cxn>
                  <a:cxn ang="0">
                    <a:pos x="170" y="180"/>
                  </a:cxn>
                  <a:cxn ang="0">
                    <a:pos x="170" y="58"/>
                  </a:cxn>
                  <a:cxn ang="0">
                    <a:pos x="182" y="58"/>
                  </a:cxn>
                  <a:cxn ang="0">
                    <a:pos x="182" y="164"/>
                  </a:cxn>
                  <a:cxn ang="0">
                    <a:pos x="202" y="183"/>
                  </a:cxn>
                  <a:cxn ang="0">
                    <a:pos x="221" y="164"/>
                  </a:cxn>
                  <a:cxn ang="0">
                    <a:pos x="221" y="50"/>
                  </a:cxn>
                  <a:cxn ang="0">
                    <a:pos x="158" y="0"/>
                  </a:cxn>
                  <a:cxn ang="0">
                    <a:pos x="112" y="131"/>
                  </a:cxn>
                  <a:cxn ang="0">
                    <a:pos x="99" y="115"/>
                  </a:cxn>
                  <a:cxn ang="0">
                    <a:pos x="106" y="30"/>
                  </a:cxn>
                  <a:cxn ang="0">
                    <a:pos x="117" y="30"/>
                  </a:cxn>
                  <a:cxn ang="0">
                    <a:pos x="118" y="32"/>
                  </a:cxn>
                  <a:cxn ang="0">
                    <a:pos x="121" y="73"/>
                  </a:cxn>
                  <a:cxn ang="0">
                    <a:pos x="124" y="115"/>
                  </a:cxn>
                  <a:cxn ang="0">
                    <a:pos x="112" y="131"/>
                  </a:cxn>
                  <a:cxn ang="0">
                    <a:pos x="112" y="131"/>
                  </a:cxn>
                  <a:cxn ang="0">
                    <a:pos x="112" y="131"/>
                  </a:cxn>
                </a:cxnLst>
                <a:rect l="0" t="0" r="r" b="b"/>
                <a:pathLst>
                  <a:path w="221" h="184">
                    <a:moveTo>
                      <a:pt x="158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6" y="4"/>
                      <a:pt x="122" y="14"/>
                      <a:pt x="119" y="20"/>
                    </a:cubicBezTo>
                    <a:cubicBezTo>
                      <a:pt x="114" y="19"/>
                      <a:pt x="109" y="19"/>
                      <a:pt x="104" y="20"/>
                    </a:cubicBezTo>
                    <a:cubicBezTo>
                      <a:pt x="101" y="14"/>
                      <a:pt x="97" y="4"/>
                      <a:pt x="10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2"/>
                      <a:pt x="2" y="50"/>
                      <a:pt x="2" y="50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75"/>
                      <a:pt x="11" y="184"/>
                      <a:pt x="21" y="184"/>
                    </a:cubicBezTo>
                    <a:cubicBezTo>
                      <a:pt x="32" y="184"/>
                      <a:pt x="41" y="175"/>
                      <a:pt x="41" y="164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2" y="175"/>
                      <a:pt x="191" y="183"/>
                      <a:pt x="202" y="183"/>
                    </a:cubicBezTo>
                    <a:cubicBezTo>
                      <a:pt x="212" y="183"/>
                      <a:pt x="221" y="175"/>
                      <a:pt x="221" y="164"/>
                    </a:cubicBezTo>
                    <a:cubicBezTo>
                      <a:pt x="221" y="50"/>
                      <a:pt x="221" y="50"/>
                      <a:pt x="221" y="50"/>
                    </a:cubicBezTo>
                    <a:cubicBezTo>
                      <a:pt x="217" y="0"/>
                      <a:pt x="158" y="0"/>
                      <a:pt x="158" y="0"/>
                    </a:cubicBezTo>
                    <a:close/>
                    <a:moveTo>
                      <a:pt x="112" y="131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0"/>
                      <a:pt x="113" y="29"/>
                      <a:pt x="117" y="3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4" y="115"/>
                      <a:pt x="124" y="115"/>
                      <a:pt x="124" y="115"/>
                    </a:cubicBezTo>
                    <a:lnTo>
                      <a:pt x="112" y="131"/>
                    </a:lnTo>
                    <a:close/>
                    <a:moveTo>
                      <a:pt x="112" y="131"/>
                    </a:moveTo>
                    <a:cubicBezTo>
                      <a:pt x="112" y="131"/>
                      <a:pt x="112" y="131"/>
                      <a:pt x="112" y="13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8073098" y="2878202"/>
              <a:ext cx="293561" cy="381963"/>
              <a:chOff x="6577744" y="3116257"/>
              <a:chExt cx="293561" cy="381963"/>
            </a:xfrm>
          </p:grpSpPr>
          <p:sp>
            <p:nvSpPr>
              <p:cNvPr id="49" name="Freeform 32"/>
              <p:cNvSpPr>
                <a:spLocks noEditPoints="1"/>
              </p:cNvSpPr>
              <p:nvPr/>
            </p:nvSpPr>
            <p:spPr bwMode="auto">
              <a:xfrm>
                <a:off x="6662810" y="3116257"/>
                <a:ext cx="132881" cy="132881"/>
              </a:xfrm>
              <a:custGeom>
                <a:avLst/>
                <a:gdLst/>
                <a:ahLst/>
                <a:cxnLst>
                  <a:cxn ang="0">
                    <a:pos x="100" y="50"/>
                  </a:cxn>
                  <a:cxn ang="0">
                    <a:pos x="50" y="10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50"/>
                  </a:cxn>
                </a:cxnLst>
                <a:rect l="0" t="0" r="r" b="b"/>
                <a:pathLst>
                  <a:path w="100" h="100">
                    <a:moveTo>
                      <a:pt x="100" y="50"/>
                    </a:moveTo>
                    <a:cubicBezTo>
                      <a:pt x="100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78" y="0"/>
                      <a:pt x="100" y="23"/>
                      <a:pt x="100" y="50"/>
                    </a:cubicBezTo>
                    <a:close/>
                    <a:moveTo>
                      <a:pt x="100" y="50"/>
                    </a:moveTo>
                    <a:cubicBezTo>
                      <a:pt x="100" y="50"/>
                      <a:pt x="100" y="50"/>
                      <a:pt x="100" y="5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3"/>
              <p:cNvSpPr>
                <a:spLocks noEditPoints="1"/>
              </p:cNvSpPr>
              <p:nvPr/>
            </p:nvSpPr>
            <p:spPr bwMode="auto">
              <a:xfrm>
                <a:off x="6577744" y="3254142"/>
                <a:ext cx="293561" cy="244078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23" y="0"/>
                  </a:cxn>
                  <a:cxn ang="0">
                    <a:pos x="119" y="20"/>
                  </a:cxn>
                  <a:cxn ang="0">
                    <a:pos x="104" y="20"/>
                  </a:cxn>
                  <a:cxn ang="0">
                    <a:pos x="100" y="0"/>
                  </a:cxn>
                  <a:cxn ang="0">
                    <a:pos x="66" y="0"/>
                  </a:cxn>
                  <a:cxn ang="0">
                    <a:pos x="2" y="50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1" y="184"/>
                  </a:cxn>
                  <a:cxn ang="0">
                    <a:pos x="41" y="164"/>
                  </a:cxn>
                  <a:cxn ang="0">
                    <a:pos x="41" y="164"/>
                  </a:cxn>
                  <a:cxn ang="0">
                    <a:pos x="41" y="59"/>
                  </a:cxn>
                  <a:cxn ang="0">
                    <a:pos x="53" y="59"/>
                  </a:cxn>
                  <a:cxn ang="0">
                    <a:pos x="53" y="180"/>
                  </a:cxn>
                  <a:cxn ang="0">
                    <a:pos x="170" y="180"/>
                  </a:cxn>
                  <a:cxn ang="0">
                    <a:pos x="170" y="58"/>
                  </a:cxn>
                  <a:cxn ang="0">
                    <a:pos x="182" y="58"/>
                  </a:cxn>
                  <a:cxn ang="0">
                    <a:pos x="182" y="164"/>
                  </a:cxn>
                  <a:cxn ang="0">
                    <a:pos x="202" y="183"/>
                  </a:cxn>
                  <a:cxn ang="0">
                    <a:pos x="221" y="164"/>
                  </a:cxn>
                  <a:cxn ang="0">
                    <a:pos x="221" y="50"/>
                  </a:cxn>
                  <a:cxn ang="0">
                    <a:pos x="158" y="0"/>
                  </a:cxn>
                  <a:cxn ang="0">
                    <a:pos x="112" y="131"/>
                  </a:cxn>
                  <a:cxn ang="0">
                    <a:pos x="99" y="115"/>
                  </a:cxn>
                  <a:cxn ang="0">
                    <a:pos x="106" y="30"/>
                  </a:cxn>
                  <a:cxn ang="0">
                    <a:pos x="117" y="30"/>
                  </a:cxn>
                  <a:cxn ang="0">
                    <a:pos x="118" y="32"/>
                  </a:cxn>
                  <a:cxn ang="0">
                    <a:pos x="121" y="73"/>
                  </a:cxn>
                  <a:cxn ang="0">
                    <a:pos x="124" y="115"/>
                  </a:cxn>
                  <a:cxn ang="0">
                    <a:pos x="112" y="131"/>
                  </a:cxn>
                  <a:cxn ang="0">
                    <a:pos x="112" y="131"/>
                  </a:cxn>
                  <a:cxn ang="0">
                    <a:pos x="112" y="131"/>
                  </a:cxn>
                </a:cxnLst>
                <a:rect l="0" t="0" r="r" b="b"/>
                <a:pathLst>
                  <a:path w="221" h="184">
                    <a:moveTo>
                      <a:pt x="158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6" y="4"/>
                      <a:pt x="122" y="14"/>
                      <a:pt x="119" y="20"/>
                    </a:cubicBezTo>
                    <a:cubicBezTo>
                      <a:pt x="114" y="19"/>
                      <a:pt x="109" y="19"/>
                      <a:pt x="104" y="20"/>
                    </a:cubicBezTo>
                    <a:cubicBezTo>
                      <a:pt x="101" y="14"/>
                      <a:pt x="97" y="4"/>
                      <a:pt x="10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2"/>
                      <a:pt x="2" y="50"/>
                      <a:pt x="2" y="50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75"/>
                      <a:pt x="11" y="184"/>
                      <a:pt x="21" y="184"/>
                    </a:cubicBezTo>
                    <a:cubicBezTo>
                      <a:pt x="32" y="184"/>
                      <a:pt x="41" y="175"/>
                      <a:pt x="41" y="164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2" y="175"/>
                      <a:pt x="191" y="183"/>
                      <a:pt x="202" y="183"/>
                    </a:cubicBezTo>
                    <a:cubicBezTo>
                      <a:pt x="212" y="183"/>
                      <a:pt x="221" y="175"/>
                      <a:pt x="221" y="164"/>
                    </a:cubicBezTo>
                    <a:cubicBezTo>
                      <a:pt x="221" y="50"/>
                      <a:pt x="221" y="50"/>
                      <a:pt x="221" y="50"/>
                    </a:cubicBezTo>
                    <a:cubicBezTo>
                      <a:pt x="217" y="0"/>
                      <a:pt x="158" y="0"/>
                      <a:pt x="158" y="0"/>
                    </a:cubicBezTo>
                    <a:close/>
                    <a:moveTo>
                      <a:pt x="112" y="131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0"/>
                      <a:pt x="113" y="29"/>
                      <a:pt x="117" y="3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4" y="115"/>
                      <a:pt x="124" y="115"/>
                      <a:pt x="124" y="115"/>
                    </a:cubicBezTo>
                    <a:lnTo>
                      <a:pt x="112" y="131"/>
                    </a:lnTo>
                    <a:close/>
                    <a:moveTo>
                      <a:pt x="112" y="131"/>
                    </a:moveTo>
                    <a:cubicBezTo>
                      <a:pt x="112" y="131"/>
                      <a:pt x="112" y="131"/>
                      <a:pt x="112" y="13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4" name="Freeform 178"/>
          <p:cNvSpPr>
            <a:spLocks noEditPoints="1"/>
          </p:cNvSpPr>
          <p:nvPr/>
        </p:nvSpPr>
        <p:spPr bwMode="auto">
          <a:xfrm>
            <a:off x="6967860" y="3756279"/>
            <a:ext cx="752737" cy="539585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975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Callout 31"/>
          <p:cNvSpPr/>
          <p:nvPr/>
        </p:nvSpPr>
        <p:spPr>
          <a:xfrm>
            <a:off x="6083966" y="1036926"/>
            <a:ext cx="2520524" cy="372389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Раздел 5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Отвечает на вопросы: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2717" y="1112571"/>
            <a:ext cx="4809030" cy="422670"/>
            <a:chOff x="1270277" y="1165408"/>
            <a:chExt cx="2610439" cy="422670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70277" y="1165408"/>
              <a:ext cx="1533400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сохранить результаты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270278" y="1418801"/>
              <a:ext cx="2610438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Последовательность действий для сохранения результатов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6699" y="2038205"/>
            <a:ext cx="5102359" cy="605275"/>
            <a:chOff x="1250246" y="2073792"/>
            <a:chExt cx="2837648" cy="605275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50246" y="2073792"/>
              <a:ext cx="2837648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AA6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Что означают различные файлы с результатами?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2340513"/>
              <a:ext cx="2610439" cy="338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Приведение содержимого всех файлов, создаваемых на основе результатов измерений 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2719" y="2979536"/>
            <a:ext cx="4693816" cy="422670"/>
            <a:chOff x="1270277" y="3008832"/>
            <a:chExt cx="2610439" cy="422670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3008832"/>
              <a:ext cx="2031802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интерпретировать результаты?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Краткое объяснение результатов на примере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719" y="3890178"/>
            <a:ext cx="4578602" cy="422670"/>
            <a:chOff x="1270277" y="3008832"/>
            <a:chExt cx="2610439" cy="422670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3008832"/>
              <a:ext cx="2555580" cy="24622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Как выглядит общий файл с результатами?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3262225"/>
              <a:ext cx="2610439" cy="1692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ru-RU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Подробный пример общих файлов с результатами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576569" y="13905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76569" y="23071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76569" y="322378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76569" y="41403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1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00" y="581324"/>
            <a:ext cx="2854181" cy="394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277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own Arrow Callout 11"/>
          <p:cNvSpPr/>
          <p:nvPr/>
        </p:nvSpPr>
        <p:spPr>
          <a:xfrm>
            <a:off x="0" y="1016361"/>
            <a:ext cx="9144000" cy="3974883"/>
          </a:xfrm>
          <a:prstGeom prst="downArrowCallout">
            <a:avLst>
              <a:gd name="adj1" fmla="val 29004"/>
              <a:gd name="adj2" fmla="val 14502"/>
              <a:gd name="adj3" fmla="val 4994"/>
              <a:gd name="adj4" fmla="val 95006"/>
            </a:avLst>
          </a:prstGeom>
          <a:solidFill>
            <a:srgbClr val="D9D9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539510" y="209863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делать, если у вас появились вопросы?</a:t>
            </a:r>
            <a:endParaRPr lang="ru-RU" dirty="0"/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539510" y="569737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Вам следует изучить описание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8844" y="2861005"/>
            <a:ext cx="668337" cy="6336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E3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EE3C2E"/>
                </a:solidFill>
              </a:rPr>
              <a:t>?</a:t>
            </a:r>
            <a:endParaRPr lang="ru-RU" sz="4000" b="1" dirty="0">
              <a:solidFill>
                <a:srgbClr val="EE3C2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00012" y="2658192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710622" y="2663776"/>
            <a:ext cx="2188590" cy="10281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Эффективная работа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VibraImage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7" name="Ромб 66"/>
          <p:cNvSpPr/>
          <p:nvPr/>
        </p:nvSpPr>
        <p:spPr>
          <a:xfrm>
            <a:off x="3691080" y="2428247"/>
            <a:ext cx="2001886" cy="147798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DAA600"/>
                </a:solidFill>
              </a:rPr>
              <a:t>Найдите ответ на вопрос</a:t>
            </a:r>
          </a:p>
        </p:txBody>
      </p:sp>
      <p:sp>
        <p:nvSpPr>
          <p:cNvPr id="70" name="Параллелограмм 69"/>
          <p:cNvSpPr/>
          <p:nvPr/>
        </p:nvSpPr>
        <p:spPr>
          <a:xfrm>
            <a:off x="1403615" y="2658192"/>
            <a:ext cx="1901031" cy="1039304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387"/>
                </a:solidFill>
              </a:rPr>
              <a:t>Изучите описание</a:t>
            </a:r>
          </a:p>
        </p:txBody>
      </p:sp>
      <p:cxnSp>
        <p:nvCxnSpPr>
          <p:cNvPr id="71" name="Прямая со стрелкой 70"/>
          <p:cNvCxnSpPr>
            <a:stCxn id="46" idx="3"/>
            <a:endCxn id="70" idx="5"/>
          </p:cNvCxnSpPr>
          <p:nvPr/>
        </p:nvCxnSpPr>
        <p:spPr>
          <a:xfrm>
            <a:off x="1017181" y="3177844"/>
            <a:ext cx="51634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174733" y="3168852"/>
            <a:ext cx="51634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57" idx="1"/>
          </p:cNvCxnSpPr>
          <p:nvPr/>
        </p:nvCxnSpPr>
        <p:spPr>
          <a:xfrm>
            <a:off x="5678699" y="3167241"/>
            <a:ext cx="1031923" cy="1060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692023" y="3906234"/>
            <a:ext cx="0" cy="509423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224218" y="3697496"/>
            <a:ext cx="2467805" cy="718161"/>
            <a:chOff x="2224218" y="3697496"/>
            <a:chExt cx="2590199" cy="948106"/>
          </a:xfrm>
        </p:grpSpPr>
        <p:cxnSp>
          <p:nvCxnSpPr>
            <p:cNvPr id="75" name="Прямая со стрелкой 74"/>
            <p:cNvCxnSpPr>
              <a:endCxn id="70" idx="3"/>
            </p:cNvCxnSpPr>
            <p:nvPr/>
          </p:nvCxnSpPr>
          <p:spPr>
            <a:xfrm flipV="1">
              <a:off x="2224218" y="3697496"/>
              <a:ext cx="0" cy="9481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2224218" y="4645602"/>
              <a:ext cx="2590199" cy="0"/>
            </a:xfrm>
            <a:prstGeom prst="straightConnector1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3174733" y="3968171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92023" y="1590667"/>
            <a:ext cx="0" cy="837580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3" idx="1"/>
          </p:cNvCxnSpPr>
          <p:nvPr/>
        </p:nvCxnSpPr>
        <p:spPr>
          <a:xfrm>
            <a:off x="4692023" y="1590666"/>
            <a:ext cx="2018599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710622" y="1076600"/>
            <a:ext cx="2188590" cy="1073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Напишите в техническую поддержку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8370" y="1121121"/>
            <a:ext cx="1665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Нет-Нет-Нет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223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790" y="656483"/>
            <a:ext cx="9144000" cy="353524"/>
          </a:xfrm>
        </p:spPr>
        <p:txBody>
          <a:bodyPr/>
          <a:lstStyle/>
          <a:p>
            <a:pPr algn="ctr"/>
            <a:r>
              <a:rPr lang="ru-RU" sz="3200" dirty="0" smtClean="0"/>
              <a:t>Спасибо за внимание!</a:t>
            </a:r>
            <a:endParaRPr lang="en-US" sz="3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0" y="1188278"/>
            <a:ext cx="914399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Евгения Лобанова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ведущий специалист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«Многопрофильное Предприятие 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Элсис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lobanova.eg@yandex.ru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lobanova@elsys.ru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www.psymaker.com</a:t>
            </a:r>
          </a:p>
        </p:txBody>
      </p:sp>
      <p:sp>
        <p:nvSpPr>
          <p:cNvPr id="100" name="Rectangle 99"/>
          <p:cNvSpPr/>
          <p:nvPr/>
        </p:nvSpPr>
        <p:spPr>
          <a:xfrm rot="2700000">
            <a:off x="4478177" y="4220539"/>
            <a:ext cx="172820" cy="172820"/>
          </a:xfrm>
          <a:prstGeom prst="rect">
            <a:avLst/>
          </a:prstGeom>
          <a:solidFill>
            <a:schemeClr val="bg1"/>
          </a:solidFill>
          <a:ln>
            <a:solidFill>
              <a:srgbClr val="006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959004" y="4306949"/>
            <a:ext cx="1368166" cy="0"/>
          </a:xfrm>
          <a:prstGeom prst="line">
            <a:avLst/>
          </a:prstGeom>
          <a:ln>
            <a:solidFill>
              <a:srgbClr val="006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816830" y="4306949"/>
            <a:ext cx="1310559" cy="0"/>
          </a:xfrm>
          <a:prstGeom prst="line">
            <a:avLst/>
          </a:prstGeom>
          <a:ln>
            <a:solidFill>
              <a:srgbClr val="006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130"/>
          <p:cNvSpPr>
            <a:spLocks noEditPoints="1"/>
          </p:cNvSpPr>
          <p:nvPr/>
        </p:nvSpPr>
        <p:spPr bwMode="auto">
          <a:xfrm>
            <a:off x="481903" y="1650038"/>
            <a:ext cx="3016046" cy="2880350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593" y="152135"/>
            <a:ext cx="5638800" cy="353524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Мир </a:t>
            </a:r>
            <a:r>
              <a:rPr lang="en-US" sz="2800" dirty="0" smtClean="0"/>
              <a:t>VibraImage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593" y="585187"/>
            <a:ext cx="4114800" cy="200746"/>
          </a:xfrm>
          <a:prstGeom prst="rect">
            <a:avLst/>
          </a:prstGeom>
        </p:spPr>
        <p:txBody>
          <a:bodyPr/>
          <a:lstStyle/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Чем отличаются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программы?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2502402" y="4060585"/>
            <a:ext cx="518376" cy="46980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3097815" y="3611486"/>
            <a:ext cx="684000" cy="68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3439917" y="2444494"/>
            <a:ext cx="1260000" cy="1260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2325326" y="847726"/>
            <a:ext cx="1800000" cy="1800000"/>
          </a:xfrm>
          <a:prstGeom prst="ellipse">
            <a:avLst/>
          </a:prstGeom>
          <a:solidFill>
            <a:srgbClr val="0063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2" name="Elbow Connector 141"/>
          <p:cNvCxnSpPr/>
          <p:nvPr/>
        </p:nvCxnSpPr>
        <p:spPr>
          <a:xfrm flipV="1">
            <a:off x="4283964" y="1650038"/>
            <a:ext cx="1901031" cy="230430"/>
          </a:xfrm>
          <a:prstGeom prst="bentConnector3">
            <a:avLst>
              <a:gd name="adj1" fmla="val 39731"/>
            </a:avLst>
          </a:prstGeom>
          <a:ln w="19050" cmpd="sng">
            <a:solidFill>
              <a:schemeClr val="bg1">
                <a:lumMod val="8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flipV="1">
            <a:off x="4917641" y="2514143"/>
            <a:ext cx="1267354" cy="518464"/>
          </a:xfrm>
          <a:prstGeom prst="bentConnector3">
            <a:avLst>
              <a:gd name="adj1" fmla="val 45693"/>
            </a:avLst>
          </a:prstGeom>
          <a:ln w="19050" cmpd="sng">
            <a:solidFill>
              <a:schemeClr val="bg1">
                <a:lumMod val="8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flipV="1">
            <a:off x="3304645" y="4127139"/>
            <a:ext cx="2880350" cy="518463"/>
          </a:xfrm>
          <a:prstGeom prst="bentConnector3">
            <a:avLst>
              <a:gd name="adj1" fmla="val 77466"/>
            </a:avLst>
          </a:prstGeom>
          <a:ln w="19050" cmpd="sng">
            <a:solidFill>
              <a:schemeClr val="bg1">
                <a:lumMod val="8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 Placeholder 3"/>
          <p:cNvSpPr txBox="1">
            <a:spLocks/>
          </p:cNvSpPr>
          <p:nvPr/>
        </p:nvSpPr>
        <p:spPr>
          <a:xfrm>
            <a:off x="6668824" y="1386588"/>
            <a:ext cx="22237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b="1" dirty="0" smtClean="0">
                <a:solidFill>
                  <a:srgbClr val="006387"/>
                </a:solidFill>
              </a:rPr>
              <a:t>PRO</a:t>
            </a:r>
          </a:p>
          <a:p>
            <a:pPr algn="l"/>
            <a:r>
              <a:rPr lang="ru-RU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Любые задачи</a:t>
            </a:r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1" name="Text Placeholder 3"/>
          <p:cNvSpPr txBox="1">
            <a:spLocks/>
          </p:cNvSpPr>
          <p:nvPr/>
        </p:nvSpPr>
        <p:spPr>
          <a:xfrm>
            <a:off x="6668824" y="2214546"/>
            <a:ext cx="2223700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b="1" dirty="0" smtClean="0">
                <a:solidFill>
                  <a:schemeClr val="accent4"/>
                </a:solidFill>
              </a:rPr>
              <a:t>Medium</a:t>
            </a:r>
          </a:p>
          <a:p>
            <a:pPr algn="l"/>
            <a:r>
              <a:rPr lang="ru-RU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Задачи из определенных областей</a:t>
            </a:r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8" name="Text Placeholder 3"/>
          <p:cNvSpPr txBox="1">
            <a:spLocks/>
          </p:cNvSpPr>
          <p:nvPr/>
        </p:nvSpPr>
        <p:spPr>
          <a:xfrm>
            <a:off x="6668824" y="3021956"/>
            <a:ext cx="22237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b="1" dirty="0" smtClean="0">
                <a:solidFill>
                  <a:schemeClr val="accent3"/>
                </a:solidFill>
              </a:rPr>
              <a:t>Light</a:t>
            </a:r>
          </a:p>
          <a:p>
            <a:pPr algn="l"/>
            <a:r>
              <a:rPr lang="ru-RU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Конкретные узкие задачи</a:t>
            </a:r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0" name="Text Placeholder 3"/>
          <p:cNvSpPr txBox="1">
            <a:spLocks/>
          </p:cNvSpPr>
          <p:nvPr/>
        </p:nvSpPr>
        <p:spPr>
          <a:xfrm>
            <a:off x="6668824" y="3839639"/>
            <a:ext cx="22237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b="1" dirty="0" smtClean="0">
                <a:solidFill>
                  <a:srgbClr val="DAA600"/>
                </a:solidFill>
              </a:rPr>
              <a:t>Mobile</a:t>
            </a:r>
          </a:p>
          <a:p>
            <a:pPr algn="l"/>
            <a:r>
              <a:rPr lang="ru-RU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Ограниченный круг задач</a:t>
            </a:r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9" name="Elbow Connector 168"/>
          <p:cNvCxnSpPr/>
          <p:nvPr/>
        </p:nvCxnSpPr>
        <p:spPr>
          <a:xfrm flipV="1">
            <a:off x="3938322" y="3320642"/>
            <a:ext cx="2246673" cy="739943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bg1">
                <a:lumMod val="8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5567839" y="3679742"/>
            <a:ext cx="61715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DAA600"/>
                </a:solidFill>
              </a:rPr>
              <a:t>10%</a:t>
            </a:r>
            <a:endParaRPr lang="en-US" sz="2400" b="1" dirty="0">
              <a:solidFill>
                <a:srgbClr val="DAA60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567839" y="2904751"/>
            <a:ext cx="61715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3"/>
                </a:solidFill>
              </a:rPr>
              <a:t>20%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5567839" y="2075163"/>
            <a:ext cx="61715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4"/>
                </a:solidFill>
              </a:rPr>
              <a:t>50%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396318" y="1259529"/>
            <a:ext cx="78867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6387"/>
                </a:solidFill>
              </a:rPr>
              <a:t>100%</a:t>
            </a:r>
            <a:endParaRPr lang="en-US" sz="2400" b="1" dirty="0">
              <a:solidFill>
                <a:srgbClr val="006387"/>
              </a:solidFill>
            </a:endParaRPr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6297018" y="149672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638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6297018" y="236905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6297018" y="317448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297018" y="398716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644107" y="1246789"/>
            <a:ext cx="3874553" cy="816221"/>
            <a:chOff x="644107" y="1330751"/>
            <a:chExt cx="3874553" cy="816221"/>
          </a:xfrm>
        </p:grpSpPr>
        <p:sp>
          <p:nvSpPr>
            <p:cNvPr id="38" name="Rounded Rectangle 37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86" y="146595"/>
            <a:ext cx="5638800" cy="353524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Типичные</a:t>
            </a:r>
            <a:r>
              <a:rPr lang="ru-RU" dirty="0"/>
              <a:t> </a:t>
            </a:r>
            <a:r>
              <a:rPr lang="ru-RU" sz="2800" dirty="0"/>
              <a:t>ошибки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8486" y="498585"/>
            <a:ext cx="7471748" cy="402561"/>
          </a:xfrm>
          <a:prstGeom prst="rect">
            <a:avLst/>
          </a:prstGeo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Требования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к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системе, существенные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для эффективной работы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1493735" y="1356187"/>
            <a:ext cx="2621652" cy="581993"/>
            <a:chOff x="885153" y="1423201"/>
            <a:chExt cx="2621652" cy="581993"/>
          </a:xfrm>
        </p:grpSpPr>
        <p:sp>
          <p:nvSpPr>
            <p:cNvPr id="7" name="TextBox 6"/>
            <p:cNvSpPr txBox="1"/>
            <p:nvPr/>
          </p:nvSpPr>
          <p:spPr>
            <a:xfrm>
              <a:off x="885153" y="1423201"/>
              <a:ext cx="166532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Условия съемки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153" y="1649712"/>
              <a:ext cx="2621652" cy="3554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Группа ошибок 1</a:t>
              </a:r>
            </a:p>
            <a:p>
              <a:pPr lvl="0"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Недостаточный размер головы человека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4572000" y="1330752"/>
            <a:ext cx="0" cy="27461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7"/>
          <p:cNvGrpSpPr/>
          <p:nvPr/>
        </p:nvGrpSpPr>
        <p:grpSpPr>
          <a:xfrm>
            <a:off x="644107" y="2303709"/>
            <a:ext cx="3874553" cy="816221"/>
            <a:chOff x="644107" y="1330751"/>
            <a:chExt cx="3874553" cy="816221"/>
          </a:xfrm>
        </p:grpSpPr>
        <p:sp>
          <p:nvSpPr>
            <p:cNvPr id="49" name="Rounded Rectangle 48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644107" y="3368525"/>
            <a:ext cx="3874553" cy="816221"/>
            <a:chOff x="644107" y="1330751"/>
            <a:chExt cx="3874553" cy="816221"/>
          </a:xfrm>
        </p:grpSpPr>
        <p:sp>
          <p:nvSpPr>
            <p:cNvPr id="60" name="Rounded Rectangle 59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" name="Group 73"/>
          <p:cNvGrpSpPr/>
          <p:nvPr/>
        </p:nvGrpSpPr>
        <p:grpSpPr>
          <a:xfrm flipH="1">
            <a:off x="4624705" y="1246789"/>
            <a:ext cx="3874553" cy="816221"/>
            <a:chOff x="644107" y="1330751"/>
            <a:chExt cx="3874553" cy="816221"/>
          </a:xfrm>
        </p:grpSpPr>
        <p:sp>
          <p:nvSpPr>
            <p:cNvPr id="75" name="Rounded Rectangle 74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Isosceles Triangle 7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38"/>
          <p:cNvGrpSpPr/>
          <p:nvPr/>
        </p:nvGrpSpPr>
        <p:grpSpPr>
          <a:xfrm flipH="1">
            <a:off x="5085561" y="1350652"/>
            <a:ext cx="2621652" cy="388094"/>
            <a:chOff x="885153" y="1423201"/>
            <a:chExt cx="2621652" cy="388094"/>
          </a:xfrm>
        </p:grpSpPr>
        <p:sp>
          <p:nvSpPr>
            <p:cNvPr id="79" name="TextBox 78"/>
            <p:cNvSpPr txBox="1"/>
            <p:nvPr/>
          </p:nvSpPr>
          <p:spPr>
            <a:xfrm>
              <a:off x="885153" y="1423201"/>
              <a:ext cx="115916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Компьютер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3" y="1649712"/>
              <a:ext cx="2621652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Требования к ОС, мощности, загрузке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 flipH="1">
            <a:off x="4624705" y="2303709"/>
            <a:ext cx="3874553" cy="816221"/>
            <a:chOff x="644107" y="1330751"/>
            <a:chExt cx="3874553" cy="816221"/>
          </a:xfrm>
        </p:grpSpPr>
        <p:sp>
          <p:nvSpPr>
            <p:cNvPr id="83" name="Rounded Rectangle 8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5" name="Isosceles Triangle 8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" name="Group 38"/>
          <p:cNvGrpSpPr/>
          <p:nvPr/>
        </p:nvGrpSpPr>
        <p:grpSpPr>
          <a:xfrm flipH="1">
            <a:off x="5085561" y="2417097"/>
            <a:ext cx="2621652" cy="549676"/>
            <a:chOff x="885153" y="1423201"/>
            <a:chExt cx="2621652" cy="549676"/>
          </a:xfrm>
        </p:grpSpPr>
        <p:sp>
          <p:nvSpPr>
            <p:cNvPr id="87" name="TextBox 86"/>
            <p:cNvSpPr txBox="1"/>
            <p:nvPr/>
          </p:nvSpPr>
          <p:spPr>
            <a:xfrm>
              <a:off x="885153" y="1423201"/>
              <a:ext cx="74629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</a:rPr>
                <a:t>Камера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85153" y="1649712"/>
              <a:ext cx="262165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Требования к разрешению, частоте кадров, уровню шума,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89"/>
          <p:cNvGrpSpPr/>
          <p:nvPr/>
        </p:nvGrpSpPr>
        <p:grpSpPr>
          <a:xfrm flipH="1">
            <a:off x="4624705" y="3368525"/>
            <a:ext cx="3874553" cy="816221"/>
            <a:chOff x="644107" y="1330751"/>
            <a:chExt cx="3874553" cy="816221"/>
          </a:xfrm>
        </p:grpSpPr>
        <p:sp>
          <p:nvSpPr>
            <p:cNvPr id="91" name="Rounded Rectangle 90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3" name="Isosceles Triangle 92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7" name="Group 38"/>
          <p:cNvGrpSpPr/>
          <p:nvPr/>
        </p:nvGrpSpPr>
        <p:grpSpPr>
          <a:xfrm flipH="1">
            <a:off x="5085561" y="3481913"/>
            <a:ext cx="2621652" cy="549676"/>
            <a:chOff x="885153" y="1423201"/>
            <a:chExt cx="2621652" cy="549676"/>
          </a:xfrm>
        </p:grpSpPr>
        <p:sp>
          <p:nvSpPr>
            <p:cNvPr id="95" name="TextBox 94"/>
            <p:cNvSpPr txBox="1"/>
            <p:nvPr/>
          </p:nvSpPr>
          <p:spPr>
            <a:xfrm>
              <a:off x="885153" y="1423201"/>
              <a:ext cx="182408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</a:rPr>
                <a:t>Режим измерения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85153" y="1649712"/>
              <a:ext cx="262165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Выбор режима под задачу: МИКРО, </a:t>
              </a:r>
              <a:r>
                <a:rPr lang="en-GB" sz="1050" dirty="0" smtClean="0">
                  <a:solidFill>
                    <a:schemeClr val="bg1"/>
                  </a:solidFill>
                </a:rPr>
                <a:t>LD, </a:t>
              </a:r>
              <a:r>
                <a:rPr lang="ru-RU" sz="1050" dirty="0" smtClean="0">
                  <a:solidFill>
                    <a:schemeClr val="bg1"/>
                  </a:solidFill>
                </a:rPr>
                <a:t>МАКРО, МИКС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>
          <a:xfrm>
            <a:off x="735191" y="2403533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FontAwesome" pitchFamily="2" charset="0"/>
              </a:rPr>
              <a:t>2</a:t>
            </a:r>
            <a:endParaRPr lang="en-US" sz="2400" b="1" dirty="0" smtClean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5191" y="3468349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FontAwesome" pitchFamily="2" charset="0"/>
              </a:rPr>
              <a:t>3</a:t>
            </a:r>
            <a:endParaRPr lang="en-US" sz="2400" b="1" dirty="0" smtClean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 flipH="1">
            <a:off x="7840715" y="2403533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 smtClean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35191" y="1346613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FontAwesome" pitchFamily="2" charset="0"/>
              </a:rPr>
              <a:t>1</a:t>
            </a:r>
            <a:endParaRPr lang="en-US" sz="2400" b="1" dirty="0" smtClean="0">
              <a:solidFill>
                <a:schemeClr val="accent1"/>
              </a:solidFill>
              <a:latin typeface="FontAwesome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840715" y="3468349"/>
            <a:ext cx="579038" cy="562460"/>
            <a:chOff x="7840715" y="3583563"/>
            <a:chExt cx="579038" cy="56246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 flipH="1">
              <a:off x="7840715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 b="1" dirty="0" smtClean="0">
                <a:solidFill>
                  <a:schemeClr val="accent6"/>
                </a:solidFill>
                <a:latin typeface="FontAwesome" pitchFamily="2" charset="0"/>
              </a:endParaRPr>
            </a:p>
          </p:txBody>
        </p:sp>
        <p:sp>
          <p:nvSpPr>
            <p:cNvPr id="86" name="Freeform 66"/>
            <p:cNvSpPr>
              <a:spLocks noEditPoints="1"/>
            </p:cNvSpPr>
            <p:nvPr/>
          </p:nvSpPr>
          <p:spPr bwMode="auto">
            <a:xfrm>
              <a:off x="8004822" y="3748112"/>
              <a:ext cx="250825" cy="233363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81" name="Oval 80"/>
          <p:cNvSpPr>
            <a:spLocks noChangeAspect="1"/>
          </p:cNvSpPr>
          <p:nvPr/>
        </p:nvSpPr>
        <p:spPr>
          <a:xfrm flipH="1">
            <a:off x="7840715" y="1346613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 smtClean="0">
              <a:solidFill>
                <a:schemeClr val="accent4"/>
              </a:solidFill>
              <a:latin typeface="FontAwesome" pitchFamily="2" charset="0"/>
            </a:endParaRPr>
          </a:p>
        </p:txBody>
      </p:sp>
      <p:grpSp>
        <p:nvGrpSpPr>
          <p:cNvPr id="99" name="Group 38"/>
          <p:cNvGrpSpPr/>
          <p:nvPr/>
        </p:nvGrpSpPr>
        <p:grpSpPr>
          <a:xfrm>
            <a:off x="1473644" y="2411149"/>
            <a:ext cx="2621652" cy="581993"/>
            <a:chOff x="885153" y="1423201"/>
            <a:chExt cx="2621652" cy="581993"/>
          </a:xfrm>
        </p:grpSpPr>
        <p:sp>
          <p:nvSpPr>
            <p:cNvPr id="100" name="TextBox 99"/>
            <p:cNvSpPr txBox="1"/>
            <p:nvPr/>
          </p:nvSpPr>
          <p:spPr>
            <a:xfrm>
              <a:off x="885153" y="1423201"/>
              <a:ext cx="166532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Условия съемки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85153" y="1649712"/>
              <a:ext cx="2621652" cy="3554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Группа </a:t>
              </a:r>
              <a:r>
                <a:rPr lang="ru-RU" sz="1050" dirty="0">
                  <a:solidFill>
                    <a:schemeClr val="bg1"/>
                  </a:solidFill>
                </a:rPr>
                <a:t>ошибок </a:t>
              </a:r>
              <a:r>
                <a:rPr lang="ru-RU" sz="1050" dirty="0" smtClean="0">
                  <a:solidFill>
                    <a:schemeClr val="bg1"/>
                  </a:solidFill>
                </a:rPr>
                <a:t>2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Шум от движущихся объектов на фоне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38"/>
          <p:cNvGrpSpPr/>
          <p:nvPr/>
        </p:nvGrpSpPr>
        <p:grpSpPr>
          <a:xfrm>
            <a:off x="1436152" y="3464751"/>
            <a:ext cx="2621652" cy="581993"/>
            <a:chOff x="885153" y="1423201"/>
            <a:chExt cx="2621652" cy="581993"/>
          </a:xfrm>
        </p:grpSpPr>
        <p:sp>
          <p:nvSpPr>
            <p:cNvPr id="103" name="TextBox 102"/>
            <p:cNvSpPr txBox="1"/>
            <p:nvPr/>
          </p:nvSpPr>
          <p:spPr>
            <a:xfrm>
              <a:off x="885153" y="1423201"/>
              <a:ext cx="166532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Условия съемки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85153" y="1649712"/>
              <a:ext cx="2621652" cy="3554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Группа </a:t>
              </a:r>
              <a:r>
                <a:rPr lang="ru-RU" sz="1050" dirty="0">
                  <a:solidFill>
                    <a:schemeClr val="bg1"/>
                  </a:solidFill>
                </a:rPr>
                <a:t>ошибок </a:t>
              </a:r>
              <a:r>
                <a:rPr lang="ru-RU" sz="1050" dirty="0" smtClean="0">
                  <a:solidFill>
                    <a:schemeClr val="bg1"/>
                  </a:solidFill>
                </a:rPr>
                <a:t>3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lang="ru-RU" sz="1050" dirty="0" smtClean="0">
                  <a:solidFill>
                    <a:schemeClr val="bg1"/>
                  </a:solidFill>
                </a:rPr>
                <a:t>Маленькая частота кадров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Freeform 101"/>
          <p:cNvSpPr>
            <a:spLocks noEditPoints="1"/>
          </p:cNvSpPr>
          <p:nvPr/>
        </p:nvSpPr>
        <p:spPr bwMode="auto">
          <a:xfrm>
            <a:off x="7927764" y="1457313"/>
            <a:ext cx="387354" cy="28800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7" name="Freeform 171"/>
          <p:cNvSpPr>
            <a:spLocks/>
          </p:cNvSpPr>
          <p:nvPr/>
        </p:nvSpPr>
        <p:spPr bwMode="auto">
          <a:xfrm>
            <a:off x="7927764" y="2556355"/>
            <a:ext cx="387354" cy="23505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rgbClr val="4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0" y="836491"/>
            <a:ext cx="9144000" cy="4154753"/>
          </a:xfrm>
          <a:prstGeom prst="downArrowCallout">
            <a:avLst>
              <a:gd name="adj1" fmla="val 29004"/>
              <a:gd name="adj2" fmla="val 14502"/>
              <a:gd name="adj3" fmla="val 4994"/>
              <a:gd name="adj4" fmla="val 95006"/>
            </a:avLst>
          </a:pr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408" y="153204"/>
            <a:ext cx="5638800" cy="353524"/>
          </a:xfrm>
        </p:spPr>
        <p:txBody>
          <a:bodyPr/>
          <a:lstStyle/>
          <a:p>
            <a:r>
              <a:rPr lang="ru-RU" sz="2800" dirty="0" smtClean="0"/>
              <a:t>Ошибка 1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56408" y="505195"/>
            <a:ext cx="4114800" cy="200746"/>
          </a:xfrm>
        </p:spPr>
        <p:txBody>
          <a:bodyPr/>
          <a:lstStyle/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Недостаточный размер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изображения головы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человека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757379" y="3143674"/>
            <a:ext cx="36292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key is always you </a:t>
            </a:r>
          </a:p>
        </p:txBody>
      </p:sp>
      <p:sp>
        <p:nvSpPr>
          <p:cNvPr id="100" name="Rectangle 99"/>
          <p:cNvSpPr/>
          <p:nvPr/>
        </p:nvSpPr>
        <p:spPr>
          <a:xfrm rot="2700000">
            <a:off x="4478177" y="3656519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959004" y="3742929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816830" y="3742929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782438" y="893332"/>
            <a:ext cx="7564297" cy="3782988"/>
            <a:chOff x="1097801" y="1116234"/>
            <a:chExt cx="6948399" cy="3525473"/>
          </a:xfrm>
        </p:grpSpPr>
        <p:grpSp>
          <p:nvGrpSpPr>
            <p:cNvPr id="38" name="Группа 98"/>
            <p:cNvGrpSpPr>
              <a:grpSpLocks/>
            </p:cNvGrpSpPr>
            <p:nvPr/>
          </p:nvGrpSpPr>
          <p:grpSpPr bwMode="auto">
            <a:xfrm>
              <a:off x="1097801" y="1116234"/>
              <a:ext cx="6948399" cy="3525473"/>
              <a:chOff x="0" y="0"/>
              <a:chExt cx="60864" cy="31242"/>
            </a:xfrm>
          </p:grpSpPr>
          <p:pic>
            <p:nvPicPr>
              <p:cNvPr id="39" name="Рисунок 9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0"/>
                <a:ext cx="59340" cy="3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Овал 100"/>
              <p:cNvSpPr>
                <a:spLocks noChangeArrowheads="1"/>
              </p:cNvSpPr>
              <p:nvPr/>
            </p:nvSpPr>
            <p:spPr bwMode="auto">
              <a:xfrm>
                <a:off x="1714" y="190"/>
                <a:ext cx="16383" cy="10478"/>
              </a:xfrm>
              <a:prstGeom prst="ellipse">
                <a:avLst/>
              </a:prstGeom>
              <a:noFill/>
              <a:ln w="57150">
                <a:solidFill>
                  <a:srgbClr val="5F91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Овал 101"/>
              <p:cNvSpPr>
                <a:spLocks noChangeArrowheads="1"/>
              </p:cNvSpPr>
              <p:nvPr/>
            </p:nvSpPr>
            <p:spPr bwMode="auto">
              <a:xfrm>
                <a:off x="0" y="16097"/>
                <a:ext cx="16383" cy="3619"/>
              </a:xfrm>
              <a:prstGeom prst="ellipse">
                <a:avLst/>
              </a:prstGeom>
              <a:noFill/>
              <a:ln w="57150">
                <a:solidFill>
                  <a:srgbClr val="5F91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Овал 102"/>
              <p:cNvSpPr>
                <a:spLocks noChangeArrowheads="1"/>
              </p:cNvSpPr>
              <p:nvPr/>
            </p:nvSpPr>
            <p:spPr bwMode="auto">
              <a:xfrm>
                <a:off x="51339" y="7715"/>
                <a:ext cx="9525" cy="8763"/>
              </a:xfrm>
              <a:prstGeom prst="ellipse">
                <a:avLst/>
              </a:prstGeom>
              <a:noFill/>
              <a:ln w="57150">
                <a:solidFill>
                  <a:srgbClr val="EE3C2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4283965" y="1850192"/>
              <a:ext cx="1168549" cy="962252"/>
              <a:chOff x="4283965" y="1850192"/>
              <a:chExt cx="1168549" cy="962252"/>
            </a:xfrm>
          </p:grpSpPr>
          <p:cxnSp>
            <p:nvCxnSpPr>
              <p:cNvPr id="43" name="Прямая со стрелкой 42"/>
              <p:cNvCxnSpPr/>
              <p:nvPr/>
            </p:nvCxnSpPr>
            <p:spPr>
              <a:xfrm>
                <a:off x="4283965" y="2072200"/>
                <a:ext cx="1158566" cy="15845"/>
              </a:xfrm>
              <a:prstGeom prst="straightConnector1">
                <a:avLst/>
              </a:prstGeom>
              <a:ln w="38100">
                <a:solidFill>
                  <a:srgbClr val="C5E6A4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4283965" y="1850192"/>
                <a:ext cx="0" cy="942807"/>
              </a:xfrm>
              <a:prstGeom prst="line">
                <a:avLst/>
              </a:prstGeom>
              <a:ln w="22225">
                <a:solidFill>
                  <a:srgbClr val="C5E6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452514" y="1869637"/>
                <a:ext cx="0" cy="942807"/>
              </a:xfrm>
              <a:prstGeom prst="line">
                <a:avLst/>
              </a:prstGeom>
              <a:ln w="22225">
                <a:solidFill>
                  <a:srgbClr val="C5E6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4012912" y="1157020"/>
              <a:ext cx="1700672" cy="602334"/>
            </a:xfrm>
            <a:prstGeom prst="rect">
              <a:avLst/>
            </a:prstGeom>
            <a:solidFill>
              <a:srgbClr val="C5E6A4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/>
                <a:t>Должно быть </a:t>
              </a:r>
              <a:endParaRPr lang="en-US" sz="1800" dirty="0" smtClean="0"/>
            </a:p>
            <a:p>
              <a:pPr algn="ctr"/>
              <a:r>
                <a:rPr lang="ru-RU" sz="1800" dirty="0" smtClean="0"/>
                <a:t>&gt; 200 </a:t>
              </a:r>
              <a:r>
                <a:rPr lang="ru-RU" sz="1800" dirty="0" err="1" smtClean="0"/>
                <a:t>пкс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93143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0" y="778884"/>
            <a:ext cx="9144000" cy="4154753"/>
          </a:xfrm>
          <a:prstGeom prst="downArrowCallout">
            <a:avLst>
              <a:gd name="adj1" fmla="val 29004"/>
              <a:gd name="adj2" fmla="val 14502"/>
              <a:gd name="adj3" fmla="val 4994"/>
              <a:gd name="adj4" fmla="val 95006"/>
            </a:avLst>
          </a:pr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408" y="153204"/>
            <a:ext cx="5638800" cy="353524"/>
          </a:xfrm>
        </p:spPr>
        <p:txBody>
          <a:bodyPr/>
          <a:lstStyle/>
          <a:p>
            <a:r>
              <a:rPr lang="ru-RU" sz="2800" dirty="0" smtClean="0"/>
              <a:t>Ошибка 2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56408" y="505195"/>
            <a:ext cx="4114800" cy="200746"/>
          </a:xfr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Высокий уровень шума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757379" y="3143674"/>
            <a:ext cx="36292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key is always you </a:t>
            </a:r>
          </a:p>
        </p:txBody>
      </p:sp>
      <p:sp>
        <p:nvSpPr>
          <p:cNvPr id="100" name="Rectangle 99"/>
          <p:cNvSpPr/>
          <p:nvPr/>
        </p:nvSpPr>
        <p:spPr>
          <a:xfrm rot="2700000">
            <a:off x="4478177" y="3656519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959004" y="3742929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816830" y="3742929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87" y="842128"/>
            <a:ext cx="6703825" cy="380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Овал 102"/>
          <p:cNvSpPr>
            <a:spLocks noChangeArrowheads="1"/>
          </p:cNvSpPr>
          <p:nvPr/>
        </p:nvSpPr>
        <p:spPr bwMode="auto">
          <a:xfrm>
            <a:off x="6933887" y="1822859"/>
            <a:ext cx="1087400" cy="988852"/>
          </a:xfrm>
          <a:prstGeom prst="ellipse">
            <a:avLst/>
          </a:prstGeom>
          <a:noFill/>
          <a:ln w="57150">
            <a:solidFill>
              <a:srgbClr val="EE3C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8230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0" y="778884"/>
            <a:ext cx="9144000" cy="4154753"/>
          </a:xfrm>
          <a:prstGeom prst="downArrowCallout">
            <a:avLst>
              <a:gd name="adj1" fmla="val 29004"/>
              <a:gd name="adj2" fmla="val 14502"/>
              <a:gd name="adj3" fmla="val 4994"/>
              <a:gd name="adj4" fmla="val 95006"/>
            </a:avLst>
          </a:pr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408" y="153204"/>
            <a:ext cx="5638800" cy="353524"/>
          </a:xfrm>
        </p:spPr>
        <p:txBody>
          <a:bodyPr/>
          <a:lstStyle/>
          <a:p>
            <a:r>
              <a:rPr lang="ru-RU" sz="2800" dirty="0" smtClean="0"/>
              <a:t>Ошибка 3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56408" y="505195"/>
            <a:ext cx="4114800" cy="200746"/>
          </a:xfr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Низкая частота кадров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757379" y="3143674"/>
            <a:ext cx="36292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key is always you </a:t>
            </a:r>
          </a:p>
        </p:txBody>
      </p:sp>
      <p:sp>
        <p:nvSpPr>
          <p:cNvPr id="100" name="Rectangle 99"/>
          <p:cNvSpPr/>
          <p:nvPr/>
        </p:nvSpPr>
        <p:spPr>
          <a:xfrm rot="2700000">
            <a:off x="4478177" y="3656519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959004" y="3742929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816830" y="3742929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01" y="855592"/>
            <a:ext cx="6553454" cy="372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18829" y="1854102"/>
            <a:ext cx="1700672" cy="646331"/>
          </a:xfrm>
          <a:prstGeom prst="rect">
            <a:avLst/>
          </a:prstGeom>
          <a:solidFill>
            <a:srgbClr val="C5E6A4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Должна быть &gt; 25 к/с</a:t>
            </a:r>
            <a:endParaRPr lang="ru-RU" sz="1800" dirty="0"/>
          </a:p>
        </p:txBody>
      </p:sp>
      <p:sp>
        <p:nvSpPr>
          <p:cNvPr id="22" name="Овал 102"/>
          <p:cNvSpPr>
            <a:spLocks noChangeArrowheads="1"/>
          </p:cNvSpPr>
          <p:nvPr/>
        </p:nvSpPr>
        <p:spPr bwMode="auto">
          <a:xfrm>
            <a:off x="6933887" y="1822859"/>
            <a:ext cx="1087400" cy="988852"/>
          </a:xfrm>
          <a:prstGeom prst="ellipse">
            <a:avLst/>
          </a:prstGeom>
          <a:noFill/>
          <a:ln w="57150">
            <a:solidFill>
              <a:srgbClr val="EE3C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814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24" y="382684"/>
            <a:ext cx="5638800" cy="353524"/>
          </a:xfrm>
        </p:spPr>
        <p:txBody>
          <a:bodyPr/>
          <a:lstStyle/>
          <a:p>
            <a:r>
              <a:rPr lang="ru-RU" sz="2800" dirty="0" smtClean="0"/>
              <a:t>Типичные ошибки в режиме МАКРО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4723" y="734675"/>
            <a:ext cx="5011809" cy="339292"/>
          </a:xfr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Надо стремиться к режиму МИКРО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Straight Connector 32"/>
          <p:cNvCxnSpPr/>
          <p:nvPr/>
        </p:nvCxnSpPr>
        <p:spPr>
          <a:xfrm>
            <a:off x="4571999" y="1314389"/>
            <a:ext cx="0" cy="27913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0"/>
          <p:cNvGrpSpPr/>
          <p:nvPr/>
        </p:nvGrpSpPr>
        <p:grpSpPr>
          <a:xfrm>
            <a:off x="363538" y="1304396"/>
            <a:ext cx="3920426" cy="2814521"/>
            <a:chOff x="4322543" y="1428799"/>
            <a:chExt cx="4051519" cy="2757680"/>
          </a:xfrm>
        </p:grpSpPr>
        <p:sp>
          <p:nvSpPr>
            <p:cNvPr id="8" name="Snip Single Corner Rectangle 27"/>
            <p:cNvSpPr/>
            <p:nvPr/>
          </p:nvSpPr>
          <p:spPr>
            <a:xfrm>
              <a:off x="4322543" y="1438589"/>
              <a:ext cx="4051519" cy="2746157"/>
            </a:xfrm>
            <a:prstGeom prst="snip1Rect">
              <a:avLst/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31"/>
            <p:cNvSpPr/>
            <p:nvPr/>
          </p:nvSpPr>
          <p:spPr>
            <a:xfrm rot="10800000">
              <a:off x="8086026" y="1428799"/>
              <a:ext cx="288035" cy="288035"/>
            </a:xfrm>
            <a:prstGeom prst="rtTriangle">
              <a:avLst/>
            </a:prstGeom>
            <a:solidFill>
              <a:srgbClr val="EE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41"/>
            <p:cNvSpPr/>
            <p:nvPr/>
          </p:nvSpPr>
          <p:spPr>
            <a:xfrm>
              <a:off x="4322543" y="4133960"/>
              <a:ext cx="4051518" cy="525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4856883" y="1304397"/>
            <a:ext cx="3920427" cy="2822743"/>
            <a:chOff x="4322542" y="1428799"/>
            <a:chExt cx="4051520" cy="2765736"/>
          </a:xfrm>
        </p:grpSpPr>
        <p:sp>
          <p:nvSpPr>
            <p:cNvPr id="12" name="Snip Single Corner Rectangle 48"/>
            <p:cNvSpPr/>
            <p:nvPr/>
          </p:nvSpPr>
          <p:spPr>
            <a:xfrm>
              <a:off x="4322543" y="1438589"/>
              <a:ext cx="4051519" cy="2746157"/>
            </a:xfrm>
            <a:prstGeom prst="snip1Rect">
              <a:avLst/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Triangle 49"/>
            <p:cNvSpPr/>
            <p:nvPr/>
          </p:nvSpPr>
          <p:spPr>
            <a:xfrm rot="10800000">
              <a:off x="8086026" y="1428799"/>
              <a:ext cx="288035" cy="288035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51"/>
            <p:cNvSpPr/>
            <p:nvPr/>
          </p:nvSpPr>
          <p:spPr>
            <a:xfrm>
              <a:off x="4322542" y="4138220"/>
              <a:ext cx="4051518" cy="563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ÐÐ°ÑÑÐ¸Ð½ÐºÐ¸ Ð¿Ð¾ Ð·Ð°Ð¿ÑÐ¾ÑÑ face det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73" y="1783281"/>
            <a:ext cx="3552843" cy="18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3439" y="4364120"/>
            <a:ext cx="272062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Очень много изображений лиц разного размера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4895" y="4364120"/>
            <a:ext cx="2568973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Крупные равные по размеру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изображения лиц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ÐÐ°ÑÑÐ¸Ð½ÐºÐ¸ Ð¿Ð¾ Ð·Ð°Ð¿ÑÐ¾ÑÑ face det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6" y="1541255"/>
            <a:ext cx="3196928" cy="240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Callout 11"/>
          <p:cNvSpPr/>
          <p:nvPr/>
        </p:nvSpPr>
        <p:spPr>
          <a:xfrm>
            <a:off x="0" y="984200"/>
            <a:ext cx="9144000" cy="3949437"/>
          </a:xfrm>
          <a:prstGeom prst="downArrowCallout">
            <a:avLst>
              <a:gd name="adj1" fmla="val 29004"/>
              <a:gd name="adj2" fmla="val 14502"/>
              <a:gd name="adj3" fmla="val 4994"/>
              <a:gd name="adj4" fmla="val 95006"/>
            </a:avLst>
          </a:pr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Режим МИКС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Идеальное решение для очередей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34043" y="9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346008" y="1148193"/>
            <a:ext cx="6423000" cy="3436325"/>
            <a:chOff x="0" y="0"/>
            <a:chExt cx="60483" cy="32512"/>
          </a:xfrm>
        </p:grpSpPr>
        <p:pic>
          <p:nvPicPr>
            <p:cNvPr id="9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8" t="16629" r="45966" b="14000"/>
            <a:stretch>
              <a:fillRect/>
            </a:stretch>
          </p:blipFill>
          <p:spPr bwMode="auto">
            <a:xfrm>
              <a:off x="0" y="0"/>
              <a:ext cx="59340" cy="3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Овал 2"/>
            <p:cNvSpPr>
              <a:spLocks noChangeArrowheads="1"/>
            </p:cNvSpPr>
            <p:nvPr/>
          </p:nvSpPr>
          <p:spPr bwMode="auto">
            <a:xfrm>
              <a:off x="30099" y="5238"/>
              <a:ext cx="28575" cy="1866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Овал 2"/>
            <p:cNvSpPr>
              <a:spLocks noChangeArrowheads="1"/>
            </p:cNvSpPr>
            <p:nvPr/>
          </p:nvSpPr>
          <p:spPr bwMode="auto">
            <a:xfrm>
              <a:off x="11715" y="23050"/>
              <a:ext cx="48768" cy="9462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Овал 2"/>
            <p:cNvSpPr>
              <a:spLocks noChangeArrowheads="1"/>
            </p:cNvSpPr>
            <p:nvPr/>
          </p:nvSpPr>
          <p:spPr bwMode="auto">
            <a:xfrm>
              <a:off x="571" y="381"/>
              <a:ext cx="13392" cy="9461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10" y="168631"/>
            <a:ext cx="5638800" cy="353524"/>
          </a:xfrm>
        </p:spPr>
        <p:txBody>
          <a:bodyPr/>
          <a:lstStyle/>
          <a:p>
            <a:r>
              <a:rPr lang="ru-RU" sz="2800" dirty="0" smtClean="0"/>
              <a:t>Обучение и описания программ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39510" y="520622"/>
            <a:ext cx="4114800" cy="200746"/>
          </a:xfr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Как уменьшить ошибки при работе с системой?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5752"/>
              </p:ext>
            </p:extLst>
          </p:nvPr>
        </p:nvGraphicFramePr>
        <p:xfrm>
          <a:off x="539510" y="1073360"/>
          <a:ext cx="8122588" cy="32842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0647">
                  <a:extLst>
                    <a:ext uri="{9D8B030D-6E8A-4147-A177-3AD203B41FA5}">
                      <a16:colId xmlns:a16="http://schemas.microsoft.com/office/drawing/2014/main" val="1688468140"/>
                    </a:ext>
                  </a:extLst>
                </a:gridCol>
                <a:gridCol w="2030647">
                  <a:extLst>
                    <a:ext uri="{9D8B030D-6E8A-4147-A177-3AD203B41FA5}">
                      <a16:colId xmlns:a16="http://schemas.microsoft.com/office/drawing/2014/main" val="251541380"/>
                    </a:ext>
                  </a:extLst>
                </a:gridCol>
                <a:gridCol w="2030647">
                  <a:extLst>
                    <a:ext uri="{9D8B030D-6E8A-4147-A177-3AD203B41FA5}">
                      <a16:colId xmlns:a16="http://schemas.microsoft.com/office/drawing/2014/main" val="1231884679"/>
                    </a:ext>
                  </a:extLst>
                </a:gridCol>
                <a:gridCol w="2030647">
                  <a:extLst>
                    <a:ext uri="{9D8B030D-6E8A-4147-A177-3AD203B41FA5}">
                      <a16:colId xmlns:a16="http://schemas.microsoft.com/office/drawing/2014/main" val="897346645"/>
                    </a:ext>
                  </a:extLst>
                </a:gridCol>
              </a:tblGrid>
              <a:tr h="7977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Обязательно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VibraImage</a:t>
                      </a:r>
                      <a:endParaRPr lang="ru-RU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PRO</a:t>
                      </a:r>
                      <a:endParaRPr lang="ru-RU" sz="2000" dirty="0"/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VibraImage  Medium</a:t>
                      </a:r>
                      <a:endParaRPr lang="ru-RU" sz="2000" dirty="0"/>
                    </a:p>
                  </a:txBody>
                  <a:tcPr anchor="ctr"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VibraImage Light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Mobile</a:t>
                      </a:r>
                      <a:endParaRPr lang="ru-RU" sz="2000" dirty="0"/>
                    </a:p>
                  </a:txBody>
                  <a:tcPr anchor="ctr">
                    <a:lnB w="12700" cap="flat" cmpd="sng" algn="ctr">
                      <a:solidFill>
                        <a:srgbClr val="EE3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15924"/>
                  </a:ext>
                </a:extLst>
              </a:tr>
              <a:tr h="10990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Обучение</a:t>
                      </a:r>
                      <a:endParaRPr lang="ru-RU" sz="2000" dirty="0"/>
                    </a:p>
                  </a:txBody>
                  <a:tcPr anchor="ctr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ru-RU" sz="5400" dirty="0"/>
                    </a:p>
                  </a:txBody>
                  <a:tcPr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rgbClr val="EE3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14704"/>
                  </a:ext>
                </a:extLst>
              </a:tr>
              <a:tr h="1387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Изучение описания</a:t>
                      </a:r>
                      <a:endParaRPr lang="ru-RU" sz="2000" dirty="0"/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ru-RU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ru-RU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ru-RU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rgbClr val="EE3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6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Другая 1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DAA6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32122</TotalTime>
  <Words>2074</Words>
  <Application>Microsoft Office PowerPoint</Application>
  <PresentationFormat>Экран (16:9)</PresentationFormat>
  <Paragraphs>286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FontAwesome</vt:lpstr>
      <vt:lpstr>Times New Roman</vt:lpstr>
      <vt:lpstr>Webdings</vt:lpstr>
      <vt:lpstr>1_Custom Design</vt:lpstr>
      <vt:lpstr>Презентация PowerPoint</vt:lpstr>
      <vt:lpstr>Мир VibraImage</vt:lpstr>
      <vt:lpstr>Типичные ошибки</vt:lpstr>
      <vt:lpstr>Ошибка 1 </vt:lpstr>
      <vt:lpstr>Ошибка 2 </vt:lpstr>
      <vt:lpstr>Ошибка 3 </vt:lpstr>
      <vt:lpstr>Типичные ошибки в режиме МАКРО</vt:lpstr>
      <vt:lpstr>Режим МИКС</vt:lpstr>
      <vt:lpstr>Обучение и описания программ</vt:lpstr>
      <vt:lpstr>Структура описаний VibraImage</vt:lpstr>
      <vt:lpstr>Раздел 1</vt:lpstr>
      <vt:lpstr>Раздел 1</vt:lpstr>
      <vt:lpstr>Раздел 1</vt:lpstr>
      <vt:lpstr>Раздел 2</vt:lpstr>
      <vt:lpstr>Раздел 3</vt:lpstr>
      <vt:lpstr>Раздел 4</vt:lpstr>
      <vt:lpstr>Раздел 5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Jane</cp:lastModifiedBy>
  <cp:revision>7476</cp:revision>
  <cp:lastPrinted>2018-06-27T20:06:08Z</cp:lastPrinted>
  <dcterms:created xsi:type="dcterms:W3CDTF">2014-09-03T19:30:44Z</dcterms:created>
  <dcterms:modified xsi:type="dcterms:W3CDTF">2018-07-04T15:45:04Z</dcterms:modified>
</cp:coreProperties>
</file>