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22"/>
  </p:notesMasterIdLst>
  <p:handoutMasterIdLst>
    <p:handoutMasterId r:id="rId23"/>
  </p:handoutMasterIdLst>
  <p:sldIdLst>
    <p:sldId id="257" r:id="rId2"/>
    <p:sldId id="338" r:id="rId3"/>
    <p:sldId id="340" r:id="rId4"/>
    <p:sldId id="327" r:id="rId5"/>
    <p:sldId id="329" r:id="rId6"/>
    <p:sldId id="318" r:id="rId7"/>
    <p:sldId id="324" r:id="rId8"/>
    <p:sldId id="258" r:id="rId9"/>
    <p:sldId id="322" r:id="rId10"/>
    <p:sldId id="304" r:id="rId11"/>
    <p:sldId id="264" r:id="rId12"/>
    <p:sldId id="315" r:id="rId13"/>
    <p:sldId id="332" r:id="rId14"/>
    <p:sldId id="331" r:id="rId15"/>
    <p:sldId id="333" r:id="rId16"/>
    <p:sldId id="336" r:id="rId17"/>
    <p:sldId id="334" r:id="rId18"/>
    <p:sldId id="341" r:id="rId19"/>
    <p:sldId id="335" r:id="rId20"/>
    <p:sldId id="273" r:id="rId21"/>
  </p:sldIdLst>
  <p:sldSz cx="9144000" cy="6858000" type="screen4x3"/>
  <p:notesSz cx="6858000" cy="9144000"/>
  <p:defaultTex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6548" autoAdjust="0"/>
  </p:normalViewPr>
  <p:slideViewPr>
    <p:cSldViewPr snapToGrid="0">
      <p:cViewPr varScale="1">
        <p:scale>
          <a:sx n="68" d="100"/>
          <a:sy n="68" d="100"/>
        </p:scale>
        <p:origin x="1814" y="41"/>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D7794C-7E57-4CA5-84C0-718390FAF55C}" type="doc">
      <dgm:prSet loTypeId="urn:microsoft.com/office/officeart/2005/8/layout/process2" loCatId="process" qsTypeId="urn:microsoft.com/office/officeart/2005/8/quickstyle/simple1" qsCatId="simple" csTypeId="urn:microsoft.com/office/officeart/2005/8/colors/accent0_1" csCatId="mainScheme" phldr="1"/>
      <dgm:spPr/>
      <dgm:t>
        <a:bodyPr/>
        <a:lstStyle/>
        <a:p>
          <a:endParaRPr lang="ru-RU"/>
        </a:p>
      </dgm:t>
    </dgm:pt>
    <dgm:pt modelId="{F06289D0-210E-4807-AF3F-49D6C7DCA8A0}">
      <dgm:prSet phldrT="[Текст]" custT="1"/>
      <dgm:spPr/>
      <dgm:t>
        <a:bodyPr/>
        <a:lstStyle/>
        <a:p>
          <a:r>
            <a:rPr lang="ru-RU" sz="2000" dirty="0" smtClean="0">
              <a:solidFill>
                <a:schemeClr val="accent2"/>
              </a:solidFill>
              <a:latin typeface="+mn-lt"/>
            </a:rPr>
            <a:t>Поведенческие симптомы</a:t>
          </a:r>
        </a:p>
        <a:p>
          <a:r>
            <a:rPr lang="ru-RU" sz="2000" dirty="0" smtClean="0">
              <a:solidFill>
                <a:schemeClr val="accent2"/>
              </a:solidFill>
              <a:latin typeface="+mn-lt"/>
            </a:rPr>
            <a:t>заболевания</a:t>
          </a:r>
          <a:endParaRPr lang="ru-RU" sz="2000" dirty="0">
            <a:solidFill>
              <a:schemeClr val="accent2"/>
            </a:solidFill>
            <a:latin typeface="+mn-lt"/>
          </a:endParaRPr>
        </a:p>
      </dgm:t>
    </dgm:pt>
    <dgm:pt modelId="{8667DFD8-7EC1-4731-9CD4-39A531631CA5}" type="parTrans" cxnId="{7DEBB060-F9F2-4514-B8F1-7E59AA8A3E77}">
      <dgm:prSet/>
      <dgm:spPr/>
      <dgm:t>
        <a:bodyPr/>
        <a:lstStyle/>
        <a:p>
          <a:endParaRPr lang="ru-RU" sz="2000">
            <a:latin typeface="+mn-lt"/>
          </a:endParaRPr>
        </a:p>
      </dgm:t>
    </dgm:pt>
    <dgm:pt modelId="{A6B29E73-BF9A-4B78-BE3E-5EEAA823BC02}" type="sibTrans" cxnId="{7DEBB060-F9F2-4514-B8F1-7E59AA8A3E77}">
      <dgm:prSet custT="1"/>
      <dgm:spPr>
        <a:solidFill>
          <a:schemeClr val="tx1"/>
        </a:solidFill>
      </dgm:spPr>
      <dgm:t>
        <a:bodyPr/>
        <a:lstStyle/>
        <a:p>
          <a:endParaRPr lang="ru-RU" sz="2000" dirty="0">
            <a:latin typeface="+mn-lt"/>
          </a:endParaRPr>
        </a:p>
      </dgm:t>
    </dgm:pt>
    <dgm:pt modelId="{83E96A98-93E9-435F-88D0-426F1AF1C7FD}">
      <dgm:prSet phldrT="[Текст]" custT="1"/>
      <dgm:spPr/>
      <dgm:t>
        <a:bodyPr/>
        <a:lstStyle/>
        <a:p>
          <a:r>
            <a:rPr lang="ru-RU" sz="2000" dirty="0" smtClean="0">
              <a:solidFill>
                <a:schemeClr val="accent2"/>
              </a:solidFill>
              <a:latin typeface="+mn-lt"/>
            </a:rPr>
            <a:t>Видео микродвижений головы</a:t>
          </a:r>
          <a:endParaRPr lang="ru-RU" sz="2000" dirty="0">
            <a:solidFill>
              <a:schemeClr val="accent2"/>
            </a:solidFill>
            <a:latin typeface="+mn-lt"/>
          </a:endParaRPr>
        </a:p>
      </dgm:t>
    </dgm:pt>
    <dgm:pt modelId="{CA59D214-83C0-4C16-A23B-4986F1325B58}" type="parTrans" cxnId="{AE76327F-664F-4C59-A054-3C1067CD7017}">
      <dgm:prSet/>
      <dgm:spPr/>
      <dgm:t>
        <a:bodyPr/>
        <a:lstStyle/>
        <a:p>
          <a:endParaRPr lang="ru-RU" sz="2000">
            <a:latin typeface="+mn-lt"/>
          </a:endParaRPr>
        </a:p>
      </dgm:t>
    </dgm:pt>
    <dgm:pt modelId="{30707AC8-DD6A-4A58-A941-6BD10C8EF490}" type="sibTrans" cxnId="{AE76327F-664F-4C59-A054-3C1067CD7017}">
      <dgm:prSet custT="1"/>
      <dgm:spPr/>
      <dgm:t>
        <a:bodyPr/>
        <a:lstStyle/>
        <a:p>
          <a:endParaRPr lang="ru-RU" sz="2000" dirty="0">
            <a:latin typeface="+mn-lt"/>
          </a:endParaRPr>
        </a:p>
      </dgm:t>
    </dgm:pt>
    <dgm:pt modelId="{67159C6E-37BE-4D8F-A0BF-42DA43304B70}">
      <dgm:prSet phldrT="[Текст]" custT="1"/>
      <dgm:spPr/>
      <dgm:t>
        <a:bodyPr/>
        <a:lstStyle/>
        <a:p>
          <a:r>
            <a:rPr lang="ru-RU" sz="2000" dirty="0" smtClean="0">
              <a:solidFill>
                <a:schemeClr val="accent2"/>
              </a:solidFill>
              <a:latin typeface="+mn-lt"/>
            </a:rPr>
            <a:t>Нормальное ПФС</a:t>
          </a:r>
          <a:endParaRPr lang="ru-RU" sz="2000" dirty="0">
            <a:solidFill>
              <a:schemeClr val="accent2"/>
            </a:solidFill>
            <a:latin typeface="+mn-lt"/>
          </a:endParaRPr>
        </a:p>
      </dgm:t>
    </dgm:pt>
    <dgm:pt modelId="{DC3B94B3-3F7F-4062-8CD1-D8B834D04007}" type="sibTrans" cxnId="{791F3200-80F7-4FD0-88BF-533E75A33C80}">
      <dgm:prSet custT="1"/>
      <dgm:spPr>
        <a:solidFill>
          <a:schemeClr val="tx1"/>
        </a:solidFill>
      </dgm:spPr>
      <dgm:t>
        <a:bodyPr/>
        <a:lstStyle/>
        <a:p>
          <a:endParaRPr lang="ru-RU" sz="2000" dirty="0">
            <a:latin typeface="+mn-lt"/>
          </a:endParaRPr>
        </a:p>
      </dgm:t>
    </dgm:pt>
    <dgm:pt modelId="{06226DF3-F943-4AA2-A49D-610AB370002B}" type="parTrans" cxnId="{791F3200-80F7-4FD0-88BF-533E75A33C80}">
      <dgm:prSet/>
      <dgm:spPr/>
      <dgm:t>
        <a:bodyPr/>
        <a:lstStyle/>
        <a:p>
          <a:endParaRPr lang="ru-RU" sz="2000">
            <a:latin typeface="+mn-lt"/>
          </a:endParaRPr>
        </a:p>
      </dgm:t>
    </dgm:pt>
    <dgm:pt modelId="{C9C5E13B-9A70-486B-960A-9F8213B13F71}">
      <dgm:prSet phldrT="[Текст]" custT="1"/>
      <dgm:spPr/>
      <dgm:t>
        <a:bodyPr/>
        <a:lstStyle/>
        <a:p>
          <a:endParaRPr lang="ru-RU" sz="2000" kern="1200" dirty="0" smtClean="0">
            <a:solidFill>
              <a:srgbClr val="FF0000"/>
            </a:solidFill>
            <a:latin typeface="+mn-lt"/>
          </a:endParaRPr>
        </a:p>
        <a:p>
          <a:r>
            <a:rPr lang="ru-RU" sz="2000" kern="1200" dirty="0" smtClean="0">
              <a:solidFill>
                <a:schemeClr val="accent2"/>
              </a:solidFill>
              <a:latin typeface="+mn-lt"/>
            </a:rPr>
            <a:t>Виброизображение + ИИ</a:t>
          </a:r>
        </a:p>
        <a:p>
          <a:r>
            <a:rPr lang="ru-RU" sz="2000" kern="1200" dirty="0" smtClean="0">
              <a:solidFill>
                <a:schemeClr val="accent2"/>
              </a:solidFill>
              <a:latin typeface="+mn-lt"/>
            </a:rPr>
            <a:t>Программная обработка</a:t>
          </a:r>
          <a:r>
            <a:rPr lang="en-US" sz="2000" kern="1200" dirty="0" smtClean="0">
              <a:solidFill>
                <a:schemeClr val="accent2"/>
              </a:solidFill>
              <a:latin typeface="+mn-lt"/>
            </a:rPr>
            <a:t> </a:t>
          </a:r>
        </a:p>
        <a:p>
          <a:endParaRPr lang="ru-RU" sz="2000" kern="1200" dirty="0">
            <a:solidFill>
              <a:schemeClr val="tx1"/>
            </a:solidFill>
            <a:latin typeface="+mn-lt"/>
          </a:endParaRPr>
        </a:p>
      </dgm:t>
    </dgm:pt>
    <dgm:pt modelId="{63F828EA-9282-4838-962A-06ADCB27D103}" type="parTrans" cxnId="{B3E4ED93-BE18-477A-A0E9-11FB366AB14E}">
      <dgm:prSet/>
      <dgm:spPr/>
      <dgm:t>
        <a:bodyPr/>
        <a:lstStyle/>
        <a:p>
          <a:endParaRPr lang="ru-RU" sz="2000">
            <a:latin typeface="+mn-lt"/>
          </a:endParaRPr>
        </a:p>
      </dgm:t>
    </dgm:pt>
    <dgm:pt modelId="{82C734F2-A70E-407B-A128-95BDA8F168D1}" type="sibTrans" cxnId="{B3E4ED93-BE18-477A-A0E9-11FB366AB14E}">
      <dgm:prSet custT="1"/>
      <dgm:spPr>
        <a:solidFill>
          <a:schemeClr val="tx1"/>
        </a:solidFill>
      </dgm:spPr>
      <dgm:t>
        <a:bodyPr/>
        <a:lstStyle/>
        <a:p>
          <a:endParaRPr lang="ru-RU" sz="2000" dirty="0">
            <a:latin typeface="+mn-lt"/>
          </a:endParaRPr>
        </a:p>
      </dgm:t>
    </dgm:pt>
    <dgm:pt modelId="{CF56CF80-28F9-40E9-A643-EB98E3384544}">
      <dgm:prSet phldrT="[Текст]" custT="1"/>
      <dgm:spPr/>
      <dgm:t>
        <a:bodyPr/>
        <a:lstStyle/>
        <a:p>
          <a:r>
            <a:rPr lang="ru-RU" sz="2000" dirty="0" smtClean="0">
              <a:solidFill>
                <a:schemeClr val="accent2"/>
              </a:solidFill>
              <a:latin typeface="+mn-lt"/>
            </a:rPr>
            <a:t>Результат диагностики</a:t>
          </a:r>
        </a:p>
        <a:p>
          <a:r>
            <a:rPr lang="en-US" sz="2000" dirty="0" smtClean="0">
              <a:solidFill>
                <a:schemeClr val="accent2"/>
              </a:solidFill>
              <a:latin typeface="+mn-lt"/>
            </a:rPr>
            <a:t>COVID-19</a:t>
          </a:r>
          <a:endParaRPr lang="ru-RU" sz="2000" dirty="0">
            <a:solidFill>
              <a:schemeClr val="accent2"/>
            </a:solidFill>
            <a:latin typeface="+mn-lt"/>
          </a:endParaRPr>
        </a:p>
      </dgm:t>
    </dgm:pt>
    <dgm:pt modelId="{40512CB3-D95D-415F-88C8-0D4CC6332C32}" type="parTrans" cxnId="{B90B66D8-73A9-4F8A-8614-39C3EEC5515F}">
      <dgm:prSet/>
      <dgm:spPr/>
      <dgm:t>
        <a:bodyPr/>
        <a:lstStyle/>
        <a:p>
          <a:endParaRPr lang="ru-RU" sz="2000">
            <a:latin typeface="+mn-lt"/>
          </a:endParaRPr>
        </a:p>
      </dgm:t>
    </dgm:pt>
    <dgm:pt modelId="{733230B3-6128-46DA-BD91-455250F504FD}" type="sibTrans" cxnId="{B90B66D8-73A9-4F8A-8614-39C3EEC5515F}">
      <dgm:prSet/>
      <dgm:spPr/>
      <dgm:t>
        <a:bodyPr/>
        <a:lstStyle/>
        <a:p>
          <a:endParaRPr lang="ru-RU" sz="2000">
            <a:latin typeface="+mn-lt"/>
          </a:endParaRPr>
        </a:p>
      </dgm:t>
    </dgm:pt>
    <dgm:pt modelId="{889B0656-4B76-4307-84AE-1058BD30259E}" type="pres">
      <dgm:prSet presAssocID="{35D7794C-7E57-4CA5-84C0-718390FAF55C}" presName="linearFlow" presStyleCnt="0">
        <dgm:presLayoutVars>
          <dgm:resizeHandles val="exact"/>
        </dgm:presLayoutVars>
      </dgm:prSet>
      <dgm:spPr/>
      <dgm:t>
        <a:bodyPr/>
        <a:lstStyle/>
        <a:p>
          <a:endParaRPr lang="ru-RU"/>
        </a:p>
      </dgm:t>
    </dgm:pt>
    <dgm:pt modelId="{FAF9A409-B0BC-445A-94F7-FDAB83923665}" type="pres">
      <dgm:prSet presAssocID="{67159C6E-37BE-4D8F-A0BF-42DA43304B70}" presName="node" presStyleLbl="node1" presStyleIdx="0" presStyleCnt="5" custScaleX="116682" custLinFactNeighborX="9972" custLinFactNeighborY="-3675">
        <dgm:presLayoutVars>
          <dgm:bulletEnabled val="1"/>
        </dgm:presLayoutVars>
      </dgm:prSet>
      <dgm:spPr/>
      <dgm:t>
        <a:bodyPr/>
        <a:lstStyle/>
        <a:p>
          <a:endParaRPr lang="ru-RU"/>
        </a:p>
      </dgm:t>
    </dgm:pt>
    <dgm:pt modelId="{7D3FCD38-179F-4747-BDAF-3545BB618DA3}" type="pres">
      <dgm:prSet presAssocID="{DC3B94B3-3F7F-4062-8CD1-D8B834D04007}" presName="sibTrans" presStyleLbl="sibTrans2D1" presStyleIdx="0" presStyleCnt="4"/>
      <dgm:spPr/>
      <dgm:t>
        <a:bodyPr/>
        <a:lstStyle/>
        <a:p>
          <a:endParaRPr lang="ru-RU"/>
        </a:p>
      </dgm:t>
    </dgm:pt>
    <dgm:pt modelId="{6204B48A-DF9C-40A7-B4E6-9A5A51B1A176}" type="pres">
      <dgm:prSet presAssocID="{DC3B94B3-3F7F-4062-8CD1-D8B834D04007}" presName="connectorText" presStyleLbl="sibTrans2D1" presStyleIdx="0" presStyleCnt="4"/>
      <dgm:spPr/>
      <dgm:t>
        <a:bodyPr/>
        <a:lstStyle/>
        <a:p>
          <a:endParaRPr lang="ru-RU"/>
        </a:p>
      </dgm:t>
    </dgm:pt>
    <dgm:pt modelId="{493F0DD9-D1A8-46A1-9D5E-FF5AE73C3B17}" type="pres">
      <dgm:prSet presAssocID="{F06289D0-210E-4807-AF3F-49D6C7DCA8A0}" presName="node" presStyleLbl="node1" presStyleIdx="1" presStyleCnt="5" custScaleX="116682">
        <dgm:presLayoutVars>
          <dgm:bulletEnabled val="1"/>
        </dgm:presLayoutVars>
      </dgm:prSet>
      <dgm:spPr/>
      <dgm:t>
        <a:bodyPr/>
        <a:lstStyle/>
        <a:p>
          <a:endParaRPr lang="ru-RU"/>
        </a:p>
      </dgm:t>
    </dgm:pt>
    <dgm:pt modelId="{7DEB9009-7EEB-4E5D-873E-567D8900C10D}" type="pres">
      <dgm:prSet presAssocID="{A6B29E73-BF9A-4B78-BE3E-5EEAA823BC02}" presName="sibTrans" presStyleLbl="sibTrans2D1" presStyleIdx="1" presStyleCnt="4"/>
      <dgm:spPr/>
      <dgm:t>
        <a:bodyPr/>
        <a:lstStyle/>
        <a:p>
          <a:endParaRPr lang="ru-RU"/>
        </a:p>
      </dgm:t>
    </dgm:pt>
    <dgm:pt modelId="{B63C4162-D6A2-4CA8-B1B1-1D836F7ABCA4}" type="pres">
      <dgm:prSet presAssocID="{A6B29E73-BF9A-4B78-BE3E-5EEAA823BC02}" presName="connectorText" presStyleLbl="sibTrans2D1" presStyleIdx="1" presStyleCnt="4"/>
      <dgm:spPr/>
      <dgm:t>
        <a:bodyPr/>
        <a:lstStyle/>
        <a:p>
          <a:endParaRPr lang="ru-RU"/>
        </a:p>
      </dgm:t>
    </dgm:pt>
    <dgm:pt modelId="{7C8BB40B-041B-4B50-A5B2-26B64930F715}" type="pres">
      <dgm:prSet presAssocID="{83E96A98-93E9-435F-88D0-426F1AF1C7FD}" presName="node" presStyleLbl="node1" presStyleIdx="2" presStyleCnt="5" custScaleX="116682">
        <dgm:presLayoutVars>
          <dgm:bulletEnabled val="1"/>
        </dgm:presLayoutVars>
      </dgm:prSet>
      <dgm:spPr/>
      <dgm:t>
        <a:bodyPr/>
        <a:lstStyle/>
        <a:p>
          <a:endParaRPr lang="ru-RU"/>
        </a:p>
      </dgm:t>
    </dgm:pt>
    <dgm:pt modelId="{77B26EE4-11BF-4322-91CD-F90425056349}" type="pres">
      <dgm:prSet presAssocID="{30707AC8-DD6A-4A58-A941-6BD10C8EF490}" presName="sibTrans" presStyleLbl="sibTrans2D1" presStyleIdx="2" presStyleCnt="4"/>
      <dgm:spPr/>
      <dgm:t>
        <a:bodyPr/>
        <a:lstStyle/>
        <a:p>
          <a:endParaRPr lang="ru-RU"/>
        </a:p>
      </dgm:t>
    </dgm:pt>
    <dgm:pt modelId="{D71CAE07-F78D-4C25-BAF9-AA5039702873}" type="pres">
      <dgm:prSet presAssocID="{30707AC8-DD6A-4A58-A941-6BD10C8EF490}" presName="connectorText" presStyleLbl="sibTrans2D1" presStyleIdx="2" presStyleCnt="4"/>
      <dgm:spPr/>
      <dgm:t>
        <a:bodyPr/>
        <a:lstStyle/>
        <a:p>
          <a:endParaRPr lang="ru-RU"/>
        </a:p>
      </dgm:t>
    </dgm:pt>
    <dgm:pt modelId="{D83DC65A-08C0-40F7-84A6-676EA2C45203}" type="pres">
      <dgm:prSet presAssocID="{C9C5E13B-9A70-486B-960A-9F8213B13F71}" presName="node" presStyleLbl="node1" presStyleIdx="3" presStyleCnt="5" custScaleX="116682" custLinFactNeighborX="-349" custLinFactNeighborY="-7453">
        <dgm:presLayoutVars>
          <dgm:bulletEnabled val="1"/>
        </dgm:presLayoutVars>
      </dgm:prSet>
      <dgm:spPr/>
      <dgm:t>
        <a:bodyPr/>
        <a:lstStyle/>
        <a:p>
          <a:endParaRPr lang="ru-RU"/>
        </a:p>
      </dgm:t>
    </dgm:pt>
    <dgm:pt modelId="{72EA9B7A-7A2B-4BB9-9374-9210F9C6F811}" type="pres">
      <dgm:prSet presAssocID="{82C734F2-A70E-407B-A128-95BDA8F168D1}" presName="sibTrans" presStyleLbl="sibTrans2D1" presStyleIdx="3" presStyleCnt="4"/>
      <dgm:spPr/>
      <dgm:t>
        <a:bodyPr/>
        <a:lstStyle/>
        <a:p>
          <a:endParaRPr lang="ru-RU"/>
        </a:p>
      </dgm:t>
    </dgm:pt>
    <dgm:pt modelId="{875E5714-1A93-474C-88C4-F4BA0ED8817B}" type="pres">
      <dgm:prSet presAssocID="{82C734F2-A70E-407B-A128-95BDA8F168D1}" presName="connectorText" presStyleLbl="sibTrans2D1" presStyleIdx="3" presStyleCnt="4"/>
      <dgm:spPr/>
      <dgm:t>
        <a:bodyPr/>
        <a:lstStyle/>
        <a:p>
          <a:endParaRPr lang="ru-RU"/>
        </a:p>
      </dgm:t>
    </dgm:pt>
    <dgm:pt modelId="{0AEC3412-03B3-4694-82CC-E019EA3A010E}" type="pres">
      <dgm:prSet presAssocID="{CF56CF80-28F9-40E9-A643-EB98E3384544}" presName="node" presStyleLbl="node1" presStyleIdx="4" presStyleCnt="5" custScaleX="116682">
        <dgm:presLayoutVars>
          <dgm:bulletEnabled val="1"/>
        </dgm:presLayoutVars>
      </dgm:prSet>
      <dgm:spPr/>
      <dgm:t>
        <a:bodyPr/>
        <a:lstStyle/>
        <a:p>
          <a:endParaRPr lang="ru-RU"/>
        </a:p>
      </dgm:t>
    </dgm:pt>
  </dgm:ptLst>
  <dgm:cxnLst>
    <dgm:cxn modelId="{2D427D83-0F80-4D20-A5EF-AC0A1DF1F6B8}" type="presOf" srcId="{82C734F2-A70E-407B-A128-95BDA8F168D1}" destId="{72EA9B7A-7A2B-4BB9-9374-9210F9C6F811}" srcOrd="0" destOrd="0" presId="urn:microsoft.com/office/officeart/2005/8/layout/process2"/>
    <dgm:cxn modelId="{791F3200-80F7-4FD0-88BF-533E75A33C80}" srcId="{35D7794C-7E57-4CA5-84C0-718390FAF55C}" destId="{67159C6E-37BE-4D8F-A0BF-42DA43304B70}" srcOrd="0" destOrd="0" parTransId="{06226DF3-F943-4AA2-A49D-610AB370002B}" sibTransId="{DC3B94B3-3F7F-4062-8CD1-D8B834D04007}"/>
    <dgm:cxn modelId="{249644AB-AC76-4DFA-B2C9-33E999441BFF}" type="presOf" srcId="{30707AC8-DD6A-4A58-A941-6BD10C8EF490}" destId="{D71CAE07-F78D-4C25-BAF9-AA5039702873}" srcOrd="1" destOrd="0" presId="urn:microsoft.com/office/officeart/2005/8/layout/process2"/>
    <dgm:cxn modelId="{AB918AA4-5883-4BF1-AEB2-C093812FCB95}" type="presOf" srcId="{83E96A98-93E9-435F-88D0-426F1AF1C7FD}" destId="{7C8BB40B-041B-4B50-A5B2-26B64930F715}" srcOrd="0" destOrd="0" presId="urn:microsoft.com/office/officeart/2005/8/layout/process2"/>
    <dgm:cxn modelId="{1CFD6799-D3AE-4D2E-A331-56DDB3CA7F2B}" type="presOf" srcId="{DC3B94B3-3F7F-4062-8CD1-D8B834D04007}" destId="{6204B48A-DF9C-40A7-B4E6-9A5A51B1A176}" srcOrd="1" destOrd="0" presId="urn:microsoft.com/office/officeart/2005/8/layout/process2"/>
    <dgm:cxn modelId="{97D7F0BD-F681-4357-AC6C-91CA4409931A}" type="presOf" srcId="{DC3B94B3-3F7F-4062-8CD1-D8B834D04007}" destId="{7D3FCD38-179F-4747-BDAF-3545BB618DA3}" srcOrd="0" destOrd="0" presId="urn:microsoft.com/office/officeart/2005/8/layout/process2"/>
    <dgm:cxn modelId="{AE76327F-664F-4C59-A054-3C1067CD7017}" srcId="{35D7794C-7E57-4CA5-84C0-718390FAF55C}" destId="{83E96A98-93E9-435F-88D0-426F1AF1C7FD}" srcOrd="2" destOrd="0" parTransId="{CA59D214-83C0-4C16-A23B-4986F1325B58}" sibTransId="{30707AC8-DD6A-4A58-A941-6BD10C8EF490}"/>
    <dgm:cxn modelId="{B3E4ED93-BE18-477A-A0E9-11FB366AB14E}" srcId="{35D7794C-7E57-4CA5-84C0-718390FAF55C}" destId="{C9C5E13B-9A70-486B-960A-9F8213B13F71}" srcOrd="3" destOrd="0" parTransId="{63F828EA-9282-4838-962A-06ADCB27D103}" sibTransId="{82C734F2-A70E-407B-A128-95BDA8F168D1}"/>
    <dgm:cxn modelId="{79327CFF-7A76-402C-BE2B-045F9351A28D}" type="presOf" srcId="{82C734F2-A70E-407B-A128-95BDA8F168D1}" destId="{875E5714-1A93-474C-88C4-F4BA0ED8817B}" srcOrd="1" destOrd="0" presId="urn:microsoft.com/office/officeart/2005/8/layout/process2"/>
    <dgm:cxn modelId="{09EDC2AF-326D-456E-8866-0F1AD9069E7F}" type="presOf" srcId="{A6B29E73-BF9A-4B78-BE3E-5EEAA823BC02}" destId="{B63C4162-D6A2-4CA8-B1B1-1D836F7ABCA4}" srcOrd="1" destOrd="0" presId="urn:microsoft.com/office/officeart/2005/8/layout/process2"/>
    <dgm:cxn modelId="{8B395988-573C-4BE4-84DD-B51667DDA6FA}" type="presOf" srcId="{F06289D0-210E-4807-AF3F-49D6C7DCA8A0}" destId="{493F0DD9-D1A8-46A1-9D5E-FF5AE73C3B17}" srcOrd="0" destOrd="0" presId="urn:microsoft.com/office/officeart/2005/8/layout/process2"/>
    <dgm:cxn modelId="{8FB25F54-D7F0-4938-8B98-7554B7911DD6}" type="presOf" srcId="{30707AC8-DD6A-4A58-A941-6BD10C8EF490}" destId="{77B26EE4-11BF-4322-91CD-F90425056349}" srcOrd="0" destOrd="0" presId="urn:microsoft.com/office/officeart/2005/8/layout/process2"/>
    <dgm:cxn modelId="{D38A5555-01C3-49AA-B43E-1D1C5E8D722B}" type="presOf" srcId="{35D7794C-7E57-4CA5-84C0-718390FAF55C}" destId="{889B0656-4B76-4307-84AE-1058BD30259E}" srcOrd="0" destOrd="0" presId="urn:microsoft.com/office/officeart/2005/8/layout/process2"/>
    <dgm:cxn modelId="{7DEBB060-F9F2-4514-B8F1-7E59AA8A3E77}" srcId="{35D7794C-7E57-4CA5-84C0-718390FAF55C}" destId="{F06289D0-210E-4807-AF3F-49D6C7DCA8A0}" srcOrd="1" destOrd="0" parTransId="{8667DFD8-7EC1-4731-9CD4-39A531631CA5}" sibTransId="{A6B29E73-BF9A-4B78-BE3E-5EEAA823BC02}"/>
    <dgm:cxn modelId="{5B899BDC-7763-4B58-A155-05D27CA1191B}" type="presOf" srcId="{CF56CF80-28F9-40E9-A643-EB98E3384544}" destId="{0AEC3412-03B3-4694-82CC-E019EA3A010E}" srcOrd="0" destOrd="0" presId="urn:microsoft.com/office/officeart/2005/8/layout/process2"/>
    <dgm:cxn modelId="{7C846F4B-4AF0-4DD0-9CF9-B5AEB575EDD0}" type="presOf" srcId="{A6B29E73-BF9A-4B78-BE3E-5EEAA823BC02}" destId="{7DEB9009-7EEB-4E5D-873E-567D8900C10D}" srcOrd="0" destOrd="0" presId="urn:microsoft.com/office/officeart/2005/8/layout/process2"/>
    <dgm:cxn modelId="{629EC2BB-5AB9-49C1-8DAE-17EA162C5EDF}" type="presOf" srcId="{67159C6E-37BE-4D8F-A0BF-42DA43304B70}" destId="{FAF9A409-B0BC-445A-94F7-FDAB83923665}" srcOrd="0" destOrd="0" presId="urn:microsoft.com/office/officeart/2005/8/layout/process2"/>
    <dgm:cxn modelId="{B90B66D8-73A9-4F8A-8614-39C3EEC5515F}" srcId="{35D7794C-7E57-4CA5-84C0-718390FAF55C}" destId="{CF56CF80-28F9-40E9-A643-EB98E3384544}" srcOrd="4" destOrd="0" parTransId="{40512CB3-D95D-415F-88C8-0D4CC6332C32}" sibTransId="{733230B3-6128-46DA-BD91-455250F504FD}"/>
    <dgm:cxn modelId="{7A92C12B-C7E9-4835-8D59-741343A2ABD6}" type="presOf" srcId="{C9C5E13B-9A70-486B-960A-9F8213B13F71}" destId="{D83DC65A-08C0-40F7-84A6-676EA2C45203}" srcOrd="0" destOrd="0" presId="urn:microsoft.com/office/officeart/2005/8/layout/process2"/>
    <dgm:cxn modelId="{92B2DF5A-E122-4AE0-B882-B92079C8A48F}" type="presParOf" srcId="{889B0656-4B76-4307-84AE-1058BD30259E}" destId="{FAF9A409-B0BC-445A-94F7-FDAB83923665}" srcOrd="0" destOrd="0" presId="urn:microsoft.com/office/officeart/2005/8/layout/process2"/>
    <dgm:cxn modelId="{CABE316F-C7E3-445C-B4A3-D7C37A84F9EB}" type="presParOf" srcId="{889B0656-4B76-4307-84AE-1058BD30259E}" destId="{7D3FCD38-179F-4747-BDAF-3545BB618DA3}" srcOrd="1" destOrd="0" presId="urn:microsoft.com/office/officeart/2005/8/layout/process2"/>
    <dgm:cxn modelId="{70229366-DBC8-4511-9650-9D4A4C4A2DEC}" type="presParOf" srcId="{7D3FCD38-179F-4747-BDAF-3545BB618DA3}" destId="{6204B48A-DF9C-40A7-B4E6-9A5A51B1A176}" srcOrd="0" destOrd="0" presId="urn:microsoft.com/office/officeart/2005/8/layout/process2"/>
    <dgm:cxn modelId="{702E85C6-49A0-4E9C-8E3A-B792136DE01E}" type="presParOf" srcId="{889B0656-4B76-4307-84AE-1058BD30259E}" destId="{493F0DD9-D1A8-46A1-9D5E-FF5AE73C3B17}" srcOrd="2" destOrd="0" presId="urn:microsoft.com/office/officeart/2005/8/layout/process2"/>
    <dgm:cxn modelId="{8882B8BA-D915-4141-8CCC-3F53C07F4F8C}" type="presParOf" srcId="{889B0656-4B76-4307-84AE-1058BD30259E}" destId="{7DEB9009-7EEB-4E5D-873E-567D8900C10D}" srcOrd="3" destOrd="0" presId="urn:microsoft.com/office/officeart/2005/8/layout/process2"/>
    <dgm:cxn modelId="{6B046210-7186-4A79-AA49-F6E345FB9F95}" type="presParOf" srcId="{7DEB9009-7EEB-4E5D-873E-567D8900C10D}" destId="{B63C4162-D6A2-4CA8-B1B1-1D836F7ABCA4}" srcOrd="0" destOrd="0" presId="urn:microsoft.com/office/officeart/2005/8/layout/process2"/>
    <dgm:cxn modelId="{A7C33934-5597-40C9-AEBF-2F7E484F206E}" type="presParOf" srcId="{889B0656-4B76-4307-84AE-1058BD30259E}" destId="{7C8BB40B-041B-4B50-A5B2-26B64930F715}" srcOrd="4" destOrd="0" presId="urn:microsoft.com/office/officeart/2005/8/layout/process2"/>
    <dgm:cxn modelId="{EBB99614-0591-4E45-807F-D1B28E140F1B}" type="presParOf" srcId="{889B0656-4B76-4307-84AE-1058BD30259E}" destId="{77B26EE4-11BF-4322-91CD-F90425056349}" srcOrd="5" destOrd="0" presId="urn:microsoft.com/office/officeart/2005/8/layout/process2"/>
    <dgm:cxn modelId="{F4D2610E-BD1A-4248-A42F-7CC612F945F1}" type="presParOf" srcId="{77B26EE4-11BF-4322-91CD-F90425056349}" destId="{D71CAE07-F78D-4C25-BAF9-AA5039702873}" srcOrd="0" destOrd="0" presId="urn:microsoft.com/office/officeart/2005/8/layout/process2"/>
    <dgm:cxn modelId="{E9DA644C-4866-4F06-ADDE-0F9F7F77D193}" type="presParOf" srcId="{889B0656-4B76-4307-84AE-1058BD30259E}" destId="{D83DC65A-08C0-40F7-84A6-676EA2C45203}" srcOrd="6" destOrd="0" presId="urn:microsoft.com/office/officeart/2005/8/layout/process2"/>
    <dgm:cxn modelId="{3A96B44D-1D57-4905-A6D6-21BC0FF31BD7}" type="presParOf" srcId="{889B0656-4B76-4307-84AE-1058BD30259E}" destId="{72EA9B7A-7A2B-4BB9-9374-9210F9C6F811}" srcOrd="7" destOrd="0" presId="urn:microsoft.com/office/officeart/2005/8/layout/process2"/>
    <dgm:cxn modelId="{EDE867EA-016A-4E43-A282-7633CDE3922D}" type="presParOf" srcId="{72EA9B7A-7A2B-4BB9-9374-9210F9C6F811}" destId="{875E5714-1A93-474C-88C4-F4BA0ED8817B}" srcOrd="0" destOrd="0" presId="urn:microsoft.com/office/officeart/2005/8/layout/process2"/>
    <dgm:cxn modelId="{4E361C0A-A79C-4DEE-B68B-AC6C8EBCF137}" type="presParOf" srcId="{889B0656-4B76-4307-84AE-1058BD30259E}" destId="{0AEC3412-03B3-4694-82CC-E019EA3A010E}" srcOrd="8" destOrd="0" presId="urn:microsoft.com/office/officeart/2005/8/layout/process2"/>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F9A409-B0BC-445A-94F7-FDAB83923665}">
      <dsp:nvSpPr>
        <dsp:cNvPr id="0" name=""/>
        <dsp:cNvSpPr/>
      </dsp:nvSpPr>
      <dsp:spPr>
        <a:xfrm>
          <a:off x="0" y="0"/>
          <a:ext cx="3135240" cy="74557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kern="1200" dirty="0" smtClean="0">
              <a:solidFill>
                <a:schemeClr val="accent2"/>
              </a:solidFill>
              <a:latin typeface="+mn-lt"/>
            </a:rPr>
            <a:t>Нормальное ПФС</a:t>
          </a:r>
          <a:endParaRPr lang="ru-RU" sz="2000" kern="1200" dirty="0">
            <a:solidFill>
              <a:schemeClr val="accent2"/>
            </a:solidFill>
            <a:latin typeface="+mn-lt"/>
          </a:endParaRPr>
        </a:p>
      </dsp:txBody>
      <dsp:txXfrm>
        <a:off x="21837" y="21837"/>
        <a:ext cx="3091566" cy="701900"/>
      </dsp:txXfrm>
    </dsp:sp>
    <dsp:sp modelId="{7D3FCD38-179F-4747-BDAF-3545BB618DA3}">
      <dsp:nvSpPr>
        <dsp:cNvPr id="0" name=""/>
        <dsp:cNvSpPr/>
      </dsp:nvSpPr>
      <dsp:spPr>
        <a:xfrm rot="5400000">
          <a:off x="1426629" y="765808"/>
          <a:ext cx="281981" cy="335508"/>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ru-RU" sz="2000" kern="1200" dirty="0">
            <a:latin typeface="+mn-lt"/>
          </a:endParaRPr>
        </a:p>
      </dsp:txBody>
      <dsp:txXfrm rot="-5400000">
        <a:off x="1466968" y="792571"/>
        <a:ext cx="201304" cy="197387"/>
      </dsp:txXfrm>
    </dsp:sp>
    <dsp:sp modelId="{493F0DD9-D1A8-46A1-9D5E-FF5AE73C3B17}">
      <dsp:nvSpPr>
        <dsp:cNvPr id="0" name=""/>
        <dsp:cNvSpPr/>
      </dsp:nvSpPr>
      <dsp:spPr>
        <a:xfrm>
          <a:off x="0" y="1121550"/>
          <a:ext cx="3135240" cy="74557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kern="1200" dirty="0" smtClean="0">
              <a:solidFill>
                <a:schemeClr val="accent2"/>
              </a:solidFill>
              <a:latin typeface="+mn-lt"/>
            </a:rPr>
            <a:t>Поведенческие симптомы</a:t>
          </a:r>
        </a:p>
        <a:p>
          <a:pPr lvl="0" algn="ctr" defTabSz="889000">
            <a:lnSpc>
              <a:spcPct val="90000"/>
            </a:lnSpc>
            <a:spcBef>
              <a:spcPct val="0"/>
            </a:spcBef>
            <a:spcAft>
              <a:spcPct val="35000"/>
            </a:spcAft>
          </a:pPr>
          <a:r>
            <a:rPr lang="ru-RU" sz="2000" kern="1200" dirty="0" smtClean="0">
              <a:solidFill>
                <a:schemeClr val="accent2"/>
              </a:solidFill>
              <a:latin typeface="+mn-lt"/>
            </a:rPr>
            <a:t>заболевания</a:t>
          </a:r>
          <a:endParaRPr lang="ru-RU" sz="2000" kern="1200" dirty="0">
            <a:solidFill>
              <a:schemeClr val="accent2"/>
            </a:solidFill>
            <a:latin typeface="+mn-lt"/>
          </a:endParaRPr>
        </a:p>
      </dsp:txBody>
      <dsp:txXfrm>
        <a:off x="21837" y="1143387"/>
        <a:ext cx="3091566" cy="701900"/>
      </dsp:txXfrm>
    </dsp:sp>
    <dsp:sp modelId="{7DEB9009-7EEB-4E5D-873E-567D8900C10D}">
      <dsp:nvSpPr>
        <dsp:cNvPr id="0" name=""/>
        <dsp:cNvSpPr/>
      </dsp:nvSpPr>
      <dsp:spPr>
        <a:xfrm rot="5400000">
          <a:off x="1427824" y="1885764"/>
          <a:ext cx="279590" cy="335508"/>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ru-RU" sz="2000" kern="1200" dirty="0">
            <a:latin typeface="+mn-lt"/>
          </a:endParaRPr>
        </a:p>
      </dsp:txBody>
      <dsp:txXfrm rot="-5400000">
        <a:off x="1466968" y="1913723"/>
        <a:ext cx="201304" cy="195713"/>
      </dsp:txXfrm>
    </dsp:sp>
    <dsp:sp modelId="{7C8BB40B-041B-4B50-A5B2-26B64930F715}">
      <dsp:nvSpPr>
        <dsp:cNvPr id="0" name=""/>
        <dsp:cNvSpPr/>
      </dsp:nvSpPr>
      <dsp:spPr>
        <a:xfrm>
          <a:off x="0" y="2239912"/>
          <a:ext cx="3135240" cy="74557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kern="1200" dirty="0" smtClean="0">
              <a:solidFill>
                <a:schemeClr val="accent2"/>
              </a:solidFill>
              <a:latin typeface="+mn-lt"/>
            </a:rPr>
            <a:t>Видео микродвижений головы</a:t>
          </a:r>
          <a:endParaRPr lang="ru-RU" sz="2000" kern="1200" dirty="0">
            <a:solidFill>
              <a:schemeClr val="accent2"/>
            </a:solidFill>
            <a:latin typeface="+mn-lt"/>
          </a:endParaRPr>
        </a:p>
      </dsp:txBody>
      <dsp:txXfrm>
        <a:off x="21837" y="2261749"/>
        <a:ext cx="3091566" cy="701900"/>
      </dsp:txXfrm>
    </dsp:sp>
    <dsp:sp modelId="{77B26EE4-11BF-4322-91CD-F90425056349}">
      <dsp:nvSpPr>
        <dsp:cNvPr id="0" name=""/>
        <dsp:cNvSpPr/>
      </dsp:nvSpPr>
      <dsp:spPr>
        <a:xfrm rot="5400000">
          <a:off x="1438243" y="2990234"/>
          <a:ext cx="258752" cy="33550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ru-RU" sz="2000" kern="1200" dirty="0">
            <a:latin typeface="+mn-lt"/>
          </a:endParaRPr>
        </a:p>
      </dsp:txBody>
      <dsp:txXfrm rot="-5400000">
        <a:off x="1466967" y="3028612"/>
        <a:ext cx="201304" cy="181126"/>
      </dsp:txXfrm>
    </dsp:sp>
    <dsp:sp modelId="{D83DC65A-08C0-40F7-84A6-676EA2C45203}">
      <dsp:nvSpPr>
        <dsp:cNvPr id="0" name=""/>
        <dsp:cNvSpPr/>
      </dsp:nvSpPr>
      <dsp:spPr>
        <a:xfrm>
          <a:off x="0" y="3330490"/>
          <a:ext cx="3135240" cy="74557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ru-RU" sz="2000" kern="1200" dirty="0" smtClean="0">
            <a:solidFill>
              <a:srgbClr val="FF0000"/>
            </a:solidFill>
            <a:latin typeface="+mn-lt"/>
          </a:endParaRPr>
        </a:p>
        <a:p>
          <a:pPr lvl="0" algn="ctr" defTabSz="889000">
            <a:lnSpc>
              <a:spcPct val="90000"/>
            </a:lnSpc>
            <a:spcBef>
              <a:spcPct val="0"/>
            </a:spcBef>
            <a:spcAft>
              <a:spcPct val="35000"/>
            </a:spcAft>
          </a:pPr>
          <a:r>
            <a:rPr lang="ru-RU" sz="2000" kern="1200" dirty="0" smtClean="0">
              <a:solidFill>
                <a:schemeClr val="accent2"/>
              </a:solidFill>
              <a:latin typeface="+mn-lt"/>
            </a:rPr>
            <a:t>Виброизображение + ИИ</a:t>
          </a:r>
        </a:p>
        <a:p>
          <a:pPr lvl="0" algn="ctr" defTabSz="889000">
            <a:lnSpc>
              <a:spcPct val="90000"/>
            </a:lnSpc>
            <a:spcBef>
              <a:spcPct val="0"/>
            </a:spcBef>
            <a:spcAft>
              <a:spcPct val="35000"/>
            </a:spcAft>
          </a:pPr>
          <a:r>
            <a:rPr lang="ru-RU" sz="2000" kern="1200" dirty="0" smtClean="0">
              <a:solidFill>
                <a:schemeClr val="accent2"/>
              </a:solidFill>
              <a:latin typeface="+mn-lt"/>
            </a:rPr>
            <a:t>Программная обработка</a:t>
          </a:r>
          <a:r>
            <a:rPr lang="en-US" sz="2000" kern="1200" dirty="0" smtClean="0">
              <a:solidFill>
                <a:schemeClr val="accent2"/>
              </a:solidFill>
              <a:latin typeface="+mn-lt"/>
            </a:rPr>
            <a:t> </a:t>
          </a:r>
        </a:p>
        <a:p>
          <a:pPr lvl="0" algn="ctr" defTabSz="889000">
            <a:lnSpc>
              <a:spcPct val="90000"/>
            </a:lnSpc>
            <a:spcBef>
              <a:spcPct val="0"/>
            </a:spcBef>
            <a:spcAft>
              <a:spcPct val="35000"/>
            </a:spcAft>
          </a:pPr>
          <a:endParaRPr lang="ru-RU" sz="2000" kern="1200" dirty="0">
            <a:solidFill>
              <a:schemeClr val="tx1"/>
            </a:solidFill>
            <a:latin typeface="+mn-lt"/>
          </a:endParaRPr>
        </a:p>
      </dsp:txBody>
      <dsp:txXfrm>
        <a:off x="21837" y="3352327"/>
        <a:ext cx="3091566" cy="701900"/>
      </dsp:txXfrm>
    </dsp:sp>
    <dsp:sp modelId="{72EA9B7A-7A2B-4BB9-9374-9210F9C6F811}">
      <dsp:nvSpPr>
        <dsp:cNvPr id="0" name=""/>
        <dsp:cNvSpPr/>
      </dsp:nvSpPr>
      <dsp:spPr>
        <a:xfrm rot="5400000">
          <a:off x="1417405" y="4108595"/>
          <a:ext cx="300428" cy="335508"/>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ru-RU" sz="2000" kern="1200" dirty="0">
            <a:latin typeface="+mn-lt"/>
          </a:endParaRPr>
        </a:p>
      </dsp:txBody>
      <dsp:txXfrm rot="-5400000">
        <a:off x="1466967" y="4126135"/>
        <a:ext cx="201304" cy="210300"/>
      </dsp:txXfrm>
    </dsp:sp>
    <dsp:sp modelId="{0AEC3412-03B3-4694-82CC-E019EA3A010E}">
      <dsp:nvSpPr>
        <dsp:cNvPr id="0" name=""/>
        <dsp:cNvSpPr/>
      </dsp:nvSpPr>
      <dsp:spPr>
        <a:xfrm>
          <a:off x="0" y="4476635"/>
          <a:ext cx="3135240" cy="74557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kern="1200" dirty="0" smtClean="0">
              <a:solidFill>
                <a:schemeClr val="accent2"/>
              </a:solidFill>
              <a:latin typeface="+mn-lt"/>
            </a:rPr>
            <a:t>Результат диагностики</a:t>
          </a:r>
        </a:p>
        <a:p>
          <a:pPr lvl="0" algn="ctr" defTabSz="889000">
            <a:lnSpc>
              <a:spcPct val="90000"/>
            </a:lnSpc>
            <a:spcBef>
              <a:spcPct val="0"/>
            </a:spcBef>
            <a:spcAft>
              <a:spcPct val="35000"/>
            </a:spcAft>
          </a:pPr>
          <a:r>
            <a:rPr lang="en-US" sz="2000" kern="1200" dirty="0" smtClean="0">
              <a:solidFill>
                <a:schemeClr val="accent2"/>
              </a:solidFill>
              <a:latin typeface="+mn-lt"/>
            </a:rPr>
            <a:t>COVID-19</a:t>
          </a:r>
          <a:endParaRPr lang="ru-RU" sz="2000" kern="1200" dirty="0">
            <a:solidFill>
              <a:schemeClr val="accent2"/>
            </a:solidFill>
            <a:latin typeface="+mn-lt"/>
          </a:endParaRPr>
        </a:p>
      </dsp:txBody>
      <dsp:txXfrm>
        <a:off x="21837" y="4498472"/>
        <a:ext cx="3091566" cy="701900"/>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ru-RU"/>
          </a:p>
        </p:txBody>
      </p:sp>
      <p:sp>
        <p:nvSpPr>
          <p:cNvPr id="4096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ru-RU"/>
          </a:p>
        </p:txBody>
      </p:sp>
      <p:sp>
        <p:nvSpPr>
          <p:cNvPr id="4096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ru-RU"/>
          </a:p>
        </p:txBody>
      </p:sp>
      <p:sp>
        <p:nvSpPr>
          <p:cNvPr id="4096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A04FCE5-7B01-4E78-915E-454902486500}"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ru-RU"/>
          </a:p>
        </p:txBody>
      </p:sp>
      <p:sp>
        <p:nvSpPr>
          <p:cNvPr id="389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ru-RU"/>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ru-RU"/>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AFEC05D-9295-4F62-9793-FE88F7FB9076}"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baseline="0" dirty="0" smtClean="0">
                <a:latin typeface="Arial" panose="020B0604020202020204" pitchFamily="34" charset="0"/>
              </a:rPr>
              <a:t>Уважаемые коллеги</a:t>
            </a:r>
            <a:r>
              <a:rPr lang="en-US" altLang="ru-RU" baseline="0" dirty="0" smtClean="0">
                <a:latin typeface="Arial" panose="020B0604020202020204" pitchFamily="34" charset="0"/>
              </a:rPr>
              <a:t>!</a:t>
            </a:r>
            <a:r>
              <a:rPr lang="ru-RU" altLang="ru-RU" baseline="0" dirty="0" smtClean="0">
                <a:latin typeface="Arial" panose="020B0604020202020204" pitchFamily="34" charset="0"/>
              </a:rPr>
              <a:t> Пандемия </a:t>
            </a:r>
            <a:r>
              <a:rPr lang="en-US" altLang="ru-RU" baseline="0" dirty="0" smtClean="0">
                <a:latin typeface="Arial" panose="020B0604020202020204" pitchFamily="34" charset="0"/>
              </a:rPr>
              <a:t>COVID-19 </a:t>
            </a:r>
            <a:r>
              <a:rPr lang="ru-RU" altLang="ru-RU" baseline="0" dirty="0" smtClean="0">
                <a:latin typeface="Arial" panose="020B0604020202020204" pitchFamily="34" charset="0"/>
              </a:rPr>
              <a:t>изменила жизнь всего мира, практически все люди лишены нормального общения. Я надеюсь, что разработанная российскими учеными технология ранней диагностики </a:t>
            </a:r>
            <a:r>
              <a:rPr lang="en-US" altLang="ru-RU" baseline="0" dirty="0" smtClean="0">
                <a:latin typeface="Arial" panose="020B0604020202020204" pitchFamily="34" charset="0"/>
              </a:rPr>
              <a:t>COVID-19 </a:t>
            </a:r>
            <a:r>
              <a:rPr lang="ru-RU" altLang="ru-RU" baseline="0" dirty="0" smtClean="0">
                <a:latin typeface="Arial" panose="020B0604020202020204" pitchFamily="34" charset="0"/>
              </a:rPr>
              <a:t>сможет вернуть нас к нормальной жизни и следующий конгресс состоится в очном формате.</a:t>
            </a:r>
            <a:endParaRPr lang="ru-RU" altLang="ru-RU" baseline="0" dirty="0">
              <a:latin typeface="Arial" panose="020B0604020202020204" pitchFamily="34" charset="0"/>
            </a:endParaRPr>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1AF722-8D57-4217-8DBE-5FE7F2AA2CEE}" type="slidenum">
              <a:rPr lang="ru-RU" altLang="ru-RU" smtClean="0"/>
              <a:pPr/>
              <a:t>1</a:t>
            </a:fld>
            <a:endParaRPr lang="ru-RU" alt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baseline="0" dirty="0">
                <a:latin typeface="Arial" panose="020B0604020202020204" pitchFamily="34" charset="0"/>
              </a:rPr>
              <a:t>Для проведения точных измерений необходимо четко понимать характер изменения измеряемой величины.</a:t>
            </a:r>
          </a:p>
          <a:p>
            <a:r>
              <a:rPr lang="ru-RU" altLang="en-US" baseline="0" dirty="0">
                <a:latin typeface="Arial" panose="020B0604020202020204" pitchFamily="34" charset="0"/>
              </a:rPr>
              <a:t>Физические принципы, положенные в основу при разработке технологии виброизображения, позволяют измерять поведенческие параметры с частотой, ограниченной только техническими возможностями аппаратуры и алгоритмами измерения поведенческих параметров. Если раньше поведенческие и психофизиологические параметры человека представлялись постоянной или очень медленно меняющейся характеристикой, то с появлением технологии виброизображения ситуация существенно изменилась. Например, тестирование человека с помощью опросников </a:t>
            </a:r>
            <a:r>
              <a:rPr lang="en-US" altLang="en-US" baseline="0" dirty="0" err="1">
                <a:latin typeface="Arial" panose="020B0604020202020204" pitchFamily="34" charset="0"/>
              </a:rPr>
              <a:t>MMPI</a:t>
            </a:r>
            <a:r>
              <a:rPr lang="ru-RU" altLang="en-US" baseline="0" dirty="0">
                <a:latin typeface="Arial" panose="020B0604020202020204" pitchFamily="34" charset="0"/>
              </a:rPr>
              <a:t>,</a:t>
            </a:r>
            <a:r>
              <a:rPr lang="en-US" altLang="en-US" baseline="0" dirty="0">
                <a:latin typeface="Arial" panose="020B0604020202020204" pitchFamily="34" charset="0"/>
              </a:rPr>
              <a:t> </a:t>
            </a:r>
            <a:r>
              <a:rPr lang="ru-RU" altLang="en-US" baseline="0" dirty="0">
                <a:latin typeface="Arial" panose="020B0604020202020204" pitchFamily="34" charset="0"/>
              </a:rPr>
              <a:t>включающего 500 вопросов, обычно составляет не менее 2 часов. Естественно, что никакое изменение психофизиологических характеристик внутри этого интервала не фиксировалось</a:t>
            </a:r>
            <a:r>
              <a:rPr lang="en-US" altLang="en-US" baseline="0" dirty="0">
                <a:latin typeface="Arial" panose="020B0604020202020204" pitchFamily="34" charset="0"/>
              </a:rPr>
              <a:t>, </a:t>
            </a:r>
            <a:r>
              <a:rPr lang="ru-RU" altLang="en-US" baseline="0" dirty="0">
                <a:latin typeface="Arial" panose="020B0604020202020204" pitchFamily="34" charset="0"/>
              </a:rPr>
              <a:t>хотя очевидно, что психофизиологическое состояние любого человека за 2 часа непрерывного тестирования значительно </a:t>
            </a:r>
            <a:r>
              <a:rPr lang="ru-RU" altLang="en-US" baseline="0" dirty="0" smtClean="0">
                <a:latin typeface="Arial" panose="020B0604020202020204" pitchFamily="34" charset="0"/>
              </a:rPr>
              <a:t>изменяется. Приведенные </a:t>
            </a:r>
            <a:r>
              <a:rPr lang="ru-RU" altLang="en-US" baseline="0" dirty="0">
                <a:latin typeface="Arial" panose="020B0604020202020204" pitchFamily="34" charset="0"/>
              </a:rPr>
              <a:t>на слайде временные, корреляционные и параметрические зависимости свидетельствуют о постоянном изменении </a:t>
            </a:r>
            <a:r>
              <a:rPr lang="ru-RU" altLang="en-US" baseline="0" dirty="0" smtClean="0">
                <a:latin typeface="Arial" panose="020B0604020202020204" pitchFamily="34" charset="0"/>
              </a:rPr>
              <a:t>поведенческих </a:t>
            </a:r>
            <a:r>
              <a:rPr lang="ru-RU" altLang="en-US" baseline="0" dirty="0">
                <a:latin typeface="Arial" panose="020B0604020202020204" pitchFamily="34" charset="0"/>
              </a:rPr>
              <a:t>параметров, причем закономерность этого изменения зависит как от внутренних, так и внешних факторов.</a:t>
            </a: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531258-1683-4818-8E89-768DDF69AD74}" type="slidenum">
              <a:rPr lang="ru-RU" altLang="ru-RU" smtClean="0"/>
              <a:pPr/>
              <a:t>10</a:t>
            </a:fld>
            <a:endParaRPr lang="ru-RU" alt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a:latin typeface="Arial" panose="020B0604020202020204" pitchFamily="34" charset="0"/>
              </a:rPr>
              <a:t>Для создания базы данных поведенческих параметров можно</a:t>
            </a:r>
            <a:r>
              <a:rPr lang="ru-RU" altLang="en-US" baseline="0" dirty="0">
                <a:latin typeface="Arial" panose="020B0604020202020204" pitchFamily="34" charset="0"/>
              </a:rPr>
              <a:t> использовать как средние значения поведенческих параметров за период измерения</a:t>
            </a:r>
            <a:r>
              <a:rPr lang="en-US" altLang="en-US" baseline="0" dirty="0">
                <a:latin typeface="Arial" panose="020B0604020202020204" pitchFamily="34" charset="0"/>
              </a:rPr>
              <a:t>, </a:t>
            </a:r>
            <a:r>
              <a:rPr lang="ru-RU" altLang="en-US" baseline="0" dirty="0">
                <a:latin typeface="Arial" panose="020B0604020202020204" pitchFamily="34" charset="0"/>
              </a:rPr>
              <a:t>так и мгновенные </a:t>
            </a:r>
            <a:r>
              <a:rPr lang="ru-RU" altLang="en-US" baseline="0" dirty="0" smtClean="0">
                <a:latin typeface="Arial" panose="020B0604020202020204" pitchFamily="34" charset="0"/>
              </a:rPr>
              <a:t>значения. </a:t>
            </a:r>
            <a:r>
              <a:rPr lang="ru-RU" altLang="en-US" baseline="0" dirty="0">
                <a:latin typeface="Arial" panose="020B0604020202020204" pitchFamily="34" charset="0"/>
              </a:rPr>
              <a:t>Естественно, что размер таких баз данных существенно различается, так как технология виброизображения позволяет получать </a:t>
            </a:r>
            <a:r>
              <a:rPr lang="ru-RU" altLang="en-US" baseline="0" dirty="0" smtClean="0">
                <a:latin typeface="Arial" panose="020B0604020202020204" pitchFamily="34" charset="0"/>
              </a:rPr>
              <a:t>5 </a:t>
            </a:r>
            <a:r>
              <a:rPr lang="ru-RU" altLang="en-US" baseline="0" dirty="0">
                <a:latin typeface="Arial" panose="020B0604020202020204" pitchFamily="34" charset="0"/>
              </a:rPr>
              <a:t>отсчетов поведенческих параметров за секунду, соответственно 300 значений каждого параметра за 1 минуту измерений. Таким образом, базы данных средних и мгновенных значений различаются по размеру в 300 раз для минутных измерений и в 900 раз для 3-минутных измерений.</a:t>
            </a:r>
          </a:p>
          <a:p>
            <a:r>
              <a:rPr lang="ru-RU" altLang="en-US" baseline="0" dirty="0">
                <a:latin typeface="Arial" panose="020B0604020202020204" pitchFamily="34" charset="0"/>
              </a:rPr>
              <a:t>Размер базы данных значительно влияет на скорость обучения ИИ, естественно, что обучение по базе меньшего размера занимает пропорционально меньше времени, поэтому при постановке задачи разработки диагностики </a:t>
            </a:r>
            <a:r>
              <a:rPr lang="en-US" altLang="en-US" baseline="0" dirty="0">
                <a:latin typeface="Arial" panose="020B0604020202020204" pitchFamily="34" charset="0"/>
              </a:rPr>
              <a:t>COVID-19 </a:t>
            </a:r>
            <a:r>
              <a:rPr lang="ru-RU" altLang="en-US" baseline="0" dirty="0">
                <a:latin typeface="Arial" panose="020B0604020202020204" pitchFamily="34" charset="0"/>
              </a:rPr>
              <a:t>по поведенческим параметрам мы изначально выбрали базу средних значений и начали отработку алгоритма по ней. Тем более, что как показывают приведенные сравнительные </a:t>
            </a:r>
            <a:r>
              <a:rPr lang="ru-RU" altLang="en-US" baseline="0" dirty="0" smtClean="0">
                <a:latin typeface="Arial" panose="020B0604020202020204" pitchFamily="34" charset="0"/>
              </a:rPr>
              <a:t>гистограммы, </a:t>
            </a:r>
            <a:r>
              <a:rPr lang="ru-RU" altLang="en-US" baseline="0" dirty="0">
                <a:latin typeface="Arial" panose="020B0604020202020204" pitchFamily="34" charset="0"/>
              </a:rPr>
              <a:t>средние значения поведенческих параметров более значимо различаются в группах пациентов и норме, чем гистограммы, полученные по мгновенным значениям.</a:t>
            </a:r>
            <a:endParaRPr lang="en-US" altLang="en-US" baseline="0" dirty="0">
              <a:latin typeface="Arial" panose="020B0604020202020204" pitchFamily="34" charset="0"/>
            </a:endParaRPr>
          </a:p>
          <a:p>
            <a:endParaRPr lang="en-US" altLang="en-US" dirty="0">
              <a:latin typeface="Arial" panose="020B0604020202020204" pitchFamily="3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FA61B0-187E-470E-B17E-36C1282C9D24}" type="slidenum">
              <a:rPr lang="ru-RU" altLang="ru-RU" smtClean="0"/>
              <a:pPr/>
              <a:t>11</a:t>
            </a:fld>
            <a:endParaRPr lang="ru-RU" alt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a:latin typeface="Arial" panose="020B0604020202020204" pitchFamily="34" charset="0"/>
              </a:rPr>
              <a:t>В ходе</a:t>
            </a:r>
            <a:r>
              <a:rPr lang="ru-RU" altLang="en-US" baseline="0" dirty="0">
                <a:latin typeface="Arial" panose="020B0604020202020204" pitchFamily="34" charset="0"/>
              </a:rPr>
              <a:t> разработки оптимальной структуры нейронной сети были исследованы различные варианты ее построений. Полученные результаты приведены в ряде </a:t>
            </a:r>
            <a:r>
              <a:rPr lang="ru-RU" altLang="en-US" baseline="0" dirty="0" smtClean="0">
                <a:latin typeface="Arial" panose="020B0604020202020204" pitchFamily="34" charset="0"/>
              </a:rPr>
              <a:t>опубликованных научных работ. </a:t>
            </a:r>
            <a:r>
              <a:rPr lang="ru-RU" altLang="en-US" baseline="0" dirty="0">
                <a:latin typeface="Arial" panose="020B0604020202020204" pitchFamily="34" charset="0"/>
              </a:rPr>
              <a:t>На данном этапе работы мы пришли к выводу, что оптимальным вариантом для обработки баз данных поведенческих параметров, с точки зрения повышения точности, является трехслойная структура с прямой связью при использовании 40 входных поведенческих параметров.</a:t>
            </a:r>
            <a:endParaRPr lang="en-US" altLang="en-US" dirty="0">
              <a:latin typeface="Arial" panose="020B0604020202020204" pitchFamily="34" charset="0"/>
            </a:endParaRP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6FA7C44-201E-47E9-9539-CD70F21D8BFD}" type="slidenum">
              <a:rPr lang="ru-RU" altLang="ru-RU" smtClean="0"/>
              <a:pPr/>
              <a:t>12</a:t>
            </a:fld>
            <a:endParaRPr lang="ru-RU" alt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В настоящий момент общая база данных состоит</a:t>
            </a:r>
            <a:r>
              <a:rPr lang="ru-RU" baseline="0" dirty="0" smtClean="0"/>
              <a:t> из более 1 миллиона </a:t>
            </a:r>
            <a:r>
              <a:rPr lang="ru-RU" dirty="0" smtClean="0"/>
              <a:t>измерений мгновенных значений поведенческих параметров, включая пациентов с подтвержденным диагнозом</a:t>
            </a:r>
            <a:r>
              <a:rPr lang="ru-RU" baseline="0" dirty="0" smtClean="0"/>
              <a:t> </a:t>
            </a:r>
            <a:r>
              <a:rPr lang="en-US" baseline="0" dirty="0" smtClean="0"/>
              <a:t>COVID-</a:t>
            </a:r>
            <a:r>
              <a:rPr lang="ru-RU" baseline="0" dirty="0" smtClean="0"/>
              <a:t>19 и контрольной группы с подтвержденным отсутствием заболевания </a:t>
            </a:r>
            <a:r>
              <a:rPr lang="en-US" baseline="0" dirty="0" smtClean="0"/>
              <a:t>COVID-19. </a:t>
            </a:r>
            <a:r>
              <a:rPr lang="ru-RU" baseline="0" dirty="0" smtClean="0"/>
              <a:t>Причем в контрольную группу были включены не только здоровые люди, но и носители различных заболеваний, в том числе сердечно-сосудистой системы, онкологии и гриппа. Такой подход позволяет выявлять именно специфическое влияние </a:t>
            </a:r>
            <a:r>
              <a:rPr lang="en-US" baseline="0" dirty="0" smtClean="0"/>
              <a:t>COVID-19 </a:t>
            </a:r>
            <a:r>
              <a:rPr lang="ru-RU" baseline="0" dirty="0" smtClean="0"/>
              <a:t>на микродвижения, а не тяжесть заболевания. Стандартным подходом при обучении ИИ является создание независимой базы данных, на которой осуществляется обучение ИИ, и тестовой базы данных, на которой осуществляется проверка точности алгоритма диагностики заболевания.</a:t>
            </a:r>
            <a:endParaRPr lang="en-US" dirty="0"/>
          </a:p>
        </p:txBody>
      </p:sp>
      <p:sp>
        <p:nvSpPr>
          <p:cNvPr id="4" name="Slide Number Placeholder 3"/>
          <p:cNvSpPr>
            <a:spLocks noGrp="1"/>
          </p:cNvSpPr>
          <p:nvPr>
            <p:ph type="sldNum" sz="quarter" idx="10"/>
          </p:nvPr>
        </p:nvSpPr>
        <p:spPr/>
        <p:txBody>
          <a:bodyPr/>
          <a:lstStyle/>
          <a:p>
            <a:pPr>
              <a:defRPr/>
            </a:pPr>
            <a:fld id="{9AFEC05D-9295-4F62-9793-FE88F7FB9076}" type="slidenum">
              <a:rPr lang="ru-RU" altLang="ru-RU" smtClean="0"/>
              <a:pPr>
                <a:defRPr/>
              </a:pPr>
              <a:t>13</a:t>
            </a:fld>
            <a:endParaRPr lang="ru-RU" altLang="ru-RU"/>
          </a:p>
        </p:txBody>
      </p:sp>
    </p:spTree>
    <p:extLst>
      <p:ext uri="{BB962C8B-B14F-4D97-AF65-F5344CB8AC3E}">
        <p14:creationId xmlns:p14="http://schemas.microsoft.com/office/powerpoint/2010/main" val="2801622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smtClean="0">
                <a:latin typeface="Arial" panose="020B0604020202020204" pitchFamily="34" charset="0"/>
              </a:rPr>
              <a:t>Нами были проанализированы различные настройки</a:t>
            </a:r>
            <a:r>
              <a:rPr lang="ru-RU" altLang="en-US" baseline="0" dirty="0" smtClean="0">
                <a:latin typeface="Arial" panose="020B0604020202020204" pitchFamily="34" charset="0"/>
              </a:rPr>
              <a:t> систем виброизображения, включающие интервал дискретизации 5 и 10 Гц, а также период накопления информации о микродвижении от 2,5 до 20 секунд. Результаты, демонстрирующие точность метода, полученные на текущих базах данных ,приведены на данном слайде. Естественно, что увеличение времени наблюдения за человеком приводит к определенному увеличению точности диагностики. При этом всего 5-секундный анализ позволяет достигнуть примерно 90% точности результатов, причем чувствительность и специфичность незначительно различаются между собой. 20-секундные измерения позволяют еще в 2 раза уменьшить вероятность ошибки, а 3 20-секундных измерения позволяют довести точность диагностики до 99%.</a:t>
            </a:r>
            <a:endParaRPr lang="en-US" altLang="en-US" dirty="0">
              <a:latin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084D2B6-68CB-4BBD-8365-B8488DE7C8F3}" type="slidenum">
              <a:rPr lang="ru-RU" altLang="ru-RU" smtClean="0"/>
              <a:pPr/>
              <a:t>14</a:t>
            </a:fld>
            <a:endParaRPr lang="ru-RU" altLang="ru-RU"/>
          </a:p>
        </p:txBody>
      </p:sp>
    </p:spTree>
    <p:extLst>
      <p:ext uri="{BB962C8B-B14F-4D97-AF65-F5344CB8AC3E}">
        <p14:creationId xmlns:p14="http://schemas.microsoft.com/office/powerpoint/2010/main" val="2546354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В настоящее время компания ВИТЕСТ проводит клинические испытания описанного бесконтактного метода диагностики </a:t>
            </a:r>
            <a:r>
              <a:rPr lang="en-US" dirty="0" smtClean="0"/>
              <a:t>COVID-19 </a:t>
            </a:r>
            <a:r>
              <a:rPr lang="ru-RU" dirty="0" smtClean="0"/>
              <a:t>с</a:t>
            </a:r>
            <a:r>
              <a:rPr lang="ru-RU" baseline="0" dirty="0" smtClean="0"/>
              <a:t> помощью разработанного АПК </a:t>
            </a:r>
            <a:r>
              <a:rPr lang="ru-RU" baseline="0" dirty="0" err="1" smtClean="0"/>
              <a:t>Ковид</a:t>
            </a:r>
            <a:r>
              <a:rPr lang="ru-RU" baseline="0" dirty="0" smtClean="0"/>
              <a:t>-Барьер в Областном бюджетном учреждении здравоохранения «Шуйская центральная районная больница»</a:t>
            </a:r>
            <a:r>
              <a:rPr lang="en-US" baseline="0" dirty="0" smtClean="0"/>
              <a:t>.</a:t>
            </a:r>
            <a:r>
              <a:rPr lang="ru-RU" baseline="0" dirty="0" smtClean="0"/>
              <a:t> Предварительные результаты доклинических исследований показали точность диагностики раннего </a:t>
            </a:r>
            <a:r>
              <a:rPr lang="en-US" baseline="0" dirty="0" smtClean="0"/>
              <a:t>COVID-19  </a:t>
            </a:r>
            <a:r>
              <a:rPr lang="ru-RU" baseline="0" dirty="0" smtClean="0"/>
              <a:t>близкую к результатам, полученным при обработке имеющихся баз данных.</a:t>
            </a:r>
          </a:p>
          <a:p>
            <a:r>
              <a:rPr lang="ru-RU" baseline="0" dirty="0" smtClean="0"/>
              <a:t>Мы полагаем, что результаты, полученные в ходе клинических испытаний, могут быть использованы для увеличения существующей базы данных поведенческих параметров, переобучению ИИ и еще большей повышении точности описанного метода диагностики.</a:t>
            </a:r>
            <a:endParaRPr lang="en-US" dirty="0"/>
          </a:p>
        </p:txBody>
      </p:sp>
      <p:sp>
        <p:nvSpPr>
          <p:cNvPr id="4" name="Slide Number Placeholder 3"/>
          <p:cNvSpPr>
            <a:spLocks noGrp="1"/>
          </p:cNvSpPr>
          <p:nvPr>
            <p:ph type="sldNum" sz="quarter" idx="10"/>
          </p:nvPr>
        </p:nvSpPr>
        <p:spPr/>
        <p:txBody>
          <a:bodyPr/>
          <a:lstStyle/>
          <a:p>
            <a:pPr>
              <a:defRPr/>
            </a:pPr>
            <a:fld id="{9AFEC05D-9295-4F62-9793-FE88F7FB9076}" type="slidenum">
              <a:rPr lang="ru-RU" altLang="ru-RU" smtClean="0"/>
              <a:pPr>
                <a:defRPr/>
              </a:pPr>
              <a:t>15</a:t>
            </a:fld>
            <a:endParaRPr lang="ru-RU" altLang="ru-RU"/>
          </a:p>
        </p:txBody>
      </p:sp>
    </p:spTree>
    <p:extLst>
      <p:ext uri="{BB962C8B-B14F-4D97-AF65-F5344CB8AC3E}">
        <p14:creationId xmlns:p14="http://schemas.microsoft.com/office/powerpoint/2010/main" val="1548266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Команда</a:t>
            </a:r>
            <a:r>
              <a:rPr lang="ru-RU" baseline="0" dirty="0" smtClean="0"/>
              <a:t> исследователей включая разработчиков из компании </a:t>
            </a:r>
            <a:r>
              <a:rPr lang="ru-RU" baseline="0" dirty="0" err="1" smtClean="0"/>
              <a:t>Витест</a:t>
            </a:r>
            <a:r>
              <a:rPr lang="ru-RU" baseline="0" dirty="0" smtClean="0"/>
              <a:t> и медиков Шуйской больницы подтвердила, что в существующей версии программы </a:t>
            </a:r>
            <a:r>
              <a:rPr lang="ru-RU" baseline="0" dirty="0" err="1" smtClean="0"/>
              <a:t>Ковид</a:t>
            </a:r>
            <a:r>
              <a:rPr lang="ru-RU" baseline="0" dirty="0" smtClean="0"/>
              <a:t>-Барьер настроен на более раннее выявление </a:t>
            </a:r>
            <a:r>
              <a:rPr lang="en-US" baseline="0" dirty="0" smtClean="0"/>
              <a:t>COVID-19, </a:t>
            </a:r>
            <a:r>
              <a:rPr lang="ru-RU" baseline="0" dirty="0" smtClean="0"/>
              <a:t>чем ПЦР тестирование но менее чувствителен к позднему </a:t>
            </a:r>
            <a:r>
              <a:rPr lang="ru-RU" baseline="0" dirty="0" err="1" smtClean="0"/>
              <a:t>ковиду</a:t>
            </a:r>
            <a:r>
              <a:rPr lang="ru-RU" baseline="0" dirty="0" smtClean="0"/>
              <a:t>. </a:t>
            </a:r>
          </a:p>
          <a:p>
            <a:r>
              <a:rPr lang="ru-RU" baseline="0" dirty="0" smtClean="0"/>
              <a:t>С одной стороны это правильно, так как при разработке технологии мы ставили задачу именно выявление </a:t>
            </a:r>
            <a:r>
              <a:rPr lang="en-US" baseline="0" dirty="0" smtClean="0"/>
              <a:t>COVID-19 </a:t>
            </a:r>
            <a:r>
              <a:rPr lang="ru-RU" baseline="0" dirty="0" smtClean="0"/>
              <a:t>на ранней стадии заболевания, что не может сделать ПЦР тестирование. С другой стороны это создает определенные сложности в проведении клинических исследований так как в настоящее время отсутствуют другие известные средства медицинской диагностики </a:t>
            </a:r>
            <a:r>
              <a:rPr lang="en-US" baseline="0" dirty="0" smtClean="0"/>
              <a:t>COVID-19 </a:t>
            </a:r>
            <a:r>
              <a:rPr lang="ru-RU" baseline="0" dirty="0" smtClean="0"/>
              <a:t>на столь ранней стадии заболевания и необходим набор значительной статистики для синхронизации данного метода с результатами ПЦР тестирований.</a:t>
            </a:r>
            <a:endParaRPr lang="en-US" dirty="0"/>
          </a:p>
        </p:txBody>
      </p:sp>
      <p:sp>
        <p:nvSpPr>
          <p:cNvPr id="4" name="Slide Number Placeholder 3"/>
          <p:cNvSpPr>
            <a:spLocks noGrp="1"/>
          </p:cNvSpPr>
          <p:nvPr>
            <p:ph type="sldNum" sz="quarter" idx="10"/>
          </p:nvPr>
        </p:nvSpPr>
        <p:spPr/>
        <p:txBody>
          <a:bodyPr/>
          <a:lstStyle/>
          <a:p>
            <a:pPr>
              <a:defRPr/>
            </a:pPr>
            <a:fld id="{9AFEC05D-9295-4F62-9793-FE88F7FB9076}" type="slidenum">
              <a:rPr lang="ru-RU" altLang="ru-RU" smtClean="0"/>
              <a:pPr>
                <a:defRPr/>
              </a:pPr>
              <a:t>16</a:t>
            </a:fld>
            <a:endParaRPr lang="ru-RU" altLang="ru-RU"/>
          </a:p>
        </p:txBody>
      </p:sp>
    </p:spTree>
    <p:extLst>
      <p:ext uri="{BB962C8B-B14F-4D97-AF65-F5344CB8AC3E}">
        <p14:creationId xmlns:p14="http://schemas.microsoft.com/office/powerpoint/2010/main" val="69686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Естественно, что описанный</a:t>
            </a:r>
            <a:r>
              <a:rPr lang="ru-RU" baseline="0" dirty="0" smtClean="0"/>
              <a:t> метод диагностики </a:t>
            </a:r>
            <a:r>
              <a:rPr lang="en-US" baseline="0" dirty="0" smtClean="0"/>
              <a:t>COVID-19</a:t>
            </a:r>
            <a:r>
              <a:rPr lang="ru-RU" baseline="0" dirty="0" smtClean="0"/>
              <a:t>, основанный на анализе микродвижений головы человека, допускает возможность не только компьютерной диагностики, но может быть перенесен на мобильные устройства, так как камеры современных мобильных телефонов по своим параметрам превосходят используемые веб камеры, а процессоры мобильных телефонов близки по мощности с компьютерными процессорами.</a:t>
            </a:r>
            <a:endParaRPr lang="en-US" dirty="0"/>
          </a:p>
        </p:txBody>
      </p:sp>
      <p:sp>
        <p:nvSpPr>
          <p:cNvPr id="4" name="Slide Number Placeholder 3"/>
          <p:cNvSpPr>
            <a:spLocks noGrp="1"/>
          </p:cNvSpPr>
          <p:nvPr>
            <p:ph type="sldNum" sz="quarter" idx="10"/>
          </p:nvPr>
        </p:nvSpPr>
        <p:spPr/>
        <p:txBody>
          <a:bodyPr/>
          <a:lstStyle/>
          <a:p>
            <a:pPr>
              <a:defRPr/>
            </a:pPr>
            <a:fld id="{9AFEC05D-9295-4F62-9793-FE88F7FB9076}" type="slidenum">
              <a:rPr lang="ru-RU" altLang="ru-RU" smtClean="0"/>
              <a:pPr>
                <a:defRPr/>
              </a:pPr>
              <a:t>17</a:t>
            </a:fld>
            <a:endParaRPr lang="ru-RU" altLang="ru-RU"/>
          </a:p>
        </p:txBody>
      </p:sp>
    </p:spTree>
    <p:extLst>
      <p:ext uri="{BB962C8B-B14F-4D97-AF65-F5344CB8AC3E}">
        <p14:creationId xmlns:p14="http://schemas.microsoft.com/office/powerpoint/2010/main" val="3417354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Именно ранняя</a:t>
            </a:r>
            <a:r>
              <a:rPr lang="ru-RU" baseline="0" dirty="0" smtClean="0"/>
              <a:t> диагностика </a:t>
            </a:r>
            <a:r>
              <a:rPr lang="en-US" baseline="0" dirty="0" smtClean="0"/>
              <a:t>COVID-19 </a:t>
            </a:r>
            <a:r>
              <a:rPr lang="ru-RU" baseline="0" dirty="0" smtClean="0"/>
              <a:t>имеет шансы остановить пандемию</a:t>
            </a:r>
            <a:r>
              <a:rPr lang="en-US" baseline="0" dirty="0" smtClean="0"/>
              <a:t>. </a:t>
            </a:r>
            <a:r>
              <a:rPr lang="ru-RU" baseline="0" dirty="0" smtClean="0"/>
              <a:t>Существующие биохимические методы диагностики инерционны и выявляют заболевание когда оно начинает проявлять себя явными симптомами</a:t>
            </a:r>
            <a:r>
              <a:rPr lang="en-US" baseline="0" dirty="0" smtClean="0"/>
              <a:t>. </a:t>
            </a:r>
            <a:r>
              <a:rPr lang="ru-RU" baseline="0" dirty="0" smtClean="0"/>
              <a:t>Анализ рефлексных движений практически безынерционен движения человека моментально реагируют на изменение физического состояния и появление вирусов в минимальной концентрации</a:t>
            </a:r>
            <a:r>
              <a:rPr lang="en-US" baseline="0" dirty="0" smtClean="0"/>
              <a:t>. </a:t>
            </a:r>
            <a:r>
              <a:rPr lang="ru-RU" baseline="0" dirty="0" smtClean="0"/>
              <a:t>Применяя бесконтактную систему диагностики </a:t>
            </a:r>
            <a:r>
              <a:rPr lang="en-US" baseline="0" dirty="0" smtClean="0"/>
              <a:t>COVID-19 </a:t>
            </a:r>
            <a:r>
              <a:rPr lang="ru-RU" baseline="0" dirty="0" smtClean="0"/>
              <a:t>на нашем предприятии в качестве </a:t>
            </a:r>
            <a:r>
              <a:rPr lang="ru-RU" baseline="0" dirty="0" err="1" smtClean="0"/>
              <a:t>предсменного</a:t>
            </a:r>
            <a:r>
              <a:rPr lang="ru-RU" baseline="0" dirty="0" smtClean="0"/>
              <a:t> контроля мы выявляли </a:t>
            </a:r>
            <a:r>
              <a:rPr lang="en-US" baseline="0" dirty="0" smtClean="0"/>
              <a:t>COVID-19 </a:t>
            </a:r>
            <a:r>
              <a:rPr lang="ru-RU" baseline="0" dirty="0" smtClean="0"/>
              <a:t>у сотрудников за 5-7 дней до появления положительного результата в ПЦР тестировании</a:t>
            </a:r>
            <a:r>
              <a:rPr lang="en-US" baseline="0" dirty="0" smtClean="0"/>
              <a:t>. </a:t>
            </a:r>
            <a:r>
              <a:rPr lang="ru-RU" baseline="0" dirty="0" smtClean="0"/>
              <a:t>Причем систем обученная на штамм альфа уверенно выявляла носителей штамма дельта, </a:t>
            </a:r>
            <a:r>
              <a:rPr lang="ru-RU" baseline="0" dirty="0" smtClean="0"/>
              <a:t>значит, скорее всего, </a:t>
            </a:r>
            <a:r>
              <a:rPr lang="ru-RU" baseline="0" dirty="0" smtClean="0"/>
              <a:t>должна срабатывать и на другие штаммы </a:t>
            </a:r>
            <a:r>
              <a:rPr lang="en-US" baseline="0" dirty="0" smtClean="0"/>
              <a:t>COVID-19</a:t>
            </a:r>
            <a:r>
              <a:rPr lang="ru-RU" baseline="0" dirty="0" smtClean="0"/>
              <a:t>, в том числе омикрон.</a:t>
            </a:r>
            <a:endParaRPr lang="en-US" dirty="0"/>
          </a:p>
        </p:txBody>
      </p:sp>
      <p:sp>
        <p:nvSpPr>
          <p:cNvPr id="4" name="Slide Number Placeholder 3"/>
          <p:cNvSpPr>
            <a:spLocks noGrp="1"/>
          </p:cNvSpPr>
          <p:nvPr>
            <p:ph type="sldNum" sz="quarter" idx="10"/>
          </p:nvPr>
        </p:nvSpPr>
        <p:spPr/>
        <p:txBody>
          <a:bodyPr/>
          <a:lstStyle/>
          <a:p>
            <a:pPr>
              <a:defRPr/>
            </a:pPr>
            <a:fld id="{9AFEC05D-9295-4F62-9793-FE88F7FB9076}" type="slidenum">
              <a:rPr lang="ru-RU" altLang="ru-RU" smtClean="0"/>
              <a:pPr>
                <a:defRPr/>
              </a:pPr>
              <a:t>18</a:t>
            </a:fld>
            <a:endParaRPr lang="ru-RU" altLang="ru-RU"/>
          </a:p>
        </p:txBody>
      </p:sp>
    </p:spTree>
    <p:extLst>
      <p:ext uri="{BB962C8B-B14F-4D97-AF65-F5344CB8AC3E}">
        <p14:creationId xmlns:p14="http://schemas.microsoft.com/office/powerpoint/2010/main" val="631695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В</a:t>
            </a:r>
            <a:r>
              <a:rPr lang="ru-RU" baseline="0" dirty="0" smtClean="0"/>
              <a:t> настоящее время методы с использованием ИИ в медицине активно развиваются во всем мире. Технология виброизображения дает возможность использовать кибернетический подход к человеку и объективно измерять поведенческие характеристики как стандартные физические величины. Сочетание ИИ и ВИ создает практически неограниченные возможности развития научных и практических приложений, которые можно использовать для остановки пандемии </a:t>
            </a:r>
            <a:r>
              <a:rPr lang="en-US" baseline="0" dirty="0" smtClean="0"/>
              <a:t>COVID-19. </a:t>
            </a:r>
            <a:r>
              <a:rPr lang="ru-RU" baseline="0" dirty="0" smtClean="0"/>
              <a:t>Однако для этого приходится преодолевать недоверие к новым методам в медицине, а также значительные организационные и бюрократические барьеры.</a:t>
            </a:r>
          </a:p>
          <a:p>
            <a:r>
              <a:rPr lang="ru-RU" baseline="0" dirty="0" smtClean="0"/>
              <a:t>Я надеюсь, что сегодняшний доклад прибавит сторонников новой технологии, так как мы заинтересованы в партнерских предложениях, и необходимы значительные усилия для развития медицинского направления в технологии виброизображения. Скорее всего оно не ограничится диагностикой </a:t>
            </a:r>
            <a:r>
              <a:rPr lang="en-US" baseline="0" dirty="0" smtClean="0"/>
              <a:t>COVID-19</a:t>
            </a:r>
            <a:r>
              <a:rPr lang="ru-RU" baseline="0" dirty="0" smtClean="0"/>
              <a:t>,</a:t>
            </a:r>
            <a:r>
              <a:rPr lang="en-US" baseline="0" dirty="0" smtClean="0"/>
              <a:t> </a:t>
            </a:r>
            <a:r>
              <a:rPr lang="ru-RU" baseline="0" dirty="0" smtClean="0"/>
              <a:t>так как предлагаемый подход потенциально применим к диагностике любого заболевания.</a:t>
            </a:r>
            <a:endParaRPr lang="en-US" dirty="0"/>
          </a:p>
        </p:txBody>
      </p:sp>
      <p:sp>
        <p:nvSpPr>
          <p:cNvPr id="4" name="Slide Number Placeholder 3"/>
          <p:cNvSpPr>
            <a:spLocks noGrp="1"/>
          </p:cNvSpPr>
          <p:nvPr>
            <p:ph type="sldNum" sz="quarter" idx="10"/>
          </p:nvPr>
        </p:nvSpPr>
        <p:spPr/>
        <p:txBody>
          <a:bodyPr/>
          <a:lstStyle/>
          <a:p>
            <a:pPr>
              <a:defRPr/>
            </a:pPr>
            <a:fld id="{9AFEC05D-9295-4F62-9793-FE88F7FB9076}" type="slidenum">
              <a:rPr lang="ru-RU" altLang="ru-RU" smtClean="0"/>
              <a:pPr>
                <a:defRPr/>
              </a:pPr>
              <a:t>19</a:t>
            </a:fld>
            <a:endParaRPr lang="ru-RU" altLang="ru-RU"/>
          </a:p>
        </p:txBody>
      </p:sp>
    </p:spTree>
    <p:extLst>
      <p:ext uri="{BB962C8B-B14F-4D97-AF65-F5344CB8AC3E}">
        <p14:creationId xmlns:p14="http://schemas.microsoft.com/office/powerpoint/2010/main" val="3763314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smtClean="0">
                <a:latin typeface="Arial" panose="020B0604020202020204" pitchFamily="34" charset="0"/>
              </a:rPr>
              <a:t>В начале я хочу остановиться на том, что многие великие ученые прошлого, заложили теоретические основы технологии виброизображения. Начну с древнегреческого философа Аристотеля, который был первым мыслителем, создавшим всестороннюю систему философии, охватившую: социологию, философию, политику, логику и физику. Он утверждал, что жизнь это движение, а значит описание движения может характеризовать жизненное состояние.</a:t>
            </a:r>
          </a:p>
          <a:p>
            <a:r>
              <a:rPr lang="ru-RU" altLang="en-US" dirty="0" smtClean="0">
                <a:latin typeface="Arial" panose="020B0604020202020204" pitchFamily="34" charset="0"/>
              </a:rPr>
              <a:t>Великий русский физиолог Иван Михайлович Сеченов впервые описал прямую связь между деятельностью мозга и мышечным движением в своей работе «Рефлексы головного мозга», открывшей эру объективной психофизиологии и опубликованной здесь, в Санкт-Петербурге в 1863 году.</a:t>
            </a:r>
          </a:p>
          <a:p>
            <a:r>
              <a:rPr lang="ru-RU" altLang="en-US" dirty="0" smtClean="0">
                <a:latin typeface="Arial" panose="020B0604020202020204" pitchFamily="34" charset="0"/>
              </a:rPr>
              <a:t>Примерно в это же время, хотя чуть позже, в 1872 году, как продолжение разработки теории эволюции, Чарльз Дарвин, один из наиболее известных в мире ученых, опубликовал работу «О выражении эмоций у человека и животных».</a:t>
            </a:r>
            <a:r>
              <a:rPr lang="en-US" altLang="en-US" dirty="0" smtClean="0">
                <a:latin typeface="Arial" panose="020B0604020202020204" pitchFamily="34" charset="0"/>
              </a:rPr>
              <a:t> </a:t>
            </a:r>
            <a:r>
              <a:rPr lang="ru-RU" altLang="en-US" dirty="0" smtClean="0">
                <a:latin typeface="Arial" panose="020B0604020202020204" pitchFamily="34" charset="0"/>
              </a:rPr>
              <a:t>Основное внимание в ней он уделил классификации мимики лица и ее эволюционном происхождении.</a:t>
            </a:r>
          </a:p>
          <a:p>
            <a:r>
              <a:rPr lang="ru-RU" altLang="en-US" dirty="0" smtClean="0">
                <a:latin typeface="Arial" panose="020B0604020202020204" pitchFamily="34" charset="0"/>
              </a:rPr>
              <a:t>Практически две эти работы и два различных подхода к человеку от Сеченова и Дарвина определяют развитие психофизиологии в последние 150 лет, причем технология виброизображения объединяет их в едином решении.</a:t>
            </a:r>
          </a:p>
          <a:p>
            <a:r>
              <a:rPr lang="ru-RU" altLang="en-US" dirty="0" smtClean="0">
                <a:latin typeface="Arial" panose="020B0604020202020204" pitchFamily="34" charset="0"/>
              </a:rPr>
              <a:t>Я думаю, что все знают высказывание самого известного психолога в мире Зигмунда Фрейда, что у человека не бывает случайных оговорок. При этом в своей работе «Толкование сновидений», Фрейд также утверждал, что у человека не бывает случайных движений</a:t>
            </a:r>
            <a:r>
              <a:rPr lang="en-US" altLang="en-US" dirty="0" smtClean="0">
                <a:latin typeface="Arial" panose="020B0604020202020204" pitchFamily="34" charset="0"/>
              </a:rPr>
              <a:t>, </a:t>
            </a:r>
            <a:r>
              <a:rPr lang="ru-RU" altLang="en-US" dirty="0" smtClean="0">
                <a:latin typeface="Arial" panose="020B0604020202020204" pitchFamily="34" charset="0"/>
              </a:rPr>
              <a:t>при этом мысли и движения взаимосвязаны.</a:t>
            </a:r>
          </a:p>
          <a:p>
            <a:r>
              <a:rPr lang="ru-RU" altLang="en-US" dirty="0" smtClean="0">
                <a:latin typeface="Arial" panose="020B0604020202020204" pitchFamily="34" charset="0"/>
              </a:rPr>
              <a:t>Первый российский нобелевский лауреат Иван Петрович Павлов, создатель науки о высшей нервной деятельности и практический исследователь физиологических рефлексов, обращал особое внимание на скорость протекания физиологических процессов как на наиболее важную информацию о физиологическом состоянии человека или животного.</a:t>
            </a:r>
          </a:p>
          <a:p>
            <a:r>
              <a:rPr lang="ru-RU" altLang="en-US" dirty="0" smtClean="0">
                <a:latin typeface="Arial" panose="020B0604020202020204" pitchFamily="34" charset="0"/>
              </a:rPr>
              <a:t>Исследователей прошлого отличала особая наблюдательность, так как в 19 веке и начале 20-го века большая часть исследований проводилась с помощью визуальных наблюдений, а измерительного оборудования в его современном понимании просто не существовало.</a:t>
            </a:r>
          </a:p>
          <a:p>
            <a:r>
              <a:rPr lang="ru-RU" altLang="en-US" dirty="0" smtClean="0">
                <a:latin typeface="Arial" panose="020B0604020202020204" pitchFamily="34" charset="0"/>
              </a:rPr>
              <a:t>Такой наблюдательностью безусловно отличался основатель аналитической психологии Карл Юнг, который не только ввел основополагающую характеристику человека по уровню экстраверсии, но и предположил, что экстравертное состояние отличается от интровертного по направлению выделяемой энергии. Хотя кажется, что напрямую, данное положение не связано с психофизиологией движений, но именно технология виброизображения смогла экспериментально подтвердить данное предположение.</a:t>
            </a: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00FCBC2-C884-433A-8824-83BBF4DB6B8E}" type="slidenum">
              <a:rPr lang="ru-RU" altLang="ru-RU" smtClean="0"/>
              <a:pPr/>
              <a:t>2</a:t>
            </a:fld>
            <a:endParaRPr lang="ru-RU" altLang="ru-RU" dirty="0" smtClean="0"/>
          </a:p>
        </p:txBody>
      </p:sp>
    </p:spTree>
    <p:extLst>
      <p:ext uri="{BB962C8B-B14F-4D97-AF65-F5344CB8AC3E}">
        <p14:creationId xmlns:p14="http://schemas.microsoft.com/office/powerpoint/2010/main" val="3894133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dirty="0" smtClean="0">
                <a:latin typeface="Arial" panose="020B0604020202020204" pitchFamily="34" charset="0"/>
              </a:rPr>
              <a:t>Спасибо за внимание, я готов ответить на вопросы по презентации и на любые вопросы и предложения по электронной почте по возможному сотрудничеству в развитию бесконтактных технологий медицинской диагностики. </a:t>
            </a:r>
            <a:endParaRPr lang="en-US" altLang="ru-RU" dirty="0">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47D479-8DE6-4BDC-978F-B855FEF2C58E}" type="slidenum">
              <a:rPr lang="ru-RU" altLang="ru-RU" smtClean="0"/>
              <a:pPr/>
              <a:t>20</a:t>
            </a:fld>
            <a:endParaRPr lang="ru-RU" alt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smtClean="0">
                <a:latin typeface="Arial" panose="020B0604020202020204" pitchFamily="34" charset="0"/>
              </a:rPr>
              <a:t>Неслучайно создателем нового направления в науке, Физиология активности, считается советский физиолог Николай Александрович Бернштейн, получивший в 1947 году Сталинскую премию за цикл работ по биодинамике. Еще в 1924 году Бернштейн подготовил к изданию обширный труд «Общая биомеханика» и разработал метод циклографии с использованием кинокамеры, который позволял подробно зафиксировать все фазы движения. Для разработки технологии виброизображения ему не хватило веб камеры и компьютера, хотя Бернштейн использовал все возможности современной техники того времени.</a:t>
            </a:r>
          </a:p>
          <a:p>
            <a:r>
              <a:rPr lang="ru-RU" altLang="en-US" dirty="0" smtClean="0">
                <a:latin typeface="Arial" panose="020B0604020202020204" pitchFamily="34" charset="0"/>
              </a:rPr>
              <a:t>Одной из наиболее известных научных книг 20-го века является работа одного из основателей кибернетики Норберта Винера  «Кибернетика, или Управление и связь в животном и машине». В ней были изложены общие информационно-энергетические подходы, существующие в живой и неживой природе. Причем, если изложенные Винером кибернетические принципы успешно развиваются в технических решениях, то этим же принципам, описанным Винером для живых организмов, не уделяется должного внимания.</a:t>
            </a:r>
          </a:p>
          <a:p>
            <a:r>
              <a:rPr lang="ru-RU" altLang="en-US" dirty="0" smtClean="0">
                <a:latin typeface="Arial" panose="020B0604020202020204" pitchFamily="34" charset="0"/>
              </a:rPr>
              <a:t>Приведенные высказывания ученых носили больше теоретический характер, хотя Николай Бернштейн и пытался использовать полученные знания для повышения эффективности труда и в спорте.</a:t>
            </a:r>
          </a:p>
          <a:p>
            <a:r>
              <a:rPr lang="ru-RU" altLang="en-US" dirty="0" smtClean="0">
                <a:latin typeface="Arial" panose="020B0604020202020204" pitchFamily="34" charset="0"/>
              </a:rPr>
              <a:t>Тем большее значение имеет практическая миокинетическая методика, предложенная испано-бразильским психологом Мира-И-Лопес, позволяющая количественно оценить регулярность движений руки и устанавливающая связь между этими движениями и психологическим состоянием тестируемого человека.</a:t>
            </a:r>
          </a:p>
          <a:p>
            <a:r>
              <a:rPr lang="ru-RU" altLang="en-US" dirty="0" smtClean="0">
                <a:latin typeface="Arial" panose="020B0604020202020204" pitchFamily="34" charset="0"/>
              </a:rPr>
              <a:t>Конрад Лоренц – основоположник науки о поведении животных и нобелевский лауреат 1973 года,  также считал что методы оценки эмоций животных и человека идентичны.</a:t>
            </a:r>
          </a:p>
          <a:p>
            <a:r>
              <a:rPr lang="ru-RU" altLang="en-US" dirty="0" smtClean="0">
                <a:latin typeface="Arial" panose="020B0604020202020204" pitchFamily="34" charset="0"/>
              </a:rPr>
              <a:t>Единственным из цитированных ученных, который живет в настоящее время (дай Бог ему здоровья и успехов), является американский профессор Говард Гарднер, разработчик теории множественного интеллекта. Несмотря на то, что Гарднер никогда не занимался психофизиологией движений, я позволил себе внести его в список теоретиков вибры по целому ряду причин. Во первых, (и этого может быть достаточно) его теория хорошо согласуется с информационно-энергетическим подходом Винера, только более сконцентрирована на процессах сознания человека. Во вторых, основные упреки противников теории Множественного интеллекта состояли в отсутствии практического подтверждения теории Гарднера, а технология виброизображения подтверждает теорию множественного интеллекта на практике. Поэтому я считаю, что косвенная связь между теорией множественного интеллекта и психофизиологией движения достаточна для использования его трудов в технологии виброизображения, как и наоборот.</a:t>
            </a:r>
            <a:endParaRPr lang="en-US" altLang="en-US" dirty="0" smtClean="0">
              <a:latin typeface="Arial" panose="020B0604020202020204" pitchFamily="34" charset="0"/>
            </a:endParaRP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72444-4495-4541-AEAD-DE0B517B80C9}" type="slidenum">
              <a:rPr lang="ru-RU" altLang="ru-RU" smtClean="0"/>
              <a:pPr/>
              <a:t>3</a:t>
            </a:fld>
            <a:endParaRPr lang="ru-RU" altLang="ru-RU" dirty="0" smtClean="0"/>
          </a:p>
        </p:txBody>
      </p:sp>
    </p:spTree>
    <p:extLst>
      <p:ext uri="{BB962C8B-B14F-4D97-AF65-F5344CB8AC3E}">
        <p14:creationId xmlns:p14="http://schemas.microsoft.com/office/powerpoint/2010/main" val="44449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smtClean="0">
                <a:latin typeface="Arial" panose="020B0604020202020204" pitchFamily="34" charset="0"/>
              </a:rPr>
              <a:t>В основе бесконтактной диагностики </a:t>
            </a:r>
            <a:r>
              <a:rPr lang="en-US" altLang="en-US" dirty="0" smtClean="0">
                <a:latin typeface="Arial" panose="020B0604020202020204" pitchFamily="34" charset="0"/>
              </a:rPr>
              <a:t>COVID-19 </a:t>
            </a:r>
            <a:r>
              <a:rPr lang="ru-RU" altLang="en-US" dirty="0" smtClean="0">
                <a:latin typeface="Arial" panose="020B0604020202020204" pitchFamily="34" charset="0"/>
              </a:rPr>
              <a:t>лежит</a:t>
            </a:r>
            <a:r>
              <a:rPr lang="ru-RU" altLang="en-US" baseline="0" dirty="0" smtClean="0">
                <a:latin typeface="Arial" panose="020B0604020202020204" pitchFamily="34" charset="0"/>
              </a:rPr>
              <a:t> технология виброизображения, доклад о применении этой технологии в спорте уже был представлен на данном конгрессе. Изначально мы разрабатывали технологию виброизображения для применения в системах безопасности, где она показала эффективность при выявлении агрессивных и неадекватных людей. Однако рефлексные микродвижения головы оказались столь информативны, что позволили расширить применения и эффективно решать задачи в психологии, спорте, педагогике и определении способностей человека. Естественно, что с началом пандемии </a:t>
            </a:r>
            <a:r>
              <a:rPr lang="en-US" altLang="en-US" baseline="0" dirty="0" smtClean="0">
                <a:latin typeface="Arial" panose="020B0604020202020204" pitchFamily="34" charset="0"/>
              </a:rPr>
              <a:t>COVID-19 </a:t>
            </a:r>
            <a:r>
              <a:rPr lang="ru-RU" altLang="en-US" baseline="0" dirty="0" smtClean="0">
                <a:latin typeface="Arial" panose="020B0604020202020204" pitchFamily="34" charset="0"/>
              </a:rPr>
              <a:t>мы постарались использовать наш 20-летний опыт в анализе </a:t>
            </a:r>
            <a:r>
              <a:rPr lang="ru-RU" altLang="en-US" baseline="0" dirty="0" err="1" smtClean="0">
                <a:latin typeface="Arial" panose="020B0604020202020204" pitchFamily="34" charset="0"/>
              </a:rPr>
              <a:t>микродвижений</a:t>
            </a:r>
            <a:r>
              <a:rPr lang="ru-RU" altLang="en-US" baseline="0" dirty="0" smtClean="0">
                <a:latin typeface="Arial" panose="020B0604020202020204" pitchFamily="34" charset="0"/>
              </a:rPr>
              <a:t> головы для разработки медицинской диагностики </a:t>
            </a:r>
            <a:r>
              <a:rPr lang="en-US" altLang="en-US" baseline="0" dirty="0" smtClean="0">
                <a:latin typeface="Arial" panose="020B0604020202020204" pitchFamily="34" charset="0"/>
              </a:rPr>
              <a:t>COVID-19.</a:t>
            </a:r>
            <a:endParaRPr lang="en-US" altLang="en-US" dirty="0" smtClean="0">
              <a:latin typeface="Arial" panose="020B0604020202020204" pitchFamily="34" charset="0"/>
            </a:endParaRP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873ACCD-2615-4D91-A9A2-387F110F573D}" type="slidenum">
              <a:rPr lang="ru-RU" altLang="ru-RU" smtClean="0"/>
              <a:pPr/>
              <a:t>4</a:t>
            </a:fld>
            <a:endParaRPr lang="ru-RU" altLang="ru-RU" smtClean="0"/>
          </a:p>
        </p:txBody>
      </p:sp>
    </p:spTree>
    <p:extLst>
      <p:ext uri="{BB962C8B-B14F-4D97-AF65-F5344CB8AC3E}">
        <p14:creationId xmlns:p14="http://schemas.microsoft.com/office/powerpoint/2010/main" val="2076725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ln>
        </p:spPr>
      </p:sp>
      <p:sp>
        <p:nvSpPr>
          <p:cNvPr id="19459" name="Заметки 2"/>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smtClean="0">
                <a:latin typeface="Arial" panose="020B0604020202020204" pitchFamily="34" charset="0"/>
              </a:rPr>
              <a:t>Вестибулярно</a:t>
            </a:r>
            <a:r>
              <a:rPr lang="ru-RU" altLang="en-US" baseline="0" dirty="0" smtClean="0">
                <a:latin typeface="Arial" panose="020B0604020202020204" pitchFamily="34" charset="0"/>
              </a:rPr>
              <a:t>-эмоциональный рефлекс заключается в том, что рефлексные движения шейных мышц по вертикальному поддержанию головы человека в гравитационном поле земли, управляемые вестибулярной системой, зависят от множества факторов. Любое заболевание приводит к определенным физическим и биохимическим изменениям в организме, влияющим на нормальное функционирование всех физиологических систем, в том числе вестибулярного аппарата. Причем вестибулярная система, практически, </a:t>
            </a:r>
            <a:r>
              <a:rPr lang="ru-RU" altLang="en-US" baseline="0" dirty="0" err="1" smtClean="0">
                <a:latin typeface="Arial" panose="020B0604020202020204" pitchFamily="34" charset="0"/>
              </a:rPr>
              <a:t>безинерционна</a:t>
            </a:r>
            <a:r>
              <a:rPr lang="ru-RU" altLang="en-US" baseline="0" dirty="0" smtClean="0">
                <a:latin typeface="Arial" panose="020B0604020202020204" pitchFamily="34" charset="0"/>
              </a:rPr>
              <a:t> и очень чувствительна к любым изменениям в организме человека, так как ее основная функция - поддержание механического равновесия, что не требует особых пояснений для спортсменов. Таким образом, рабочая гипотеза была такова, что анализируя изменения микродвижений головы у больных </a:t>
            </a:r>
            <a:r>
              <a:rPr lang="en-US" altLang="en-US" baseline="0" dirty="0" smtClean="0">
                <a:latin typeface="Arial" panose="020B0604020202020204" pitchFamily="34" charset="0"/>
              </a:rPr>
              <a:t>COVID-19 </a:t>
            </a:r>
            <a:r>
              <a:rPr lang="ru-RU" altLang="en-US" baseline="0" dirty="0" smtClean="0">
                <a:latin typeface="Arial" panose="020B0604020202020204" pitchFamily="34" charset="0"/>
              </a:rPr>
              <a:t>и людей с отсутствием заболевания </a:t>
            </a:r>
            <a:r>
              <a:rPr lang="en-US" altLang="en-US" baseline="0" dirty="0" smtClean="0">
                <a:latin typeface="Arial" panose="020B0604020202020204" pitchFamily="34" charset="0"/>
              </a:rPr>
              <a:t>COVID-19 </a:t>
            </a:r>
            <a:r>
              <a:rPr lang="ru-RU" altLang="en-US" baseline="0" dirty="0" smtClean="0">
                <a:latin typeface="Arial" panose="020B0604020202020204" pitchFamily="34" charset="0"/>
              </a:rPr>
              <a:t>можно будет диагностировать наличие или отсутствие заболевания.</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795781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smtClean="0">
                <a:latin typeface="Arial" panose="020B0604020202020204" pitchFamily="34" charset="0"/>
              </a:rPr>
              <a:t>Для понимания анализа </a:t>
            </a:r>
            <a:r>
              <a:rPr lang="ru-RU" altLang="en-US" dirty="0" err="1" smtClean="0">
                <a:latin typeface="Arial" panose="020B0604020202020204" pitchFamily="34" charset="0"/>
              </a:rPr>
              <a:t>микродвижений</a:t>
            </a:r>
            <a:r>
              <a:rPr lang="ru-RU" altLang="en-US" dirty="0" smtClean="0">
                <a:latin typeface="Arial" panose="020B0604020202020204" pitchFamily="34" charset="0"/>
              </a:rPr>
              <a:t> головы я приведу</a:t>
            </a:r>
            <a:r>
              <a:rPr lang="ru-RU" altLang="en-US" baseline="0" dirty="0" smtClean="0">
                <a:latin typeface="Arial" panose="020B0604020202020204" pitchFamily="34" charset="0"/>
              </a:rPr>
              <a:t> принцип работы систем виброизображения первого поколения, которые за счет нескольких измерительных преобразований трансформируют микродвижения головы в поведенческие параметры человека. Таким образом с помощью обычной телевизионной камеры, подключенной к компьютеру, в режиме реального времени определяются поведенческие характеристики человека. В случае систем безопасности для выявления агрессивных и потенциально опасных людей достаточно 5-10 секундного нахождения исследуемого человека в кадре.</a:t>
            </a:r>
            <a:endParaRPr lang="ru-RU" altLang="en-US" dirty="0">
              <a:latin typeface="Arial" panose="020B0604020202020204" pitchFamily="34" charset="0"/>
            </a:endParaRP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E05E7C-01A2-4769-9FB9-C6E7680CBDAD}" type="slidenum">
              <a:rPr lang="ru-RU" altLang="ru-RU" smtClean="0">
                <a:solidFill>
                  <a:srgbClr val="000000"/>
                </a:solidFill>
              </a:rPr>
              <a:pPr/>
              <a:t>6</a:t>
            </a:fld>
            <a:endParaRPr lang="ru-RU" altLang="ru-RU">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Измерение поведенческих параметров человека происходит по статистически подтвержденным формулам, т.е</a:t>
            </a:r>
            <a:r>
              <a:rPr lang="ru-RU" baseline="0" dirty="0" smtClean="0"/>
              <a:t>. каждый человек рассматривается как физический объект, и принципы определения его поведенческих параметров в технологии виброизображения не отличаются от принципов измерения известных физических величин, что делает измеряемые поведенческие параметры объективной характеристикой человека.</a:t>
            </a:r>
            <a:endParaRPr lang="en-US" dirty="0"/>
          </a:p>
        </p:txBody>
      </p:sp>
      <p:sp>
        <p:nvSpPr>
          <p:cNvPr id="4" name="Slide Number Placeholder 3"/>
          <p:cNvSpPr>
            <a:spLocks noGrp="1"/>
          </p:cNvSpPr>
          <p:nvPr>
            <p:ph type="sldNum" sz="quarter" idx="10"/>
          </p:nvPr>
        </p:nvSpPr>
        <p:spPr/>
        <p:txBody>
          <a:bodyPr/>
          <a:lstStyle/>
          <a:p>
            <a:pPr>
              <a:defRPr/>
            </a:pPr>
            <a:fld id="{9AFEC05D-9295-4F62-9793-FE88F7FB9076}" type="slidenum">
              <a:rPr lang="ru-RU" altLang="ru-RU" smtClean="0"/>
              <a:pPr>
                <a:defRPr/>
              </a:pPr>
              <a:t>7</a:t>
            </a:fld>
            <a:endParaRPr lang="ru-RU" altLang="ru-RU"/>
          </a:p>
        </p:txBody>
      </p:sp>
    </p:spTree>
    <p:extLst>
      <p:ext uri="{BB962C8B-B14F-4D97-AF65-F5344CB8AC3E}">
        <p14:creationId xmlns:p14="http://schemas.microsoft.com/office/powerpoint/2010/main" val="3574447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smtClean="0">
                <a:latin typeface="Arial" panose="020B0604020202020204" pitchFamily="34" charset="0"/>
              </a:rPr>
              <a:t>Стандартный анализ поведенческих параметров системой виброизображения включает в себя измерение параметров за определенный период времени, причем минимальная дискретность измерения в 0,1 секунды была определена известным советским физиологом Николаем </a:t>
            </a:r>
            <a:r>
              <a:rPr lang="ru-RU" altLang="en-US" dirty="0" err="1" smtClean="0">
                <a:latin typeface="Arial" panose="020B0604020202020204" pitchFamily="34" charset="0"/>
              </a:rPr>
              <a:t>Берштейном</a:t>
            </a:r>
            <a:r>
              <a:rPr lang="ru-RU" altLang="en-US" dirty="0" smtClean="0">
                <a:latin typeface="Arial" panose="020B0604020202020204" pitchFamily="34" charset="0"/>
              </a:rPr>
              <a:t>,</a:t>
            </a:r>
            <a:r>
              <a:rPr lang="ru-RU" altLang="en-US" baseline="0" dirty="0" smtClean="0">
                <a:latin typeface="Arial" panose="020B0604020202020204" pitchFamily="34" charset="0"/>
              </a:rPr>
              <a:t> основоположником спортивной физиологии активности еще в середине прошлого века. Таким образом, за период времени 5 секунд делается измерение 50-ти значений каждого параметра, и информативным является не только среднее или мгновенное значение параметра, но и среднеквадратическое отклонение параметра, его вариабельность и степень корреляции с другими поведенческими параметрами. </a:t>
            </a:r>
            <a:endParaRPr lang="ru-RU" altLang="en-US" dirty="0">
              <a:latin typeface="Arial" panose="020B0604020202020204" pitchFamily="34" charset="0"/>
            </a:endParaRP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7557B2-516E-4BD9-9F3A-0F959E1152E4}" type="slidenum">
              <a:rPr lang="ru-RU" altLang="ru-RU" smtClean="0"/>
              <a:pPr/>
              <a:t>8</a:t>
            </a:fld>
            <a:endParaRPr lang="ru-RU" alt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Системы</a:t>
            </a:r>
            <a:r>
              <a:rPr lang="ru-RU" baseline="0" dirty="0"/>
              <a:t> виброизображения четвертого поколения позволяют использовать алгоритмы обученных искусственных нейронных сетей или искусственного интеллекта в обработке результатов измерений</a:t>
            </a:r>
            <a:r>
              <a:rPr lang="en-US" baseline="0" dirty="0"/>
              <a:t>. </a:t>
            </a:r>
            <a:r>
              <a:rPr lang="ru-RU" baseline="0" dirty="0"/>
              <a:t>Для этого необходимо первоначально обучить ИНС по исследуемой выборке данных поведенческих или медицинских параметров, полученных с помощью другой стандартной технологии, например ПЦР тестирования на </a:t>
            </a:r>
            <a:r>
              <a:rPr lang="en-US" baseline="0" dirty="0"/>
              <a:t>COVID-19. </a:t>
            </a:r>
            <a:r>
              <a:rPr lang="ru-RU" baseline="0" dirty="0"/>
              <a:t>В этом случае стандартная технология разделяет выборку на две группы: больных и здоровых. Одновременное тестирование исследуемой выборки технологией виброизображение позволяет обучить ИИ и выработать критерии разделения исходной базы данных поведенческих параметров также на больных и здоровых с определенной точностью.</a:t>
            </a:r>
            <a:endParaRPr lang="en-US" dirty="0"/>
          </a:p>
        </p:txBody>
      </p:sp>
      <p:sp>
        <p:nvSpPr>
          <p:cNvPr id="4" name="Slide Number Placeholder 3"/>
          <p:cNvSpPr>
            <a:spLocks noGrp="1"/>
          </p:cNvSpPr>
          <p:nvPr>
            <p:ph type="sldNum" sz="quarter" idx="10"/>
          </p:nvPr>
        </p:nvSpPr>
        <p:spPr/>
        <p:txBody>
          <a:bodyPr/>
          <a:lstStyle/>
          <a:p>
            <a:pPr>
              <a:defRPr/>
            </a:pPr>
            <a:fld id="{9AFEC05D-9295-4F62-9793-FE88F7FB9076}" type="slidenum">
              <a:rPr lang="ru-RU" altLang="ru-RU" smtClean="0"/>
              <a:pPr>
                <a:defRPr/>
              </a:pPr>
              <a:t>9</a:t>
            </a:fld>
            <a:endParaRPr lang="ru-RU" altLang="ru-RU"/>
          </a:p>
        </p:txBody>
      </p:sp>
    </p:spTree>
    <p:extLst>
      <p:ext uri="{BB962C8B-B14F-4D97-AF65-F5344CB8AC3E}">
        <p14:creationId xmlns:p14="http://schemas.microsoft.com/office/powerpoint/2010/main" val="338480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ru-R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30471814-B24A-429B-BEA6-B6A47CDE5DE5}" type="slidenum">
              <a:rPr lang="ru-RU" altLang="ru-RU"/>
              <a:pPr>
                <a:defRPr/>
              </a:pPr>
              <a:t>‹#›</a:t>
            </a:fld>
            <a:endParaRPr lang="ru-RU" altLang="ru-RU"/>
          </a:p>
        </p:txBody>
      </p:sp>
    </p:spTree>
    <p:extLst>
      <p:ext uri="{BB962C8B-B14F-4D97-AF65-F5344CB8AC3E}">
        <p14:creationId xmlns:p14="http://schemas.microsoft.com/office/powerpoint/2010/main" val="2353932537"/>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8D0B0685-3B57-4E00-9C92-33F887144E17}" type="slidenum">
              <a:rPr lang="ru-RU" altLang="ru-RU"/>
              <a:pPr>
                <a:defRPr/>
              </a:pPr>
              <a:t>‹#›</a:t>
            </a:fld>
            <a:endParaRPr lang="ru-RU" altLang="ru-RU"/>
          </a:p>
        </p:txBody>
      </p:sp>
    </p:spTree>
    <p:extLst>
      <p:ext uri="{BB962C8B-B14F-4D97-AF65-F5344CB8AC3E}">
        <p14:creationId xmlns:p14="http://schemas.microsoft.com/office/powerpoint/2010/main" val="389571563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ru-RU"/>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13103D88-0967-4691-B26D-E3E50E1A671E}" type="slidenum">
              <a:rPr lang="ru-RU" altLang="ru-RU"/>
              <a:pPr>
                <a:defRPr/>
              </a:pPr>
              <a:t>‹#›</a:t>
            </a:fld>
            <a:endParaRPr lang="ru-RU" altLang="ru-RU"/>
          </a:p>
        </p:txBody>
      </p:sp>
    </p:spTree>
    <p:extLst>
      <p:ext uri="{BB962C8B-B14F-4D97-AF65-F5344CB8AC3E}">
        <p14:creationId xmlns:p14="http://schemas.microsoft.com/office/powerpoint/2010/main" val="118243381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E6D98964-9827-4D6F-AF97-D13E6D3C32A9}" type="slidenum">
              <a:rPr lang="ru-RU" altLang="ru-RU"/>
              <a:pPr>
                <a:defRPr/>
              </a:pPr>
              <a:t>‹#›</a:t>
            </a:fld>
            <a:endParaRPr lang="ru-RU" altLang="ru-RU"/>
          </a:p>
        </p:txBody>
      </p:sp>
    </p:spTree>
    <p:extLst>
      <p:ext uri="{BB962C8B-B14F-4D97-AF65-F5344CB8AC3E}">
        <p14:creationId xmlns:p14="http://schemas.microsoft.com/office/powerpoint/2010/main" val="28893625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ru-R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BF8E8684-C827-4F7B-AA46-05F11237C24C}" type="slidenum">
              <a:rPr lang="ru-RU" altLang="ru-RU"/>
              <a:pPr>
                <a:defRPr/>
              </a:pPr>
              <a:t>‹#›</a:t>
            </a:fld>
            <a:endParaRPr lang="ru-RU" altLang="ru-RU"/>
          </a:p>
        </p:txBody>
      </p:sp>
    </p:spTree>
    <p:extLst>
      <p:ext uri="{BB962C8B-B14F-4D97-AF65-F5344CB8AC3E}">
        <p14:creationId xmlns:p14="http://schemas.microsoft.com/office/powerpoint/2010/main" val="351925723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455FDC50-F826-4CF4-8B8B-0CDBA70AAF3C}" type="slidenum">
              <a:rPr lang="ru-RU" altLang="ru-RU"/>
              <a:pPr>
                <a:defRPr/>
              </a:pPr>
              <a:t>‹#›</a:t>
            </a:fld>
            <a:endParaRPr lang="ru-RU" altLang="ru-RU"/>
          </a:p>
        </p:txBody>
      </p:sp>
    </p:spTree>
    <p:extLst>
      <p:ext uri="{BB962C8B-B14F-4D97-AF65-F5344CB8AC3E}">
        <p14:creationId xmlns:p14="http://schemas.microsoft.com/office/powerpoint/2010/main" val="334748035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ru-R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7B8F4E1E-6601-418E-A3C5-C545227DA7FF}" type="slidenum">
              <a:rPr lang="ru-RU" altLang="ru-RU"/>
              <a:pPr>
                <a:defRPr/>
              </a:pPr>
              <a:t>‹#›</a:t>
            </a:fld>
            <a:endParaRPr lang="ru-RU" altLang="ru-RU"/>
          </a:p>
        </p:txBody>
      </p:sp>
    </p:spTree>
    <p:extLst>
      <p:ext uri="{BB962C8B-B14F-4D97-AF65-F5344CB8AC3E}">
        <p14:creationId xmlns:p14="http://schemas.microsoft.com/office/powerpoint/2010/main" val="295033242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6B074EBE-D218-41C5-AA34-B5A3D915DE30}" type="slidenum">
              <a:rPr lang="ru-RU" altLang="ru-RU"/>
              <a:pPr>
                <a:defRPr/>
              </a:pPr>
              <a:t>‹#›</a:t>
            </a:fld>
            <a:endParaRPr lang="ru-RU" altLang="ru-RU"/>
          </a:p>
        </p:txBody>
      </p:sp>
    </p:spTree>
    <p:extLst>
      <p:ext uri="{BB962C8B-B14F-4D97-AF65-F5344CB8AC3E}">
        <p14:creationId xmlns:p14="http://schemas.microsoft.com/office/powerpoint/2010/main" val="280352737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200AA82F-8859-4735-AA8E-2A5E245BDA2E}" type="slidenum">
              <a:rPr lang="ru-RU" altLang="ru-RU"/>
              <a:pPr>
                <a:defRPr/>
              </a:pPr>
              <a:t>‹#›</a:t>
            </a:fld>
            <a:endParaRPr lang="ru-RU" altLang="ru-RU"/>
          </a:p>
        </p:txBody>
      </p:sp>
    </p:spTree>
    <p:extLst>
      <p:ext uri="{BB962C8B-B14F-4D97-AF65-F5344CB8AC3E}">
        <p14:creationId xmlns:p14="http://schemas.microsoft.com/office/powerpoint/2010/main" val="118542935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ru-R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6A4FEE2F-51BB-43B9-B540-A7F69D2C9059}" type="slidenum">
              <a:rPr lang="ru-RU" altLang="ru-RU"/>
              <a:pPr>
                <a:defRPr/>
              </a:pPr>
              <a:t>‹#›</a:t>
            </a:fld>
            <a:endParaRPr lang="ru-RU" altLang="ru-RU"/>
          </a:p>
        </p:txBody>
      </p:sp>
    </p:spTree>
    <p:extLst>
      <p:ext uri="{BB962C8B-B14F-4D97-AF65-F5344CB8AC3E}">
        <p14:creationId xmlns:p14="http://schemas.microsoft.com/office/powerpoint/2010/main" val="270247976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ru-R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58C45681-7BCC-4300-B73E-E4B778F78D3D}" type="slidenum">
              <a:rPr lang="ru-RU" altLang="ru-RU"/>
              <a:pPr>
                <a:defRPr/>
              </a:pPr>
              <a:t>‹#›</a:t>
            </a:fld>
            <a:endParaRPr lang="ru-RU" altLang="ru-RU"/>
          </a:p>
        </p:txBody>
      </p:sp>
    </p:spTree>
    <p:extLst>
      <p:ext uri="{BB962C8B-B14F-4D97-AF65-F5344CB8AC3E}">
        <p14:creationId xmlns:p14="http://schemas.microsoft.com/office/powerpoint/2010/main" val="80490091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ru-RU" altLang="ru-RU"/>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5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eaLnBrk="1" hangingPunct="1">
              <a:defRPr sz="1400">
                <a:latin typeface="+mn-lt"/>
              </a:defRPr>
            </a:lvl1pPr>
          </a:lstStyle>
          <a:p>
            <a:pPr>
              <a:defRPr/>
            </a:pPr>
            <a:endParaRPr lang="ru-RU"/>
          </a:p>
        </p:txBody>
      </p:sp>
      <p:sp>
        <p:nvSpPr>
          <p:cNvPr id="5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algn="ctr" eaLnBrk="1" hangingPunct="1">
              <a:defRPr sz="1400">
                <a:latin typeface="+mn-lt"/>
              </a:defRPr>
            </a:lvl1pPr>
          </a:lstStyle>
          <a:p>
            <a:pPr>
              <a:defRPr/>
            </a:pPr>
            <a:endParaRPr lang="ru-RU"/>
          </a:p>
        </p:txBody>
      </p:sp>
      <p:sp>
        <p:nvSpPr>
          <p:cNvPr id="5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algn="r" eaLnBrk="1" hangingPunct="1">
              <a:defRPr sz="1400">
                <a:latin typeface="Times New Roman" panose="02020603050405020304" pitchFamily="18" charset="0"/>
              </a:defRPr>
            </a:lvl1pPr>
          </a:lstStyle>
          <a:p>
            <a:pPr>
              <a:defRPr/>
            </a:pPr>
            <a:fld id="{6DE69EAE-2217-4E82-9556-109B2337FA06}"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3013" indent="-227013" algn="l" rtl="0" fontAlgn="base">
        <a:spcBef>
          <a:spcPct val="20000"/>
        </a:spcBef>
        <a:spcAft>
          <a:spcPct val="0"/>
        </a:spcAft>
        <a:buChar char="»"/>
        <a:defRPr sz="2000">
          <a:solidFill>
            <a:schemeClr val="tx1"/>
          </a:solidFill>
          <a:latin typeface="+mn-lt"/>
        </a:defRPr>
      </a:lvl6pPr>
      <a:lvl7pPr marL="2970213" indent="-227013" algn="l" rtl="0" fontAlgn="base">
        <a:spcBef>
          <a:spcPct val="20000"/>
        </a:spcBef>
        <a:spcAft>
          <a:spcPct val="0"/>
        </a:spcAft>
        <a:buChar char="»"/>
        <a:defRPr sz="2000">
          <a:solidFill>
            <a:schemeClr val="tx1"/>
          </a:solidFill>
          <a:latin typeface="+mn-lt"/>
        </a:defRPr>
      </a:lvl7pPr>
      <a:lvl8pPr marL="3427413" indent="-227013" algn="l" rtl="0" fontAlgn="base">
        <a:spcBef>
          <a:spcPct val="20000"/>
        </a:spcBef>
        <a:spcAft>
          <a:spcPct val="0"/>
        </a:spcAft>
        <a:buChar char="»"/>
        <a:defRPr sz="2000">
          <a:solidFill>
            <a:schemeClr val="tx1"/>
          </a:solidFill>
          <a:latin typeface="+mn-lt"/>
        </a:defRPr>
      </a:lvl8pPr>
      <a:lvl9pPr marL="3884613" indent="-227013"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notesSlide" Target="../notesSlides/notesSlide4.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5.wmf"/><Relationship Id="rId4" Type="http://schemas.openxmlformats.org/officeDocument/2006/relationships/image" Target="../media/image6.png"/><Relationship Id="rId9"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9.png"/><Relationship Id="rId7" Type="http://schemas.openxmlformats.org/officeDocument/2006/relationships/diagramLayout" Target="../diagrams/layout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10.gif"/><Relationship Id="rId10" Type="http://schemas.microsoft.com/office/2007/relationships/diagramDrawing" Target="../diagrams/drawing1.xml"/><Relationship Id="rId4" Type="http://schemas.microsoft.com/office/2007/relationships/hdphoto" Target="../media/hdphoto1.wdp"/><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9" name="Text Box 5"/>
          <p:cNvSpPr txBox="1">
            <a:spLocks noChangeArrowheads="1"/>
          </p:cNvSpPr>
          <p:nvPr/>
        </p:nvSpPr>
        <p:spPr bwMode="auto">
          <a:xfrm>
            <a:off x="465138" y="3225643"/>
            <a:ext cx="8066087" cy="1432890"/>
          </a:xfrm>
          <a:prstGeom prst="rect">
            <a:avLst/>
          </a:prstGeom>
          <a:noFill/>
          <a:ln w="9525">
            <a:noFill/>
            <a:miter lim="800000"/>
            <a:headEnd/>
            <a:tailEnd/>
          </a:ln>
          <a:effectLst/>
        </p:spPr>
        <p:txBody>
          <a:bodyPr lIns="80133" tIns="40067" rIns="80133" bIns="40067">
            <a:spAutoFit/>
          </a:bodyPr>
          <a:lstStyle/>
          <a:p>
            <a:pPr algn="ctr">
              <a:lnSpc>
                <a:spcPct val="107000"/>
              </a:lnSpc>
              <a:spcAft>
                <a:spcPts val="0"/>
              </a:spcAft>
              <a:defRPr/>
            </a:pPr>
            <a:r>
              <a:rPr lang="ru-RU" sz="2800" b="1" dirty="0">
                <a:solidFill>
                  <a:schemeClr val="accent6"/>
                </a:solidFill>
                <a:latin typeface="Times New Roman" panose="02020603050405020304" pitchFamily="18" charset="0"/>
                <a:ea typeface="Calibri" panose="020F0502020204030204" pitchFamily="34" charset="0"/>
                <a:cs typeface="Times New Roman" panose="02020603050405020304" pitchFamily="18" charset="0"/>
              </a:rPr>
              <a:t>Бесконтактная диагностика COVID-19 </a:t>
            </a:r>
            <a:endParaRPr lang="en-US" sz="2800" b="1" dirty="0" smtClean="0">
              <a:solidFill>
                <a:schemeClr val="accent6"/>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defRPr/>
            </a:pPr>
            <a:r>
              <a:rPr lang="ru-RU" sz="2800" b="1" dirty="0" smtClean="0">
                <a:solidFill>
                  <a:schemeClr val="accent6"/>
                </a:solidFill>
                <a:latin typeface="Times New Roman" panose="02020603050405020304" pitchFamily="18" charset="0"/>
                <a:ea typeface="Calibri" panose="020F0502020204030204" pitchFamily="34" charset="0"/>
                <a:cs typeface="Times New Roman" panose="02020603050405020304" pitchFamily="18" charset="0"/>
              </a:rPr>
              <a:t>с </a:t>
            </a:r>
            <a:r>
              <a:rPr lang="ru-RU" sz="2800" b="1" dirty="0">
                <a:solidFill>
                  <a:schemeClr val="accent6"/>
                </a:solidFill>
                <a:latin typeface="Times New Roman" panose="02020603050405020304" pitchFamily="18" charset="0"/>
                <a:ea typeface="Calibri" panose="020F0502020204030204" pitchFamily="34" charset="0"/>
                <a:cs typeface="Times New Roman" panose="02020603050405020304" pitchFamily="18" charset="0"/>
              </a:rPr>
              <a:t>помощью технологии виброизображения и искусственного интеллекта</a:t>
            </a:r>
          </a:p>
        </p:txBody>
      </p:sp>
      <p:sp>
        <p:nvSpPr>
          <p:cNvPr id="4099" name="Text Box 6"/>
          <p:cNvSpPr txBox="1">
            <a:spLocks noChangeArrowheads="1"/>
          </p:cNvSpPr>
          <p:nvPr/>
        </p:nvSpPr>
        <p:spPr bwMode="auto">
          <a:xfrm>
            <a:off x="739775" y="4976837"/>
            <a:ext cx="8066088" cy="1804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33" tIns="40067" rIns="80133" bIns="40067">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ru-RU" altLang="en-US" sz="2800" dirty="0">
                <a:cs typeface="Calibri" panose="020F0502020204030204" pitchFamily="34" charset="0"/>
              </a:rPr>
              <a:t>В.А. </a:t>
            </a:r>
            <a:r>
              <a:rPr lang="ru-RU" altLang="en-US" sz="2800" dirty="0" smtClean="0">
                <a:cs typeface="Calibri" panose="020F0502020204030204" pitchFamily="34" charset="0"/>
              </a:rPr>
              <a:t>Минкин</a:t>
            </a:r>
            <a:r>
              <a:rPr lang="en-US" altLang="en-US" sz="2800" dirty="0" smtClean="0">
                <a:cs typeface="Calibri" panose="020F0502020204030204" pitchFamily="34" charset="0"/>
              </a:rPr>
              <a:t>, </a:t>
            </a:r>
            <a:r>
              <a:rPr lang="ru-RU" altLang="en-US" sz="2800" dirty="0" err="1" smtClean="0">
                <a:cs typeface="Calibri" panose="020F0502020204030204" pitchFamily="34" charset="0"/>
              </a:rPr>
              <a:t>М.Г</a:t>
            </a:r>
            <a:r>
              <a:rPr lang="ru-RU" altLang="en-US" sz="2800" dirty="0" smtClean="0">
                <a:cs typeface="Calibri" panose="020F0502020204030204" pitchFamily="34" charset="0"/>
              </a:rPr>
              <a:t>. Малышев, М.И. Фрид</a:t>
            </a:r>
            <a:endParaRPr lang="en-US" altLang="en-US" sz="2800" dirty="0">
              <a:cs typeface="Calibri" panose="020F0502020204030204" pitchFamily="34" charset="0"/>
            </a:endParaRPr>
          </a:p>
          <a:p>
            <a:pPr algn="ctr">
              <a:spcBef>
                <a:spcPct val="0"/>
              </a:spcBef>
              <a:buFontTx/>
              <a:buNone/>
            </a:pPr>
            <a:r>
              <a:rPr lang="ru-RU" altLang="en-US" sz="2800" dirty="0">
                <a:cs typeface="Calibri" panose="020F0502020204030204" pitchFamily="34" charset="0"/>
              </a:rPr>
              <a:t>ООО «Многопрофильное предприятие «</a:t>
            </a:r>
            <a:r>
              <a:rPr lang="ru-RU" altLang="en-US" sz="2800" dirty="0" err="1">
                <a:cs typeface="Calibri" panose="020F0502020204030204" pitchFamily="34" charset="0"/>
              </a:rPr>
              <a:t>Элсис</a:t>
            </a:r>
            <a:r>
              <a:rPr lang="ru-RU" altLang="en-US" sz="2800" dirty="0" smtClean="0">
                <a:cs typeface="Calibri" panose="020F0502020204030204" pitchFamily="34" charset="0"/>
              </a:rPr>
              <a:t>»</a:t>
            </a:r>
          </a:p>
          <a:p>
            <a:pPr algn="ctr">
              <a:spcBef>
                <a:spcPct val="0"/>
              </a:spcBef>
              <a:buFontTx/>
              <a:buNone/>
            </a:pPr>
            <a:r>
              <a:rPr lang="ru-RU" altLang="en-US" sz="2800" dirty="0" smtClean="0">
                <a:cs typeface="Calibri" panose="020F0502020204030204" pitchFamily="34" charset="0"/>
              </a:rPr>
              <a:t>ООО «</a:t>
            </a:r>
            <a:r>
              <a:rPr lang="ru-RU" altLang="en-US" sz="2800" dirty="0" err="1" smtClean="0">
                <a:cs typeface="Calibri" panose="020F0502020204030204" pitchFamily="34" charset="0"/>
              </a:rPr>
              <a:t>ВИТЕСТ</a:t>
            </a:r>
            <a:r>
              <a:rPr lang="ru-RU" altLang="en-US" sz="2800" dirty="0" smtClean="0">
                <a:cs typeface="Calibri" panose="020F0502020204030204" pitchFamily="34" charset="0"/>
              </a:rPr>
              <a:t>»</a:t>
            </a:r>
            <a:endParaRPr lang="ru-RU" altLang="en-US" sz="2800" dirty="0">
              <a:cs typeface="Calibri" panose="020F0502020204030204" pitchFamily="34" charset="0"/>
            </a:endParaRPr>
          </a:p>
          <a:p>
            <a:pPr algn="ctr">
              <a:spcBef>
                <a:spcPct val="0"/>
              </a:spcBef>
              <a:buFontTx/>
              <a:buNone/>
            </a:pPr>
            <a:r>
              <a:rPr lang="ru-RU" altLang="en-US" sz="2800" dirty="0">
                <a:cs typeface="Calibri" panose="020F0502020204030204" pitchFamily="34" charset="0"/>
              </a:rPr>
              <a:t> РФ, Санкт-Петербург, </a:t>
            </a:r>
            <a:r>
              <a:rPr lang="en-US" altLang="en-US" sz="2800" dirty="0" smtClean="0">
                <a:cs typeface="Calibri" panose="020F0502020204030204" pitchFamily="34" charset="0"/>
              </a:rPr>
              <a:t>202</a:t>
            </a:r>
            <a:r>
              <a:rPr lang="ru-RU" altLang="en-US" sz="2800" dirty="0" smtClean="0">
                <a:cs typeface="Calibri" panose="020F0502020204030204" pitchFamily="34" charset="0"/>
              </a:rPr>
              <a:t>1</a:t>
            </a:r>
            <a:endParaRPr lang="en-US" altLang="en-US" sz="2800" dirty="0">
              <a:cs typeface="Calibri" panose="020F0502020204030204" pitchFamily="34" charset="0"/>
            </a:endParaRPr>
          </a:p>
        </p:txBody>
      </p:sp>
      <p:sp>
        <p:nvSpPr>
          <p:cNvPr id="4100" name="Rectangle 1"/>
          <p:cNvSpPr>
            <a:spLocks noChangeArrowheads="1"/>
          </p:cNvSpPr>
          <p:nvPr/>
        </p:nvSpPr>
        <p:spPr bwMode="auto">
          <a:xfrm>
            <a:off x="288925" y="141288"/>
            <a:ext cx="7950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ru-RU" altLang="en-US" sz="1800" b="1" i="1" dirty="0">
                <a:latin typeface="Arial" panose="020B0604020202020204" pitchFamily="34" charset="0"/>
              </a:rPr>
              <a:t>X Международный Конгресс «Спорт, Человек, Здоровье», посвященный </a:t>
            </a:r>
            <a:r>
              <a:rPr lang="ru-RU" altLang="en-US" sz="1800" b="1" i="1" dirty="0" smtClean="0">
                <a:latin typeface="Arial" panose="020B0604020202020204" pitchFamily="34" charset="0"/>
              </a:rPr>
              <a:t>125-летию </a:t>
            </a:r>
            <a:r>
              <a:rPr lang="ru-RU" altLang="en-US" sz="1800" b="1" i="1" dirty="0">
                <a:latin typeface="Arial" panose="020B0604020202020204" pitchFamily="34" charset="0"/>
              </a:rPr>
              <a:t>со дня создания НГУ им. П.Ф. Лесгафта, Санкт-Петербург, </a:t>
            </a:r>
            <a:r>
              <a:rPr lang="ru-RU" altLang="en-US" sz="1800" b="1" i="1" dirty="0" smtClean="0">
                <a:latin typeface="Arial" panose="020B0604020202020204" pitchFamily="34" charset="0"/>
              </a:rPr>
              <a:t>Россия</a:t>
            </a:r>
            <a:endParaRPr lang="ru-RU" altLang="en-US" sz="1800" b="1" i="1" dirty="0">
              <a:latin typeface="Arial" panose="020B0604020202020204" pitchFamily="34" charset="0"/>
            </a:endParaRPr>
          </a:p>
        </p:txBody>
      </p:sp>
      <p:pic>
        <p:nvPicPr>
          <p:cNvPr id="4102"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1375" y="1266825"/>
            <a:ext cx="287337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p:cNvPicPr/>
          <p:nvPr/>
        </p:nvPicPr>
        <p:blipFill rotWithShape="1">
          <a:blip r:embed="rId4">
            <a:extLst>
              <a:ext uri="{28A0092B-C50C-407E-A947-70E740481C1C}">
                <a14:useLocalDpi xmlns:a14="http://schemas.microsoft.com/office/drawing/2010/main" val="0"/>
              </a:ext>
            </a:extLst>
          </a:blip>
          <a:srcRect l="4370" t="7840" r="3957" b="4684"/>
          <a:stretch/>
        </p:blipFill>
        <p:spPr>
          <a:xfrm>
            <a:off x="5021974" y="1266825"/>
            <a:ext cx="3416783" cy="1435100"/>
          </a:xfrm>
          <a:prstGeom prst="rect">
            <a:avLst/>
          </a:prstGeom>
          <a:noFill/>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01625" y="-177800"/>
            <a:ext cx="8686800" cy="1143000"/>
          </a:xfrm>
        </p:spPr>
        <p:txBody>
          <a:bodyPr/>
          <a:lstStyle/>
          <a:p>
            <a:r>
              <a:rPr lang="ru-RU" altLang="ru-RU" sz="3200" dirty="0">
                <a:solidFill>
                  <a:schemeClr val="accent2"/>
                </a:solidFill>
              </a:rPr>
              <a:t>Изменчивость поведенческих параметров</a:t>
            </a:r>
            <a:endParaRPr lang="en-US" altLang="ru-RU" sz="3200" dirty="0"/>
          </a:p>
        </p:txBody>
      </p:sp>
      <p:sp>
        <p:nvSpPr>
          <p:cNvPr id="1229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A323EAC-3BC8-435E-9528-C193C6383929}" type="slidenum">
              <a:rPr lang="ru-RU" altLang="ru-RU" sz="1400" smtClean="0"/>
              <a:pPr>
                <a:spcBef>
                  <a:spcPct val="0"/>
                </a:spcBef>
                <a:buFontTx/>
                <a:buNone/>
              </a:pPr>
              <a:t>10</a:t>
            </a:fld>
            <a:endParaRPr lang="ru-RU" altLang="ru-RU" sz="1400"/>
          </a:p>
        </p:txBody>
      </p:sp>
      <p:sp>
        <p:nvSpPr>
          <p:cNvPr id="12292" name="Rectangle 4"/>
          <p:cNvSpPr>
            <a:spLocks noChangeArrowheads="1"/>
          </p:cNvSpPr>
          <p:nvPr/>
        </p:nvSpPr>
        <p:spPr bwMode="auto">
          <a:xfrm>
            <a:off x="-404813" y="3395663"/>
            <a:ext cx="7251701"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lnSpc>
                <a:spcPct val="80000"/>
              </a:lnSpc>
              <a:spcBef>
                <a:spcPct val="0"/>
              </a:spcBef>
              <a:buFontTx/>
              <a:buNone/>
            </a:pPr>
            <a:r>
              <a:rPr lang="ru-RU" altLang="ru-RU" sz="1800">
                <a:solidFill>
                  <a:schemeClr val="accent2"/>
                </a:solidFill>
                <a:latin typeface="Arial" panose="020B0604020202020204" pitchFamily="34" charset="0"/>
              </a:rPr>
              <a:t> </a:t>
            </a:r>
          </a:p>
        </p:txBody>
      </p:sp>
      <p:sp>
        <p:nvSpPr>
          <p:cNvPr id="2" name="Rectangle 1"/>
          <p:cNvSpPr/>
          <p:nvPr/>
        </p:nvSpPr>
        <p:spPr>
          <a:xfrm>
            <a:off x="1866934" y="6141357"/>
            <a:ext cx="5737981" cy="461665"/>
          </a:xfrm>
          <a:prstGeom prst="rect">
            <a:avLst/>
          </a:prstGeom>
        </p:spPr>
        <p:txBody>
          <a:bodyPr wrap="none">
            <a:spAutoFit/>
          </a:bodyPr>
          <a:lstStyle/>
          <a:p>
            <a:r>
              <a:rPr lang="ru-RU" altLang="en-US" sz="2400" dirty="0"/>
              <a:t>При предъявлении внешних стимулов </a:t>
            </a:r>
            <a:endParaRPr lang="en-US" sz="2400" dirty="0"/>
          </a:p>
        </p:txBody>
      </p:sp>
      <p:sp>
        <p:nvSpPr>
          <p:cNvPr id="3" name="Rectangle 2"/>
          <p:cNvSpPr/>
          <p:nvPr/>
        </p:nvSpPr>
        <p:spPr>
          <a:xfrm>
            <a:off x="1866934" y="3164830"/>
            <a:ext cx="5676747" cy="461665"/>
          </a:xfrm>
          <a:prstGeom prst="rect">
            <a:avLst/>
          </a:prstGeom>
        </p:spPr>
        <p:txBody>
          <a:bodyPr wrap="none">
            <a:spAutoFit/>
          </a:bodyPr>
          <a:lstStyle/>
          <a:p>
            <a:r>
              <a:rPr lang="ru-RU" altLang="en-US" sz="2400" dirty="0"/>
              <a:t>Без предъявления внешних стимулов </a:t>
            </a:r>
            <a:endParaRPr lang="en-US" sz="2400" dirty="0"/>
          </a:p>
        </p:txBody>
      </p:sp>
      <p:pic>
        <p:nvPicPr>
          <p:cNvPr id="6" name="Picture 5"/>
          <p:cNvPicPr>
            <a:picLocks noChangeAspect="1"/>
          </p:cNvPicPr>
          <p:nvPr/>
        </p:nvPicPr>
        <p:blipFill>
          <a:blip r:embed="rId3"/>
          <a:stretch>
            <a:fillRect/>
          </a:stretch>
        </p:blipFill>
        <p:spPr>
          <a:xfrm>
            <a:off x="3221036" y="766038"/>
            <a:ext cx="2578759" cy="2279476"/>
          </a:xfrm>
          <a:prstGeom prst="rect">
            <a:avLst/>
          </a:prstGeom>
        </p:spPr>
      </p:pic>
      <p:pic>
        <p:nvPicPr>
          <p:cNvPr id="7" name="Picture 6"/>
          <p:cNvPicPr>
            <a:picLocks noChangeAspect="1"/>
          </p:cNvPicPr>
          <p:nvPr/>
        </p:nvPicPr>
        <p:blipFill>
          <a:blip r:embed="rId4"/>
          <a:stretch>
            <a:fillRect/>
          </a:stretch>
        </p:blipFill>
        <p:spPr>
          <a:xfrm>
            <a:off x="301625" y="766037"/>
            <a:ext cx="2740411" cy="2297873"/>
          </a:xfrm>
          <a:prstGeom prst="rect">
            <a:avLst/>
          </a:prstGeom>
        </p:spPr>
      </p:pic>
      <p:pic>
        <p:nvPicPr>
          <p:cNvPr id="9" name="Picture 8"/>
          <p:cNvPicPr>
            <a:picLocks noChangeAspect="1"/>
          </p:cNvPicPr>
          <p:nvPr/>
        </p:nvPicPr>
        <p:blipFill>
          <a:blip r:embed="rId5"/>
          <a:stretch>
            <a:fillRect/>
          </a:stretch>
        </p:blipFill>
        <p:spPr>
          <a:xfrm>
            <a:off x="3221037" y="3764995"/>
            <a:ext cx="2753043" cy="2253169"/>
          </a:xfrm>
          <a:prstGeom prst="rect">
            <a:avLst/>
          </a:prstGeom>
        </p:spPr>
      </p:pic>
      <p:pic>
        <p:nvPicPr>
          <p:cNvPr id="10" name="Picture 9"/>
          <p:cNvPicPr>
            <a:picLocks noChangeAspect="1"/>
          </p:cNvPicPr>
          <p:nvPr/>
        </p:nvPicPr>
        <p:blipFill>
          <a:blip r:embed="rId6"/>
          <a:stretch>
            <a:fillRect/>
          </a:stretch>
        </p:blipFill>
        <p:spPr>
          <a:xfrm>
            <a:off x="301625" y="3797205"/>
            <a:ext cx="2740411" cy="2204873"/>
          </a:xfrm>
          <a:prstGeom prst="rect">
            <a:avLst/>
          </a:prstGeom>
        </p:spPr>
      </p:pic>
      <p:pic>
        <p:nvPicPr>
          <p:cNvPr id="4" name="Picture 3"/>
          <p:cNvPicPr>
            <a:picLocks noChangeAspect="1"/>
          </p:cNvPicPr>
          <p:nvPr/>
        </p:nvPicPr>
        <p:blipFill>
          <a:blip r:embed="rId7"/>
          <a:stretch>
            <a:fillRect/>
          </a:stretch>
        </p:blipFill>
        <p:spPr>
          <a:xfrm>
            <a:off x="5974081" y="766037"/>
            <a:ext cx="2654334" cy="2278260"/>
          </a:xfrm>
          <a:prstGeom prst="rect">
            <a:avLst/>
          </a:prstGeom>
        </p:spPr>
      </p:pic>
      <p:pic>
        <p:nvPicPr>
          <p:cNvPr id="5" name="Picture 4"/>
          <p:cNvPicPr>
            <a:picLocks noChangeAspect="1"/>
          </p:cNvPicPr>
          <p:nvPr/>
        </p:nvPicPr>
        <p:blipFill>
          <a:blip r:embed="rId8"/>
          <a:stretch>
            <a:fillRect/>
          </a:stretch>
        </p:blipFill>
        <p:spPr>
          <a:xfrm>
            <a:off x="6153082" y="3764995"/>
            <a:ext cx="2503996" cy="2253169"/>
          </a:xfrm>
          <a:prstGeom prst="rect">
            <a:avLst/>
          </a:prstGeom>
        </p:spPr>
      </p:pic>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45EB695-9D97-4D21-BA77-A9B8EABEA80A}" type="slidenum">
              <a:rPr lang="ru-RU" altLang="ru-RU" sz="1400" smtClean="0"/>
              <a:pPr>
                <a:spcBef>
                  <a:spcPct val="0"/>
                </a:spcBef>
                <a:buFontTx/>
                <a:buNone/>
              </a:pPr>
              <a:t>11</a:t>
            </a:fld>
            <a:endParaRPr lang="ru-RU" altLang="ru-RU" sz="1400"/>
          </a:p>
        </p:txBody>
      </p:sp>
      <p:sp>
        <p:nvSpPr>
          <p:cNvPr id="2" name="Rectangle 2"/>
          <p:cNvSpPr>
            <a:spLocks noGrp="1" noChangeArrowheads="1"/>
          </p:cNvSpPr>
          <p:nvPr>
            <p:ph type="title"/>
          </p:nvPr>
        </p:nvSpPr>
        <p:spPr>
          <a:xfrm>
            <a:off x="203994" y="72231"/>
            <a:ext cx="8802687" cy="741363"/>
          </a:xfrm>
        </p:spPr>
        <p:txBody>
          <a:bodyPr/>
          <a:lstStyle/>
          <a:p>
            <a:pPr eaLnBrk="1" hangingPunct="1">
              <a:defRPr/>
            </a:pPr>
            <a:r>
              <a:rPr lang="ru-RU" sz="2800" dirty="0">
                <a:solidFill>
                  <a:srgbClr val="3333CC"/>
                </a:solidFill>
                <a:effectLst>
                  <a:outerShdw blurRad="38100" dist="38100" dir="2700000" algn="tl">
                    <a:srgbClr val="C0C0C0"/>
                  </a:outerShdw>
                </a:effectLst>
              </a:rPr>
              <a:t>Средние и мгновенные значения поведенческих параметров</a:t>
            </a:r>
            <a:endParaRPr lang="ru-RU" sz="2800" dirty="0"/>
          </a:p>
        </p:txBody>
      </p:sp>
      <p:sp>
        <p:nvSpPr>
          <p:cNvPr id="3" name="Rectangle 2"/>
          <p:cNvSpPr/>
          <p:nvPr/>
        </p:nvSpPr>
        <p:spPr>
          <a:xfrm>
            <a:off x="73378" y="5674407"/>
            <a:ext cx="4049984" cy="1200329"/>
          </a:xfrm>
          <a:prstGeom prst="rect">
            <a:avLst/>
          </a:prstGeom>
        </p:spPr>
        <p:txBody>
          <a:bodyPr wrap="square">
            <a:spAutoFit/>
          </a:bodyPr>
          <a:lstStyle/>
          <a:p>
            <a:pPr algn="ctr">
              <a:defRPr/>
            </a:pPr>
            <a:r>
              <a:rPr lang="ru-RU" sz="2400" dirty="0">
                <a:effectLst>
                  <a:outerShdw blurRad="38100" dist="38100" dir="2700000" algn="tl">
                    <a:srgbClr val="C0C0C0"/>
                  </a:outerShdw>
                </a:effectLst>
              </a:rPr>
              <a:t>Сравнение пациентов и нормы по базе средних значений</a:t>
            </a:r>
            <a:endParaRPr lang="en-US" sz="2400" dirty="0">
              <a:effectLst>
                <a:outerShdw blurRad="38100" dist="38100" dir="2700000" algn="tl">
                  <a:srgbClr val="C0C0C0"/>
                </a:outerShdw>
              </a:effectLst>
            </a:endParaRPr>
          </a:p>
        </p:txBody>
      </p:sp>
      <p:pic>
        <p:nvPicPr>
          <p:cNvPr id="4" name="Picture 3"/>
          <p:cNvPicPr>
            <a:picLocks noChangeAspect="1"/>
          </p:cNvPicPr>
          <p:nvPr/>
        </p:nvPicPr>
        <p:blipFill>
          <a:blip r:embed="rId3"/>
          <a:stretch>
            <a:fillRect/>
          </a:stretch>
        </p:blipFill>
        <p:spPr>
          <a:xfrm>
            <a:off x="578268" y="895650"/>
            <a:ext cx="3362316" cy="2348350"/>
          </a:xfrm>
          <a:prstGeom prst="rect">
            <a:avLst/>
          </a:prstGeom>
        </p:spPr>
      </p:pic>
      <p:pic>
        <p:nvPicPr>
          <p:cNvPr id="5" name="Picture 4"/>
          <p:cNvPicPr>
            <a:picLocks noChangeAspect="1"/>
          </p:cNvPicPr>
          <p:nvPr/>
        </p:nvPicPr>
        <p:blipFill>
          <a:blip r:embed="rId4"/>
          <a:stretch>
            <a:fillRect/>
          </a:stretch>
        </p:blipFill>
        <p:spPr>
          <a:xfrm>
            <a:off x="578268" y="3433919"/>
            <a:ext cx="3362316" cy="2240488"/>
          </a:xfrm>
          <a:prstGeom prst="rect">
            <a:avLst/>
          </a:prstGeom>
        </p:spPr>
      </p:pic>
      <p:pic>
        <p:nvPicPr>
          <p:cNvPr id="6" name="Picture 5"/>
          <p:cNvPicPr>
            <a:picLocks noChangeAspect="1"/>
          </p:cNvPicPr>
          <p:nvPr/>
        </p:nvPicPr>
        <p:blipFill>
          <a:blip r:embed="rId5"/>
          <a:stretch>
            <a:fillRect/>
          </a:stretch>
        </p:blipFill>
        <p:spPr>
          <a:xfrm>
            <a:off x="4123362" y="1203255"/>
            <a:ext cx="4883319" cy="3828620"/>
          </a:xfrm>
          <a:prstGeom prst="rect">
            <a:avLst/>
          </a:prstGeom>
        </p:spPr>
      </p:pic>
      <p:sp>
        <p:nvSpPr>
          <p:cNvPr id="7" name="Rectangle 6"/>
          <p:cNvSpPr/>
          <p:nvPr/>
        </p:nvSpPr>
        <p:spPr>
          <a:xfrm>
            <a:off x="4366180" y="5212408"/>
            <a:ext cx="4374039" cy="1200329"/>
          </a:xfrm>
          <a:prstGeom prst="rect">
            <a:avLst/>
          </a:prstGeom>
        </p:spPr>
        <p:txBody>
          <a:bodyPr wrap="square">
            <a:spAutoFit/>
          </a:bodyPr>
          <a:lstStyle/>
          <a:p>
            <a:pPr algn="ctr"/>
            <a:r>
              <a:rPr lang="ru-RU" sz="2400" dirty="0"/>
              <a:t>Сравнение пациентов и нормы по базе мгновенных значений</a:t>
            </a: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45821" y="21075"/>
            <a:ext cx="8494713" cy="1081088"/>
          </a:xfrm>
        </p:spPr>
        <p:txBody>
          <a:bodyPr/>
          <a:lstStyle/>
          <a:p>
            <a:pPr>
              <a:lnSpc>
                <a:spcPts val="3838"/>
              </a:lnSpc>
            </a:pPr>
            <a:r>
              <a:rPr lang="ru-RU" altLang="en-US" sz="3200" dirty="0">
                <a:solidFill>
                  <a:schemeClr val="accent2"/>
                </a:solidFill>
              </a:rPr>
              <a:t>Структура обучения  ИНС по поведенческим</a:t>
            </a:r>
            <a:br>
              <a:rPr lang="ru-RU" altLang="en-US" sz="3200" dirty="0">
                <a:solidFill>
                  <a:schemeClr val="accent2"/>
                </a:solidFill>
              </a:rPr>
            </a:br>
            <a:r>
              <a:rPr lang="ru-RU" altLang="en-US" sz="3200" dirty="0">
                <a:solidFill>
                  <a:schemeClr val="accent2"/>
                </a:solidFill>
              </a:rPr>
              <a:t>параметрам</a:t>
            </a:r>
            <a:endParaRPr lang="en-US" altLang="en-US" sz="3200" dirty="0">
              <a:solidFill>
                <a:schemeClr val="accent2"/>
              </a:solidFill>
            </a:endParaRPr>
          </a:p>
        </p:txBody>
      </p:sp>
      <p:sp>
        <p:nvSpPr>
          <p:cNvPr id="1433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9C9CA75-FAC2-40D4-92AE-E790BEF692E0}" type="slidenum">
              <a:rPr lang="ru-RU" altLang="ru-RU" sz="1400" smtClean="0"/>
              <a:pPr>
                <a:spcBef>
                  <a:spcPct val="0"/>
                </a:spcBef>
                <a:buFontTx/>
                <a:buNone/>
              </a:pPr>
              <a:t>12</a:t>
            </a:fld>
            <a:endParaRPr lang="ru-RU" altLang="ru-RU" sz="1400"/>
          </a:p>
        </p:txBody>
      </p:sp>
      <p:pic>
        <p:nvPicPr>
          <p:cNvPr id="5" name="Picture 4"/>
          <p:cNvPicPr>
            <a:picLocks noChangeAspect="1"/>
          </p:cNvPicPr>
          <p:nvPr/>
        </p:nvPicPr>
        <p:blipFill>
          <a:blip r:embed="rId3"/>
          <a:stretch>
            <a:fillRect/>
          </a:stretch>
        </p:blipFill>
        <p:spPr>
          <a:xfrm>
            <a:off x="345821" y="753740"/>
            <a:ext cx="8237298" cy="5904563"/>
          </a:xfrm>
          <a:prstGeom prst="rect">
            <a:avLst/>
          </a:prstGeom>
        </p:spPr>
      </p:pic>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240109" y="6232158"/>
            <a:ext cx="663307" cy="457200"/>
          </a:xfrm>
        </p:spPr>
        <p:txBody>
          <a:bodyPr/>
          <a:lstStyle/>
          <a:p>
            <a:pPr>
              <a:defRPr/>
            </a:pPr>
            <a:fld id="{200AA82F-8859-4735-AA8E-2A5E245BDA2E}" type="slidenum">
              <a:rPr lang="ru-RU" altLang="ru-RU" smtClean="0"/>
              <a:pPr>
                <a:defRPr/>
              </a:pPr>
              <a:t>13</a:t>
            </a:fld>
            <a:endParaRPr lang="ru-RU" altLang="ru-RU" dirty="0"/>
          </a:p>
        </p:txBody>
      </p:sp>
      <p:grpSp>
        <p:nvGrpSpPr>
          <p:cNvPr id="3" name="Группа 2"/>
          <p:cNvGrpSpPr/>
          <p:nvPr/>
        </p:nvGrpSpPr>
        <p:grpSpPr>
          <a:xfrm>
            <a:off x="1400932" y="1157384"/>
            <a:ext cx="6655089" cy="4383021"/>
            <a:chOff x="-141948" y="-132957"/>
            <a:chExt cx="5385971" cy="2960851"/>
          </a:xfrm>
        </p:grpSpPr>
        <p:sp>
          <p:nvSpPr>
            <p:cNvPr id="4" name="Прямоугольник 3"/>
            <p:cNvSpPr/>
            <p:nvPr/>
          </p:nvSpPr>
          <p:spPr>
            <a:xfrm>
              <a:off x="457130" y="1016584"/>
              <a:ext cx="1561320" cy="675735"/>
            </a:xfrm>
            <a:prstGeom prst="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36000" tIns="36000" rIns="36000" bIns="36000" numCol="1" spcCol="0" rtlCol="0" fromWordArt="0" anchor="ctr" anchorCtr="0" forceAA="0" compatLnSpc="1">
              <a:prstTxWarp prst="textNoShape">
                <a:avLst/>
              </a:prstTxWarp>
              <a:noAutofit/>
            </a:bodyPr>
            <a:lstStyle/>
            <a:p>
              <a:pPr algn="ct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Данные для обучения (БДМЗПП_ОИИ</a:t>
              </a: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07000"/>
                </a:lnSpc>
                <a:spcAft>
                  <a:spcPts val="0"/>
                </a:spcAft>
              </a:pPr>
              <a:r>
                <a:rPr lang="en-US" sz="1400" dirty="0" smtClean="0">
                  <a:latin typeface="Times New Roman" panose="02020603050405020304" pitchFamily="18" charset="0"/>
                  <a:ea typeface="Calibri" panose="020F0502020204030204" pitchFamily="34" charset="0"/>
                  <a:cs typeface="Times New Roman" panose="02020603050405020304" pitchFamily="18" charset="0"/>
                </a:rPr>
                <a:t>Learning</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Прямоугольник 4"/>
            <p:cNvSpPr/>
            <p:nvPr/>
          </p:nvSpPr>
          <p:spPr>
            <a:xfrm>
              <a:off x="-141948" y="2186958"/>
              <a:ext cx="1280170" cy="631883"/>
            </a:xfrm>
            <a:prstGeom prst="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36000" tIns="36000" rIns="36000" bIns="36000" numCol="1" spcCol="0" rtlCol="0" fromWordArt="0" anchor="ctr" anchorCtr="0" forceAA="0" compatLnSpc="1">
              <a:prstTxWarp prst="textNoShape">
                <a:avLst/>
              </a:prstTxWarp>
              <a:noAutofit/>
            </a:bodyPr>
            <a:lstStyle/>
            <a:p>
              <a:pPr algn="ctr">
                <a:lnSpc>
                  <a:spcPct val="107000"/>
                </a:lnSpc>
                <a:spcAft>
                  <a:spcPts val="0"/>
                </a:spcAft>
              </a:pPr>
              <a:r>
                <a:rPr lang="ru-RU" sz="1600" dirty="0">
                  <a:effectLst/>
                  <a:latin typeface="+mn-lt"/>
                  <a:ea typeface="Calibri" panose="020F0502020204030204" pitchFamily="34" charset="0"/>
                  <a:cs typeface="Times New Roman" panose="02020603050405020304" pitchFamily="18" charset="0"/>
                </a:rPr>
                <a:t>БДМЗПП _ОИИ </a:t>
              </a:r>
            </a:p>
            <a:p>
              <a:pPr algn="ctr">
                <a:lnSpc>
                  <a:spcPct val="107000"/>
                </a:lnSpc>
                <a:spcAft>
                  <a:spcPts val="0"/>
                </a:spcAft>
              </a:pPr>
              <a:r>
                <a:rPr lang="ru-RU" sz="1600" dirty="0" smtClean="0">
                  <a:effectLst/>
                  <a:latin typeface="+mn-lt"/>
                  <a:ea typeface="Calibri" panose="020F0502020204030204" pitchFamily="34" charset="0"/>
                  <a:cs typeface="Times New Roman" panose="02020603050405020304" pitchFamily="18" charset="0"/>
                </a:rPr>
                <a:t>контроль</a:t>
              </a:r>
              <a:endParaRPr lang="ru-RU" sz="1600" dirty="0">
                <a:effectLst/>
                <a:latin typeface="+mn-lt"/>
                <a:ea typeface="Calibri" panose="020F0502020204030204" pitchFamily="34" charset="0"/>
                <a:cs typeface="Times New Roman" panose="02020603050405020304" pitchFamily="18" charset="0"/>
              </a:endParaRPr>
            </a:p>
          </p:txBody>
        </p:sp>
        <p:sp>
          <p:nvSpPr>
            <p:cNvPr id="6" name="Прямоугольник 5"/>
            <p:cNvSpPr/>
            <p:nvPr/>
          </p:nvSpPr>
          <p:spPr>
            <a:xfrm>
              <a:off x="650934" y="-132957"/>
              <a:ext cx="3376854" cy="710736"/>
            </a:xfrm>
            <a:prstGeom prst="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36000" tIns="36000" rIns="36000" bIns="36000" numCol="1" spcCol="0" rtlCol="0" fromWordArt="0" anchor="ctr" anchorCtr="0" forceAA="0" compatLnSpc="1">
              <a:prstTxWarp prst="textNoShape">
                <a:avLst/>
              </a:prstTxWarp>
              <a:noAutofit/>
            </a:bodyPr>
            <a:lstStyle/>
            <a:p>
              <a:pPr algn="ctr">
                <a:lnSpc>
                  <a:spcPct val="107000"/>
                </a:lnSpc>
                <a:spcAft>
                  <a:spcPts val="0"/>
                </a:spcAft>
              </a:pPr>
              <a:r>
                <a:rPr lang="ru-RU" dirty="0" smtClean="0">
                  <a:effectLst/>
                  <a:latin typeface="+mj-lt"/>
                  <a:ea typeface="Calibri" panose="020F0502020204030204" pitchFamily="34" charset="0"/>
                  <a:cs typeface="Times New Roman" panose="02020603050405020304" pitchFamily="18" charset="0"/>
                </a:rPr>
                <a:t>Общая База </a:t>
              </a:r>
              <a:r>
                <a:rPr lang="ru-RU" dirty="0">
                  <a:latin typeface="+mj-lt"/>
                  <a:ea typeface="Calibri" panose="020F0502020204030204" pitchFamily="34" charset="0"/>
                  <a:cs typeface="Times New Roman" panose="02020603050405020304" pitchFamily="18" charset="0"/>
                </a:rPr>
                <a:t>Д</a:t>
              </a:r>
              <a:r>
                <a:rPr lang="ru-RU" dirty="0" smtClean="0">
                  <a:effectLst/>
                  <a:latin typeface="+mj-lt"/>
                  <a:ea typeface="Calibri" panose="020F0502020204030204" pitchFamily="34" charset="0"/>
                  <a:cs typeface="Times New Roman" panose="02020603050405020304" pitchFamily="18" charset="0"/>
                </a:rPr>
                <a:t>анных </a:t>
              </a:r>
              <a:r>
                <a:rPr lang="ru-RU" dirty="0" smtClean="0">
                  <a:latin typeface="+mj-lt"/>
                  <a:ea typeface="Calibri" panose="020F0502020204030204" pitchFamily="34" charset="0"/>
                  <a:cs typeface="Times New Roman" panose="02020603050405020304" pitchFamily="18" charset="0"/>
                </a:rPr>
                <a:t>(более 1М измерений)</a:t>
              </a:r>
              <a:r>
                <a:rPr lang="ru-RU" dirty="0" smtClean="0">
                  <a:effectLst/>
                  <a:latin typeface="+mj-lt"/>
                  <a:ea typeface="Calibri" panose="020F0502020204030204" pitchFamily="34" charset="0"/>
                  <a:cs typeface="Times New Roman" panose="02020603050405020304" pitchFamily="18" charset="0"/>
                </a:rPr>
                <a:t> </a:t>
              </a:r>
              <a:r>
                <a:rPr lang="ru-RU" dirty="0">
                  <a:effectLst/>
                  <a:latin typeface="+mj-lt"/>
                  <a:ea typeface="Calibri" panose="020F0502020204030204" pitchFamily="34" charset="0"/>
                  <a:cs typeface="Times New Roman" panose="02020603050405020304" pitchFamily="18" charset="0"/>
                </a:rPr>
                <a:t>мгновенных значений </a:t>
              </a:r>
            </a:p>
            <a:p>
              <a:pPr algn="ctr">
                <a:lnSpc>
                  <a:spcPct val="107000"/>
                </a:lnSpc>
                <a:spcAft>
                  <a:spcPts val="0"/>
                </a:spcAft>
              </a:pPr>
              <a:r>
                <a:rPr lang="ru-RU" dirty="0">
                  <a:effectLst/>
                  <a:latin typeface="+mj-lt"/>
                  <a:ea typeface="Calibri" panose="020F0502020204030204" pitchFamily="34" charset="0"/>
                  <a:cs typeface="Times New Roman" panose="02020603050405020304" pitchFamily="18" charset="0"/>
                </a:rPr>
                <a:t>40 поведенческих параметров (</a:t>
              </a:r>
              <a:r>
                <a:rPr lang="ru-RU" dirty="0" err="1">
                  <a:effectLst/>
                  <a:latin typeface="+mj-lt"/>
                  <a:ea typeface="Calibri" panose="020F0502020204030204" pitchFamily="34" charset="0"/>
                  <a:cs typeface="Times New Roman" panose="02020603050405020304" pitchFamily="18" charset="0"/>
                </a:rPr>
                <a:t>БДМЗПП</a:t>
              </a:r>
              <a:r>
                <a:rPr lang="ru-RU" dirty="0">
                  <a:effectLst/>
                  <a:latin typeface="+mj-lt"/>
                  <a:ea typeface="Calibri" panose="020F0502020204030204" pitchFamily="34" charset="0"/>
                  <a:cs typeface="Times New Roman" panose="02020603050405020304" pitchFamily="18" charset="0"/>
                </a:rPr>
                <a:t>)</a:t>
              </a:r>
            </a:p>
          </p:txBody>
        </p:sp>
        <p:sp>
          <p:nvSpPr>
            <p:cNvPr id="7" name="Прямоугольник 6"/>
            <p:cNvSpPr/>
            <p:nvPr/>
          </p:nvSpPr>
          <p:spPr>
            <a:xfrm>
              <a:off x="2767641" y="1023494"/>
              <a:ext cx="1753497" cy="675735"/>
            </a:xfrm>
            <a:prstGeom prst="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36000" tIns="36000" rIns="36000" bIns="36000" numCol="1" spcCol="0" rtlCol="0" fromWordArt="0" anchor="ctr" anchorCtr="0" forceAA="0" compatLnSpc="1">
              <a:prstTxWarp prst="textNoShape">
                <a:avLst/>
              </a:prstTxWarp>
              <a:noAutofit/>
            </a:bodyPr>
            <a:lstStyle/>
            <a:p>
              <a:pPr algn="ct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Данные для тестирования (БДМЗПП_ПТД</a:t>
              </a: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1400" dirty="0" smtClean="0">
                  <a:latin typeface="Times New Roman" panose="02020603050405020304" pitchFamily="18" charset="0"/>
                  <a:ea typeface="Calibri" panose="020F0502020204030204" pitchFamily="34" charset="0"/>
                  <a:cs typeface="Times New Roman" panose="02020603050405020304" pitchFamily="18" charset="0"/>
                </a:rPr>
                <a:t>Testing</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1280169" y="2187773"/>
              <a:ext cx="1258360" cy="631068"/>
            </a:xfrm>
            <a:prstGeom prst="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36000" tIns="36000" rIns="36000" bIns="36000" numCol="1" spcCol="0" rtlCol="0" fromWordArt="0" anchor="ctr" anchorCtr="0" forceAA="0" compatLnSpc="1">
              <a:prstTxWarp prst="textNoShape">
                <a:avLst/>
              </a:prstTxWarp>
              <a:noAutofit/>
            </a:bodyPr>
            <a:lstStyle/>
            <a:p>
              <a:pPr algn="ctr">
                <a:lnSpc>
                  <a:spcPct val="107000"/>
                </a:lnSpc>
                <a:spcAft>
                  <a:spcPts val="0"/>
                </a:spcAft>
              </a:pPr>
              <a:endParaRPr lang="ru-RU" sz="1600" dirty="0" smtClean="0">
                <a:effectLst/>
                <a:latin typeface="+mn-lt"/>
                <a:ea typeface="Calibri" panose="020F0502020204030204" pitchFamily="34" charset="0"/>
                <a:cs typeface="Times New Roman" panose="02020603050405020304" pitchFamily="18" charset="0"/>
              </a:endParaRPr>
            </a:p>
            <a:p>
              <a:pPr algn="ctr">
                <a:lnSpc>
                  <a:spcPct val="107000"/>
                </a:lnSpc>
                <a:spcAft>
                  <a:spcPts val="0"/>
                </a:spcAft>
              </a:pPr>
              <a:r>
                <a:rPr lang="ru-RU" sz="1600" dirty="0" smtClean="0">
                  <a:effectLst/>
                  <a:latin typeface="+mn-lt"/>
                  <a:ea typeface="Calibri" panose="020F0502020204030204" pitchFamily="34" charset="0"/>
                  <a:cs typeface="Times New Roman" panose="02020603050405020304" pitchFamily="18" charset="0"/>
                </a:rPr>
                <a:t>БДМЗПП </a:t>
              </a:r>
              <a:r>
                <a:rPr lang="ru-RU" sz="1600" dirty="0">
                  <a:effectLst/>
                  <a:latin typeface="+mn-lt"/>
                  <a:ea typeface="Calibri" panose="020F0502020204030204" pitchFamily="34" charset="0"/>
                  <a:cs typeface="Times New Roman" panose="02020603050405020304" pitchFamily="18" charset="0"/>
                </a:rPr>
                <a:t>_ОИИ </a:t>
              </a:r>
              <a:r>
                <a:rPr lang="ru-RU" sz="1600" dirty="0" smtClean="0">
                  <a:effectLst/>
                  <a:latin typeface="+mn-lt"/>
                  <a:ea typeface="Calibri" panose="020F0502020204030204" pitchFamily="34" charset="0"/>
                  <a:cs typeface="Times New Roman" panose="02020603050405020304" pitchFamily="18" charset="0"/>
                </a:rPr>
                <a:t>пациент</a:t>
              </a:r>
              <a:r>
                <a:rPr lang="ru-RU" sz="1600" dirty="0">
                  <a:latin typeface="+mn-lt"/>
                  <a:ea typeface="Calibri" panose="020F0502020204030204" pitchFamily="34" charset="0"/>
                  <a:cs typeface="Times New Roman" panose="02020603050405020304" pitchFamily="18" charset="0"/>
                </a:rPr>
                <a:t>ы</a:t>
              </a:r>
              <a:endParaRPr lang="ru-RU" sz="1600" dirty="0">
                <a:effectLst/>
                <a:latin typeface="+mn-lt"/>
                <a:ea typeface="Calibri" panose="020F0502020204030204" pitchFamily="34" charset="0"/>
                <a:cs typeface="Times New Roman" panose="02020603050405020304" pitchFamily="18" charset="0"/>
              </a:endParaRPr>
            </a:p>
            <a:p>
              <a:pPr algn="ctr">
                <a:lnSpc>
                  <a:spcPct val="107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Прямоугольник 8"/>
            <p:cNvSpPr/>
            <p:nvPr/>
          </p:nvSpPr>
          <p:spPr>
            <a:xfrm>
              <a:off x="2680475" y="2197013"/>
              <a:ext cx="1209676" cy="630881"/>
            </a:xfrm>
            <a:prstGeom prst="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36000" tIns="36000" rIns="36000" bIns="36000" numCol="1" spcCol="0" rtlCol="0" fromWordArt="0" anchor="ctr" anchorCtr="0" forceAA="0" compatLnSpc="1">
              <a:prstTxWarp prst="textNoShape">
                <a:avLst/>
              </a:prstTxWarp>
              <a:noAutofit/>
            </a:bodyPr>
            <a:lstStyle/>
            <a:p>
              <a:pPr algn="ctr">
                <a:lnSpc>
                  <a:spcPct val="107000"/>
                </a:lnSpc>
                <a:spcAft>
                  <a:spcPts val="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БДМЗПП_ПТД </a:t>
              </a:r>
              <a:r>
                <a:rPr lang="ru-RU" sz="1600" dirty="0" smtClean="0">
                  <a:effectLst/>
                  <a:latin typeface="Times New Roman" panose="02020603050405020304" pitchFamily="18" charset="0"/>
                  <a:ea typeface="Calibri" panose="020F0502020204030204" pitchFamily="34" charset="0"/>
                  <a:cs typeface="Times New Roman" panose="02020603050405020304" pitchFamily="18" charset="0"/>
                </a:rPr>
                <a:t>контроль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Прямоугольник 9"/>
            <p:cNvSpPr/>
            <p:nvPr/>
          </p:nvSpPr>
          <p:spPr>
            <a:xfrm>
              <a:off x="4027788" y="2182113"/>
              <a:ext cx="1216235" cy="630196"/>
            </a:xfrm>
            <a:prstGeom prst="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36000" tIns="36000" rIns="36000" bIns="36000" numCol="1" spcCol="0" rtlCol="0" fromWordArt="0" anchor="ctr" anchorCtr="0" forceAA="0" compatLnSpc="1">
              <a:prstTxWarp prst="textNoShape">
                <a:avLst/>
              </a:prstTxWarp>
              <a:noAutofit/>
            </a:bodyPr>
            <a:lstStyle/>
            <a:p>
              <a:pPr algn="ctr">
                <a:lnSpc>
                  <a:spcPct val="107000"/>
                </a:lnSpc>
                <a:spcAft>
                  <a:spcPts val="0"/>
                </a:spcAft>
              </a:pPr>
              <a:r>
                <a:rPr lang="ru-RU" sz="1600" dirty="0">
                  <a:effectLst/>
                  <a:latin typeface="+mj-lt"/>
                  <a:ea typeface="Calibri" panose="020F0502020204030204" pitchFamily="34" charset="0"/>
                  <a:cs typeface="Times New Roman" panose="02020603050405020304" pitchFamily="18" charset="0"/>
                </a:rPr>
                <a:t>БДМЗПП_ПТД</a:t>
              </a:r>
            </a:p>
            <a:p>
              <a:pPr algn="ctr">
                <a:lnSpc>
                  <a:spcPct val="107000"/>
                </a:lnSpc>
                <a:spcAft>
                  <a:spcPts val="0"/>
                </a:spcAft>
              </a:pPr>
              <a:r>
                <a:rPr lang="ru-RU" sz="1600" dirty="0" smtClean="0">
                  <a:effectLst/>
                  <a:latin typeface="+mj-lt"/>
                  <a:ea typeface="Calibri" panose="020F0502020204030204" pitchFamily="34" charset="0"/>
                  <a:cs typeface="Times New Roman" panose="02020603050405020304" pitchFamily="18" charset="0"/>
                </a:rPr>
                <a:t>пациенты</a:t>
              </a:r>
              <a:endParaRPr lang="ru-RU" sz="1600" dirty="0">
                <a:effectLst/>
                <a:latin typeface="+mj-lt"/>
                <a:ea typeface="Calibri" panose="020F0502020204030204" pitchFamily="34" charset="0"/>
                <a:cs typeface="Times New Roman" panose="02020603050405020304" pitchFamily="18" charset="0"/>
              </a:endParaRPr>
            </a:p>
          </p:txBody>
        </p:sp>
        <p:cxnSp>
          <p:nvCxnSpPr>
            <p:cNvPr id="11" name="Прямая соединительная линия 10"/>
            <p:cNvCxnSpPr/>
            <p:nvPr/>
          </p:nvCxnSpPr>
          <p:spPr>
            <a:xfrm flipH="1">
              <a:off x="1023582" y="586854"/>
              <a:ext cx="919774" cy="420655"/>
            </a:xfrm>
            <a:prstGeom prst="line">
              <a:avLst/>
            </a:prstGeom>
            <a:noFill/>
            <a:ln w="6350" cap="flat" cmpd="sng" algn="ctr">
              <a:solidFill>
                <a:sysClr val="windowText" lastClr="000000"/>
              </a:solidFill>
              <a:prstDash val="solid"/>
              <a:miter lim="800000"/>
            </a:ln>
            <a:effectLst/>
          </p:spPr>
        </p:cxnSp>
        <p:cxnSp>
          <p:nvCxnSpPr>
            <p:cNvPr id="12" name="Прямая соединительная линия 11"/>
            <p:cNvCxnSpPr/>
            <p:nvPr/>
          </p:nvCxnSpPr>
          <p:spPr>
            <a:xfrm>
              <a:off x="2859206" y="586854"/>
              <a:ext cx="914400" cy="436728"/>
            </a:xfrm>
            <a:prstGeom prst="line">
              <a:avLst/>
            </a:prstGeom>
            <a:noFill/>
            <a:ln w="6350" cap="flat" cmpd="sng" algn="ctr">
              <a:solidFill>
                <a:sysClr val="windowText" lastClr="000000"/>
              </a:solidFill>
              <a:prstDash val="solid"/>
              <a:miter lim="800000"/>
            </a:ln>
            <a:effectLst/>
          </p:spPr>
        </p:cxnSp>
        <p:cxnSp>
          <p:nvCxnSpPr>
            <p:cNvPr id="13" name="Прямая соединительная линия 12"/>
            <p:cNvCxnSpPr/>
            <p:nvPr/>
          </p:nvCxnSpPr>
          <p:spPr>
            <a:xfrm flipH="1">
              <a:off x="341194" y="1692323"/>
              <a:ext cx="456309" cy="477595"/>
            </a:xfrm>
            <a:prstGeom prst="line">
              <a:avLst/>
            </a:prstGeom>
            <a:noFill/>
            <a:ln w="6350" cap="flat" cmpd="sng" algn="ctr">
              <a:solidFill>
                <a:sysClr val="windowText" lastClr="000000"/>
              </a:solidFill>
              <a:prstDash val="solid"/>
              <a:miter lim="800000"/>
            </a:ln>
            <a:effectLst/>
          </p:spPr>
        </p:cxnSp>
        <p:cxnSp>
          <p:nvCxnSpPr>
            <p:cNvPr id="14" name="Прямая соединительная линия 13"/>
            <p:cNvCxnSpPr/>
            <p:nvPr/>
          </p:nvCxnSpPr>
          <p:spPr>
            <a:xfrm>
              <a:off x="1371600" y="1692323"/>
              <a:ext cx="457456" cy="477671"/>
            </a:xfrm>
            <a:prstGeom prst="line">
              <a:avLst/>
            </a:prstGeom>
            <a:noFill/>
            <a:ln w="6350" cap="flat" cmpd="sng" algn="ctr">
              <a:solidFill>
                <a:sysClr val="windowText" lastClr="000000"/>
              </a:solidFill>
              <a:prstDash val="solid"/>
              <a:miter lim="800000"/>
            </a:ln>
            <a:effectLst/>
          </p:spPr>
        </p:cxnSp>
        <p:cxnSp>
          <p:nvCxnSpPr>
            <p:cNvPr id="15" name="Прямая соединительная линия 14"/>
            <p:cNvCxnSpPr/>
            <p:nvPr/>
          </p:nvCxnSpPr>
          <p:spPr>
            <a:xfrm flipH="1">
              <a:off x="2975212" y="1699147"/>
              <a:ext cx="453333" cy="470772"/>
            </a:xfrm>
            <a:prstGeom prst="line">
              <a:avLst/>
            </a:prstGeom>
            <a:noFill/>
            <a:ln w="6350" cap="flat" cmpd="sng" algn="ctr">
              <a:solidFill>
                <a:sysClr val="windowText" lastClr="000000"/>
              </a:solidFill>
              <a:prstDash val="solid"/>
              <a:miter lim="800000"/>
            </a:ln>
            <a:effectLst/>
          </p:spPr>
        </p:cxnSp>
        <p:cxnSp>
          <p:nvCxnSpPr>
            <p:cNvPr id="16" name="Прямая соединительная линия 15"/>
            <p:cNvCxnSpPr/>
            <p:nvPr/>
          </p:nvCxnSpPr>
          <p:spPr>
            <a:xfrm>
              <a:off x="3998794" y="1699147"/>
              <a:ext cx="459162" cy="470847"/>
            </a:xfrm>
            <a:prstGeom prst="line">
              <a:avLst/>
            </a:prstGeom>
            <a:noFill/>
            <a:ln w="6350" cap="flat" cmpd="sng" algn="ctr">
              <a:solidFill>
                <a:sysClr val="windowText" lastClr="000000"/>
              </a:solidFill>
              <a:prstDash val="solid"/>
              <a:miter lim="800000"/>
            </a:ln>
            <a:effectLst/>
          </p:spPr>
        </p:cxnSp>
      </p:grpSp>
      <p:sp>
        <p:nvSpPr>
          <p:cNvPr id="17" name="Rectangle 16"/>
          <p:cNvSpPr/>
          <p:nvPr/>
        </p:nvSpPr>
        <p:spPr>
          <a:xfrm>
            <a:off x="435096" y="139396"/>
            <a:ext cx="8353121" cy="584775"/>
          </a:xfrm>
          <a:prstGeom prst="rect">
            <a:avLst/>
          </a:prstGeom>
        </p:spPr>
        <p:txBody>
          <a:bodyPr wrap="none">
            <a:spAutoFit/>
          </a:bodyPr>
          <a:lstStyle/>
          <a:p>
            <a:r>
              <a:rPr lang="ru-RU" sz="3200" dirty="0" smtClean="0">
                <a:solidFill>
                  <a:srgbClr val="3333CC"/>
                </a:solidFill>
                <a:effectLst>
                  <a:outerShdw blurRad="38100" dist="38100" dir="2700000" algn="tl">
                    <a:srgbClr val="C0C0C0"/>
                  </a:outerShdw>
                </a:effectLst>
              </a:rPr>
              <a:t>Базы данных и формат тестирования ИНС</a:t>
            </a:r>
            <a:endParaRPr lang="en-US" sz="3200" dirty="0"/>
          </a:p>
        </p:txBody>
      </p:sp>
      <p:sp>
        <p:nvSpPr>
          <p:cNvPr id="18" name="Rectangle 17"/>
          <p:cNvSpPr/>
          <p:nvPr/>
        </p:nvSpPr>
        <p:spPr>
          <a:xfrm>
            <a:off x="958570" y="5580513"/>
            <a:ext cx="7508899" cy="1200329"/>
          </a:xfrm>
          <a:prstGeom prst="rect">
            <a:avLst/>
          </a:prstGeom>
        </p:spPr>
        <p:txBody>
          <a:bodyPr wrap="square">
            <a:spAutoFit/>
          </a:bodyPr>
          <a:lstStyle/>
          <a:p>
            <a:pPr algn="ctr"/>
            <a:r>
              <a:rPr lang="ru-RU" dirty="0" smtClean="0"/>
              <a:t>Обучение ИНС (ИИ) по известным медицинским результатам тестирований (ПЦР, </a:t>
            </a:r>
            <a:r>
              <a:rPr lang="en-US" dirty="0" smtClean="0"/>
              <a:t>IgM, </a:t>
            </a:r>
            <a:r>
              <a:rPr lang="ru-RU" dirty="0" smtClean="0"/>
              <a:t>КТ) и тестирование точности (чувствительности, специфичности ИИ по независимой базе данных пациентов и контроля</a:t>
            </a:r>
            <a:endParaRPr lang="en-US" dirty="0"/>
          </a:p>
        </p:txBody>
      </p:sp>
    </p:spTree>
    <p:extLst>
      <p:ext uri="{BB962C8B-B14F-4D97-AF65-F5344CB8AC3E}">
        <p14:creationId xmlns:p14="http://schemas.microsoft.com/office/powerpoint/2010/main" val="3625230033"/>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3C815CF-3927-46D3-B8E2-BDB36651A87E}" type="slidenum">
              <a:rPr lang="ru-RU" altLang="ru-RU" sz="1400" smtClean="0"/>
              <a:pPr>
                <a:spcBef>
                  <a:spcPct val="0"/>
                </a:spcBef>
                <a:buFontTx/>
                <a:buNone/>
              </a:pPr>
              <a:t>14</a:t>
            </a:fld>
            <a:endParaRPr lang="ru-RU" altLang="ru-RU" sz="1400" dirty="0"/>
          </a:p>
        </p:txBody>
      </p:sp>
      <p:sp>
        <p:nvSpPr>
          <p:cNvPr id="23554" name="Rectangle 2"/>
          <p:cNvSpPr>
            <a:spLocks noGrp="1" noChangeArrowheads="1"/>
          </p:cNvSpPr>
          <p:nvPr>
            <p:ph type="title"/>
          </p:nvPr>
        </p:nvSpPr>
        <p:spPr>
          <a:xfrm>
            <a:off x="462418" y="32324"/>
            <a:ext cx="8193087" cy="863600"/>
          </a:xfrm>
        </p:spPr>
        <p:txBody>
          <a:bodyPr/>
          <a:lstStyle/>
          <a:p>
            <a:pPr eaLnBrk="1" hangingPunct="1">
              <a:defRPr/>
            </a:pPr>
            <a:r>
              <a:rPr lang="ru-RU" sz="3200" dirty="0" smtClean="0">
                <a:solidFill>
                  <a:srgbClr val="3333CC"/>
                </a:solidFill>
                <a:effectLst>
                  <a:outerShdw blurRad="38100" dist="38100" dir="2700000" algn="tl">
                    <a:srgbClr val="C0C0C0"/>
                  </a:outerShdw>
                </a:effectLst>
              </a:rPr>
              <a:t>Точность</a:t>
            </a:r>
            <a:r>
              <a:rPr lang="en-US" sz="3200" dirty="0" smtClean="0">
                <a:solidFill>
                  <a:srgbClr val="3333CC"/>
                </a:solidFill>
                <a:effectLst>
                  <a:outerShdw blurRad="38100" dist="38100" dir="2700000" algn="tl">
                    <a:srgbClr val="C0C0C0"/>
                  </a:outerShdw>
                </a:effectLst>
              </a:rPr>
              <a:t> </a:t>
            </a:r>
            <a:r>
              <a:rPr lang="ru-RU" sz="3200" dirty="0" smtClean="0">
                <a:solidFill>
                  <a:srgbClr val="3333CC"/>
                </a:solidFill>
                <a:effectLst>
                  <a:outerShdw blurRad="38100" dist="38100" dir="2700000" algn="tl">
                    <a:srgbClr val="C0C0C0"/>
                  </a:outerShdw>
                </a:effectLst>
              </a:rPr>
              <a:t>диагностики </a:t>
            </a:r>
            <a:r>
              <a:rPr lang="en-US" sz="3200" dirty="0" smtClean="0">
                <a:solidFill>
                  <a:srgbClr val="3333CC"/>
                </a:solidFill>
                <a:effectLst>
                  <a:outerShdw blurRad="38100" dist="38100" dir="2700000" algn="tl">
                    <a:srgbClr val="C0C0C0"/>
                  </a:outerShdw>
                </a:effectLst>
              </a:rPr>
              <a:t>COVID-19  </a:t>
            </a:r>
            <a:r>
              <a:rPr lang="ru-RU" sz="3200" dirty="0" smtClean="0">
                <a:solidFill>
                  <a:srgbClr val="3333CC"/>
                </a:solidFill>
                <a:effectLst>
                  <a:outerShdw blurRad="38100" dist="38100" dir="2700000" algn="tl">
                    <a:srgbClr val="C0C0C0"/>
                  </a:outerShdw>
                </a:effectLst>
              </a:rPr>
              <a:t>ВИ</a:t>
            </a:r>
            <a:r>
              <a:rPr lang="en-US" sz="3200" dirty="0" smtClean="0">
                <a:solidFill>
                  <a:srgbClr val="3333CC"/>
                </a:solidFill>
                <a:effectLst>
                  <a:outerShdw blurRad="38100" dist="38100" dir="2700000" algn="tl">
                    <a:srgbClr val="C0C0C0"/>
                  </a:outerShdw>
                </a:effectLst>
              </a:rPr>
              <a:t>+</a:t>
            </a:r>
            <a:r>
              <a:rPr lang="ru-RU" sz="3200" dirty="0" smtClean="0">
                <a:solidFill>
                  <a:srgbClr val="3333CC"/>
                </a:solidFill>
                <a:effectLst>
                  <a:outerShdw blurRad="38100" dist="38100" dir="2700000" algn="tl">
                    <a:srgbClr val="C0C0C0"/>
                  </a:outerShdw>
                </a:effectLst>
              </a:rPr>
              <a:t>ИИ</a:t>
            </a:r>
            <a:endParaRPr lang="ru-RU" dirty="0">
              <a:solidFill>
                <a:schemeClr val="accent2"/>
              </a:solidFill>
              <a:effectLst>
                <a:outerShdw blurRad="38100" dist="38100" dir="2700000" algn="tl">
                  <a:srgbClr val="C0C0C0"/>
                </a:outerShdw>
              </a:effectLst>
            </a:endParaRPr>
          </a:p>
        </p:txBody>
      </p:sp>
      <p:sp>
        <p:nvSpPr>
          <p:cNvPr id="21508" name="Rectangle 1"/>
          <p:cNvSpPr>
            <a:spLocks noChangeArrowheads="1"/>
          </p:cNvSpPr>
          <p:nvPr/>
        </p:nvSpPr>
        <p:spPr bwMode="auto">
          <a:xfrm>
            <a:off x="124557" y="3145343"/>
            <a:ext cx="432718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en-US" sz="2000" dirty="0">
                <a:latin typeface="Arial" panose="020B0604020202020204" pitchFamily="34" charset="0"/>
              </a:rPr>
              <a:t>ROC зависимость </a:t>
            </a:r>
            <a:r>
              <a:rPr lang="ru-RU" altLang="en-US" sz="2000" dirty="0" smtClean="0">
                <a:latin typeface="Arial" panose="020B0604020202020204" pitchFamily="34" charset="0"/>
              </a:rPr>
              <a:t>диагностики чувствительность-специфичность</a:t>
            </a:r>
            <a:endParaRPr lang="en-US" altLang="en-US" sz="2000" dirty="0">
              <a:latin typeface="Arial" panose="020B0604020202020204" pitchFamily="34" charset="0"/>
            </a:endParaRPr>
          </a:p>
        </p:txBody>
      </p:sp>
      <p:sp>
        <p:nvSpPr>
          <p:cNvPr id="21509" name="Rectangle 7"/>
          <p:cNvSpPr>
            <a:spLocks noChangeArrowheads="1"/>
          </p:cNvSpPr>
          <p:nvPr/>
        </p:nvSpPr>
        <p:spPr bwMode="auto">
          <a:xfrm>
            <a:off x="5527675" y="306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a:latin typeface="Arial" panose="020B0604020202020204" pitchFamily="34" charset="0"/>
            </a:endParaRPr>
          </a:p>
        </p:txBody>
      </p:sp>
      <p:sp>
        <p:nvSpPr>
          <p:cNvPr id="3" name="Rectangle 2"/>
          <p:cNvSpPr/>
          <p:nvPr/>
        </p:nvSpPr>
        <p:spPr>
          <a:xfrm>
            <a:off x="4451743" y="2933086"/>
            <a:ext cx="4395890" cy="1015663"/>
          </a:xfrm>
          <a:prstGeom prst="rect">
            <a:avLst/>
          </a:prstGeom>
        </p:spPr>
        <p:txBody>
          <a:bodyPr wrap="square">
            <a:spAutoFit/>
          </a:bodyPr>
          <a:lstStyle/>
          <a:p>
            <a:r>
              <a:rPr lang="ru-RU" sz="2000" dirty="0"/>
              <a:t>Зависимость точности диагностики проверочной </a:t>
            </a:r>
            <a:r>
              <a:rPr lang="ru-RU" sz="2000" dirty="0" smtClean="0"/>
              <a:t>БД </a:t>
            </a:r>
            <a:r>
              <a:rPr lang="ru-RU" sz="2000" dirty="0"/>
              <a:t>от точности дискриминации обучаемой </a:t>
            </a:r>
            <a:r>
              <a:rPr lang="ru-RU" sz="2000" dirty="0" smtClean="0"/>
              <a:t>БД</a:t>
            </a:r>
            <a:endParaRPr lang="ru-RU" dirty="0"/>
          </a:p>
        </p:txBody>
      </p:sp>
      <p:sp>
        <p:nvSpPr>
          <p:cNvPr id="6" name="Rectangle 5"/>
          <p:cNvSpPr/>
          <p:nvPr/>
        </p:nvSpPr>
        <p:spPr>
          <a:xfrm>
            <a:off x="248087" y="5673125"/>
            <a:ext cx="3942930" cy="923330"/>
          </a:xfrm>
          <a:prstGeom prst="rect">
            <a:avLst/>
          </a:prstGeom>
        </p:spPr>
        <p:txBody>
          <a:bodyPr wrap="square">
            <a:spAutoFit/>
          </a:bodyPr>
          <a:lstStyle/>
          <a:p>
            <a:r>
              <a:rPr lang="ru-RU" dirty="0" smtClean="0"/>
              <a:t>Зависимость </a:t>
            </a:r>
            <a:r>
              <a:rPr lang="ru-RU" dirty="0"/>
              <a:t>точности от времени интеграции результата диагностики для </a:t>
            </a:r>
            <a:r>
              <a:rPr lang="ru-RU" dirty="0" smtClean="0"/>
              <a:t>(</a:t>
            </a:r>
            <a:r>
              <a:rPr lang="ru-RU" dirty="0"/>
              <a:t>N=100) </a:t>
            </a:r>
            <a:r>
              <a:rPr lang="ru-RU" dirty="0" smtClean="0"/>
              <a:t>и </a:t>
            </a:r>
            <a:r>
              <a:rPr lang="ru-RU" dirty="0"/>
              <a:t>(</a:t>
            </a:r>
            <a:r>
              <a:rPr lang="ru-RU" dirty="0" smtClean="0"/>
              <a:t>N=25</a:t>
            </a:r>
            <a:r>
              <a:rPr lang="ru-RU" dirty="0"/>
              <a:t>)</a:t>
            </a:r>
            <a:r>
              <a:rPr lang="ru-RU" dirty="0" smtClean="0"/>
              <a:t>. </a:t>
            </a:r>
            <a:endParaRPr lang="en-US" dirty="0"/>
          </a:p>
        </p:txBody>
      </p:sp>
      <p:pic>
        <p:nvPicPr>
          <p:cNvPr id="7" name="Picture 6"/>
          <p:cNvPicPr>
            <a:picLocks noChangeAspect="1"/>
          </p:cNvPicPr>
          <p:nvPr/>
        </p:nvPicPr>
        <p:blipFill>
          <a:blip r:embed="rId3"/>
          <a:stretch>
            <a:fillRect/>
          </a:stretch>
        </p:blipFill>
        <p:spPr>
          <a:xfrm>
            <a:off x="516531" y="3828360"/>
            <a:ext cx="3078440" cy="1923286"/>
          </a:xfrm>
          <a:prstGeom prst="rect">
            <a:avLst/>
          </a:prstGeom>
        </p:spPr>
      </p:pic>
      <p:pic>
        <p:nvPicPr>
          <p:cNvPr id="8" name="Picture 7"/>
          <p:cNvPicPr>
            <a:picLocks noChangeAspect="1"/>
          </p:cNvPicPr>
          <p:nvPr/>
        </p:nvPicPr>
        <p:blipFill>
          <a:blip r:embed="rId4"/>
          <a:stretch>
            <a:fillRect/>
          </a:stretch>
        </p:blipFill>
        <p:spPr>
          <a:xfrm>
            <a:off x="4349767" y="3966839"/>
            <a:ext cx="3718933" cy="1677615"/>
          </a:xfrm>
          <a:prstGeom prst="rect">
            <a:avLst/>
          </a:prstGeom>
        </p:spPr>
      </p:pic>
      <p:pic>
        <p:nvPicPr>
          <p:cNvPr id="9" name="Picture 8"/>
          <p:cNvPicPr>
            <a:picLocks noChangeAspect="1"/>
          </p:cNvPicPr>
          <p:nvPr/>
        </p:nvPicPr>
        <p:blipFill>
          <a:blip r:embed="rId5"/>
          <a:stretch>
            <a:fillRect/>
          </a:stretch>
        </p:blipFill>
        <p:spPr>
          <a:xfrm>
            <a:off x="515007" y="895924"/>
            <a:ext cx="3079964" cy="2015442"/>
          </a:xfrm>
          <a:prstGeom prst="rect">
            <a:avLst/>
          </a:prstGeom>
        </p:spPr>
      </p:pic>
      <p:pic>
        <p:nvPicPr>
          <p:cNvPr id="10" name="Picture 9"/>
          <p:cNvPicPr>
            <a:picLocks noChangeAspect="1"/>
          </p:cNvPicPr>
          <p:nvPr/>
        </p:nvPicPr>
        <p:blipFill>
          <a:blip r:embed="rId6"/>
          <a:stretch>
            <a:fillRect/>
          </a:stretch>
        </p:blipFill>
        <p:spPr>
          <a:xfrm>
            <a:off x="4349768" y="895925"/>
            <a:ext cx="3718932" cy="2014252"/>
          </a:xfrm>
          <a:prstGeom prst="rect">
            <a:avLst/>
          </a:prstGeom>
        </p:spPr>
      </p:pic>
      <p:sp>
        <p:nvSpPr>
          <p:cNvPr id="11" name="Rectangle 10"/>
          <p:cNvSpPr/>
          <p:nvPr/>
        </p:nvSpPr>
        <p:spPr>
          <a:xfrm>
            <a:off x="4191372" y="5673125"/>
            <a:ext cx="4464134" cy="923330"/>
          </a:xfrm>
          <a:prstGeom prst="rect">
            <a:avLst/>
          </a:prstGeom>
        </p:spPr>
        <p:txBody>
          <a:bodyPr wrap="square">
            <a:spAutoFit/>
          </a:bodyPr>
          <a:lstStyle/>
          <a:p>
            <a:r>
              <a:rPr lang="ru-RU" dirty="0"/>
              <a:t>Зависимости ошибок от времени интеграции результата диагностики </a:t>
            </a:r>
            <a:r>
              <a:rPr lang="ru-RU" dirty="0" smtClean="0"/>
              <a:t>для (N=100</a:t>
            </a:r>
            <a:r>
              <a:rPr lang="ru-RU" dirty="0"/>
              <a:t>) </a:t>
            </a:r>
            <a:r>
              <a:rPr lang="ru-RU" dirty="0" smtClean="0"/>
              <a:t>и </a:t>
            </a:r>
            <a:r>
              <a:rPr lang="ru-RU" dirty="0"/>
              <a:t>(N=25</a:t>
            </a:r>
            <a:r>
              <a:rPr lang="ru-RU" dirty="0" smtClean="0"/>
              <a:t>).</a:t>
            </a:r>
            <a:endParaRPr lang="en-US" dirty="0"/>
          </a:p>
        </p:txBody>
      </p:sp>
    </p:spTree>
    <p:extLst>
      <p:ext uri="{BB962C8B-B14F-4D97-AF65-F5344CB8AC3E}">
        <p14:creationId xmlns:p14="http://schemas.microsoft.com/office/powerpoint/2010/main" val="27457534"/>
      </p:ext>
    </p:extLst>
  </p:cSld>
  <p:clrMapOvr>
    <a:masterClrMapping/>
  </p:clrMapOvr>
  <p:transition spd="med" advTm="7637"/>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00AA82F-8859-4735-AA8E-2A5E245BDA2E}" type="slidenum">
              <a:rPr lang="ru-RU" altLang="ru-RU" smtClean="0"/>
              <a:pPr>
                <a:defRPr/>
              </a:pPr>
              <a:t>15</a:t>
            </a:fld>
            <a:endParaRPr lang="ru-RU" altLang="ru-RU"/>
          </a:p>
        </p:txBody>
      </p:sp>
      <p:sp>
        <p:nvSpPr>
          <p:cNvPr id="3" name="Rectangle 2"/>
          <p:cNvSpPr/>
          <p:nvPr/>
        </p:nvSpPr>
        <p:spPr>
          <a:xfrm>
            <a:off x="566063" y="229525"/>
            <a:ext cx="7674986" cy="830997"/>
          </a:xfrm>
          <a:prstGeom prst="rect">
            <a:avLst/>
          </a:prstGeom>
        </p:spPr>
        <p:txBody>
          <a:bodyPr wrap="none">
            <a:spAutoFit/>
          </a:bodyPr>
          <a:lstStyle/>
          <a:p>
            <a:pPr algn="ctr"/>
            <a:r>
              <a:rPr lang="ru-RU" sz="2400" dirty="0" smtClean="0">
                <a:solidFill>
                  <a:srgbClr val="3333CC"/>
                </a:solidFill>
                <a:effectLst>
                  <a:outerShdw blurRad="38100" dist="38100" dir="2700000" algn="tl">
                    <a:srgbClr val="C0C0C0"/>
                  </a:outerShdw>
                </a:effectLst>
              </a:rPr>
              <a:t>Медицинские исследования бесконтактного метода </a:t>
            </a:r>
            <a:endParaRPr lang="en-US" sz="2400" dirty="0" smtClean="0">
              <a:solidFill>
                <a:srgbClr val="3333CC"/>
              </a:solidFill>
              <a:effectLst>
                <a:outerShdw blurRad="38100" dist="38100" dir="2700000" algn="tl">
                  <a:srgbClr val="C0C0C0"/>
                </a:outerShdw>
              </a:effectLst>
            </a:endParaRPr>
          </a:p>
          <a:p>
            <a:pPr algn="ctr"/>
            <a:r>
              <a:rPr lang="ru-RU" sz="2400" dirty="0" smtClean="0">
                <a:solidFill>
                  <a:srgbClr val="3333CC"/>
                </a:solidFill>
                <a:effectLst>
                  <a:outerShdw blurRad="38100" dist="38100" dir="2700000" algn="tl">
                    <a:srgbClr val="C0C0C0"/>
                  </a:outerShdw>
                </a:effectLst>
              </a:rPr>
              <a:t>диагностики </a:t>
            </a:r>
            <a:r>
              <a:rPr lang="en-US" sz="2400" dirty="0" smtClean="0">
                <a:solidFill>
                  <a:srgbClr val="3333CC"/>
                </a:solidFill>
                <a:effectLst>
                  <a:outerShdw blurRad="38100" dist="38100" dir="2700000" algn="tl">
                    <a:srgbClr val="C0C0C0"/>
                  </a:outerShdw>
                </a:effectLst>
              </a:rPr>
              <a:t>COVID</a:t>
            </a:r>
            <a:r>
              <a:rPr lang="ru-RU" sz="2400" dirty="0" smtClean="0">
                <a:solidFill>
                  <a:srgbClr val="3333CC"/>
                </a:solidFill>
                <a:effectLst>
                  <a:outerShdw blurRad="38100" dist="38100" dir="2700000" algn="tl">
                    <a:srgbClr val="C0C0C0"/>
                  </a:outerShdw>
                </a:effectLst>
              </a:rPr>
              <a:t>-</a:t>
            </a:r>
            <a:r>
              <a:rPr lang="en-US" sz="2400" dirty="0" smtClean="0">
                <a:solidFill>
                  <a:srgbClr val="3333CC"/>
                </a:solidFill>
                <a:effectLst>
                  <a:outerShdw blurRad="38100" dist="38100" dir="2700000" algn="tl">
                    <a:srgbClr val="C0C0C0"/>
                  </a:outerShdw>
                </a:effectLst>
              </a:rPr>
              <a:t>19</a:t>
            </a:r>
            <a:r>
              <a:rPr lang="ru-RU" sz="2400" dirty="0" smtClean="0">
                <a:solidFill>
                  <a:srgbClr val="3333CC"/>
                </a:solidFill>
                <a:effectLst>
                  <a:outerShdw blurRad="38100" dist="38100" dir="2700000" algn="tl">
                    <a:srgbClr val="C0C0C0"/>
                  </a:outerShdw>
                </a:effectLst>
              </a:rPr>
              <a:t>. АПК Ковид-Барьер</a:t>
            </a:r>
            <a:endParaRPr lang="en-US" sz="2400" dirty="0"/>
          </a:p>
        </p:txBody>
      </p:sp>
      <p:pic>
        <p:nvPicPr>
          <p:cNvPr id="4" name="Picture 3"/>
          <p:cNvPicPr>
            <a:picLocks noChangeAspect="1"/>
          </p:cNvPicPr>
          <p:nvPr/>
        </p:nvPicPr>
        <p:blipFill>
          <a:blip r:embed="rId3"/>
          <a:stretch>
            <a:fillRect/>
          </a:stretch>
        </p:blipFill>
        <p:spPr>
          <a:xfrm>
            <a:off x="427550" y="1390604"/>
            <a:ext cx="4093389" cy="2310539"/>
          </a:xfrm>
          <a:prstGeom prst="rect">
            <a:avLst/>
          </a:prstGeom>
        </p:spPr>
      </p:pic>
      <p:pic>
        <p:nvPicPr>
          <p:cNvPr id="5" name="Picture 4"/>
          <p:cNvPicPr>
            <a:picLocks noChangeAspect="1"/>
          </p:cNvPicPr>
          <p:nvPr/>
        </p:nvPicPr>
        <p:blipFill>
          <a:blip r:embed="rId4"/>
          <a:stretch>
            <a:fillRect/>
          </a:stretch>
        </p:blipFill>
        <p:spPr>
          <a:xfrm>
            <a:off x="427551" y="3989791"/>
            <a:ext cx="4093389" cy="2396493"/>
          </a:xfrm>
          <a:prstGeom prst="rect">
            <a:avLst/>
          </a:prstGeom>
        </p:spPr>
      </p:pic>
      <p:sp>
        <p:nvSpPr>
          <p:cNvPr id="6" name="Rectangle 5"/>
          <p:cNvSpPr/>
          <p:nvPr/>
        </p:nvSpPr>
        <p:spPr>
          <a:xfrm>
            <a:off x="4520940" y="2006167"/>
            <a:ext cx="4420634" cy="923330"/>
          </a:xfrm>
          <a:prstGeom prst="rect">
            <a:avLst/>
          </a:prstGeom>
        </p:spPr>
        <p:txBody>
          <a:bodyPr wrap="none">
            <a:spAutoFit/>
          </a:bodyPr>
          <a:lstStyle/>
          <a:p>
            <a:r>
              <a:rPr lang="ru-RU" dirty="0" smtClean="0"/>
              <a:t>Отрицательный результат диагностики </a:t>
            </a:r>
          </a:p>
          <a:p>
            <a:r>
              <a:rPr lang="en-US" dirty="0" smtClean="0"/>
              <a:t>COVID-19</a:t>
            </a:r>
            <a:r>
              <a:rPr lang="ru-RU" dirty="0" smtClean="0"/>
              <a:t> </a:t>
            </a:r>
            <a:r>
              <a:rPr lang="ru-RU" dirty="0"/>
              <a:t>ПО </a:t>
            </a:r>
            <a:r>
              <a:rPr lang="ru-RU" dirty="0" err="1" smtClean="0"/>
              <a:t>Ковид</a:t>
            </a:r>
            <a:r>
              <a:rPr lang="ru-RU" dirty="0" smtClean="0"/>
              <a:t>-Барьер</a:t>
            </a:r>
            <a:endParaRPr lang="ru-RU" dirty="0"/>
          </a:p>
          <a:p>
            <a:endParaRPr lang="en-US" dirty="0"/>
          </a:p>
        </p:txBody>
      </p:sp>
      <p:sp>
        <p:nvSpPr>
          <p:cNvPr id="7" name="Rectangle 6"/>
          <p:cNvSpPr/>
          <p:nvPr/>
        </p:nvSpPr>
        <p:spPr>
          <a:xfrm>
            <a:off x="4520940" y="4615321"/>
            <a:ext cx="4572000" cy="646331"/>
          </a:xfrm>
          <a:prstGeom prst="rect">
            <a:avLst/>
          </a:prstGeom>
        </p:spPr>
        <p:txBody>
          <a:bodyPr>
            <a:spAutoFit/>
          </a:bodyPr>
          <a:lstStyle/>
          <a:p>
            <a:r>
              <a:rPr lang="ru-RU" dirty="0" smtClean="0"/>
              <a:t>Положительный </a:t>
            </a:r>
            <a:r>
              <a:rPr lang="ru-RU" dirty="0"/>
              <a:t>результат диагностики </a:t>
            </a:r>
          </a:p>
          <a:p>
            <a:r>
              <a:rPr lang="ru-RU" dirty="0"/>
              <a:t>COVID-19 ПО </a:t>
            </a:r>
            <a:r>
              <a:rPr lang="ru-RU" dirty="0" err="1" smtClean="0"/>
              <a:t>Ковид</a:t>
            </a:r>
            <a:r>
              <a:rPr lang="ru-RU" dirty="0" smtClean="0"/>
              <a:t>-Барьер</a:t>
            </a:r>
            <a:endParaRPr lang="ru-RU" dirty="0"/>
          </a:p>
        </p:txBody>
      </p:sp>
    </p:spTree>
    <p:extLst>
      <p:ext uri="{BB962C8B-B14F-4D97-AF65-F5344CB8AC3E}">
        <p14:creationId xmlns:p14="http://schemas.microsoft.com/office/powerpoint/2010/main" val="4262393916"/>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00AA82F-8859-4735-AA8E-2A5E245BDA2E}" type="slidenum">
              <a:rPr lang="ru-RU" altLang="ru-RU" smtClean="0"/>
              <a:pPr>
                <a:defRPr/>
              </a:pPr>
              <a:t>16</a:t>
            </a:fld>
            <a:endParaRPr lang="ru-RU" altLang="ru-RU"/>
          </a:p>
        </p:txBody>
      </p:sp>
      <p:pic>
        <p:nvPicPr>
          <p:cNvPr id="3" name="Picture 2"/>
          <p:cNvPicPr>
            <a:picLocks noChangeAspect="1"/>
          </p:cNvPicPr>
          <p:nvPr/>
        </p:nvPicPr>
        <p:blipFill>
          <a:blip r:embed="rId3"/>
          <a:stretch>
            <a:fillRect/>
          </a:stretch>
        </p:blipFill>
        <p:spPr>
          <a:xfrm>
            <a:off x="510426" y="1069374"/>
            <a:ext cx="3379404" cy="2328661"/>
          </a:xfrm>
          <a:prstGeom prst="rect">
            <a:avLst/>
          </a:prstGeom>
        </p:spPr>
      </p:pic>
      <p:pic>
        <p:nvPicPr>
          <p:cNvPr id="4" name="Picture 3"/>
          <p:cNvPicPr>
            <a:picLocks noChangeAspect="1"/>
          </p:cNvPicPr>
          <p:nvPr/>
        </p:nvPicPr>
        <p:blipFill>
          <a:blip r:embed="rId4"/>
          <a:stretch>
            <a:fillRect/>
          </a:stretch>
        </p:blipFill>
        <p:spPr>
          <a:xfrm>
            <a:off x="4797086" y="1069374"/>
            <a:ext cx="3641443" cy="2328661"/>
          </a:xfrm>
          <a:prstGeom prst="rect">
            <a:avLst/>
          </a:prstGeom>
        </p:spPr>
      </p:pic>
      <p:pic>
        <p:nvPicPr>
          <p:cNvPr id="5" name="Picture 4"/>
          <p:cNvPicPr>
            <a:picLocks noChangeAspect="1"/>
          </p:cNvPicPr>
          <p:nvPr/>
        </p:nvPicPr>
        <p:blipFill>
          <a:blip r:embed="rId5"/>
          <a:stretch>
            <a:fillRect/>
          </a:stretch>
        </p:blipFill>
        <p:spPr>
          <a:xfrm>
            <a:off x="510426" y="3536830"/>
            <a:ext cx="3328604" cy="2108660"/>
          </a:xfrm>
          <a:prstGeom prst="rect">
            <a:avLst/>
          </a:prstGeom>
        </p:spPr>
      </p:pic>
      <p:pic>
        <p:nvPicPr>
          <p:cNvPr id="6" name="Picture 5"/>
          <p:cNvPicPr>
            <a:picLocks noChangeAspect="1"/>
          </p:cNvPicPr>
          <p:nvPr/>
        </p:nvPicPr>
        <p:blipFill>
          <a:blip r:embed="rId6"/>
          <a:stretch>
            <a:fillRect/>
          </a:stretch>
        </p:blipFill>
        <p:spPr>
          <a:xfrm>
            <a:off x="4797086" y="3536829"/>
            <a:ext cx="3641443" cy="2176125"/>
          </a:xfrm>
          <a:prstGeom prst="rect">
            <a:avLst/>
          </a:prstGeom>
        </p:spPr>
      </p:pic>
      <p:sp>
        <p:nvSpPr>
          <p:cNvPr id="7" name="Rectangle 6"/>
          <p:cNvSpPr/>
          <p:nvPr/>
        </p:nvSpPr>
        <p:spPr>
          <a:xfrm>
            <a:off x="510426" y="97631"/>
            <a:ext cx="8175171" cy="707886"/>
          </a:xfrm>
          <a:prstGeom prst="rect">
            <a:avLst/>
          </a:prstGeom>
        </p:spPr>
        <p:txBody>
          <a:bodyPr wrap="square">
            <a:spAutoFit/>
          </a:bodyPr>
          <a:lstStyle/>
          <a:p>
            <a:pPr algn="ctr"/>
            <a:r>
              <a:rPr lang="ru-RU" sz="2000" dirty="0" smtClean="0">
                <a:solidFill>
                  <a:srgbClr val="3333CC"/>
                </a:solidFill>
                <a:effectLst>
                  <a:outerShdw blurRad="38100" dist="38100" dir="2700000" algn="tl">
                    <a:srgbClr val="C0C0C0"/>
                  </a:outerShdw>
                </a:effectLst>
              </a:rPr>
              <a:t>Доклинические </a:t>
            </a:r>
            <a:r>
              <a:rPr lang="ru-RU" sz="2000" dirty="0">
                <a:solidFill>
                  <a:srgbClr val="3333CC"/>
                </a:solidFill>
                <a:effectLst>
                  <a:outerShdw blurRad="38100" dist="38100" dir="2700000" algn="tl">
                    <a:srgbClr val="C0C0C0"/>
                  </a:outerShdw>
                </a:effectLst>
              </a:rPr>
              <a:t>исследования бесконтактного метода </a:t>
            </a:r>
            <a:endParaRPr lang="en-US" sz="2000" dirty="0">
              <a:solidFill>
                <a:srgbClr val="3333CC"/>
              </a:solidFill>
              <a:effectLst>
                <a:outerShdw blurRad="38100" dist="38100" dir="2700000" algn="tl">
                  <a:srgbClr val="C0C0C0"/>
                </a:outerShdw>
              </a:effectLst>
            </a:endParaRPr>
          </a:p>
          <a:p>
            <a:pPr algn="ctr"/>
            <a:r>
              <a:rPr lang="ru-RU" sz="2000" dirty="0">
                <a:solidFill>
                  <a:srgbClr val="3333CC"/>
                </a:solidFill>
                <a:effectLst>
                  <a:outerShdw blurRad="38100" dist="38100" dir="2700000" algn="tl">
                    <a:srgbClr val="C0C0C0"/>
                  </a:outerShdw>
                </a:effectLst>
              </a:rPr>
              <a:t>диагностики </a:t>
            </a:r>
            <a:r>
              <a:rPr lang="en-US" sz="2000" dirty="0">
                <a:solidFill>
                  <a:srgbClr val="3333CC"/>
                </a:solidFill>
                <a:effectLst>
                  <a:outerShdw blurRad="38100" dist="38100" dir="2700000" algn="tl">
                    <a:srgbClr val="C0C0C0"/>
                  </a:outerShdw>
                </a:effectLst>
              </a:rPr>
              <a:t>COVID</a:t>
            </a:r>
            <a:r>
              <a:rPr lang="ru-RU" sz="2000" dirty="0">
                <a:solidFill>
                  <a:srgbClr val="3333CC"/>
                </a:solidFill>
                <a:effectLst>
                  <a:outerShdw blurRad="38100" dist="38100" dir="2700000" algn="tl">
                    <a:srgbClr val="C0C0C0"/>
                  </a:outerShdw>
                </a:effectLst>
              </a:rPr>
              <a:t>-</a:t>
            </a:r>
            <a:r>
              <a:rPr lang="en-US" sz="2000" dirty="0">
                <a:solidFill>
                  <a:srgbClr val="3333CC"/>
                </a:solidFill>
                <a:effectLst>
                  <a:outerShdw blurRad="38100" dist="38100" dir="2700000" algn="tl">
                    <a:srgbClr val="C0C0C0"/>
                  </a:outerShdw>
                </a:effectLst>
              </a:rPr>
              <a:t>19</a:t>
            </a:r>
            <a:r>
              <a:rPr lang="ru-RU" sz="2000" dirty="0">
                <a:solidFill>
                  <a:srgbClr val="3333CC"/>
                </a:solidFill>
                <a:effectLst>
                  <a:outerShdw blurRad="38100" dist="38100" dir="2700000" algn="tl">
                    <a:srgbClr val="C0C0C0"/>
                  </a:outerShdw>
                </a:effectLst>
              </a:rPr>
              <a:t>. Шуйская центральная районная больница</a:t>
            </a:r>
            <a:endParaRPr lang="en-US" sz="2000" dirty="0"/>
          </a:p>
        </p:txBody>
      </p:sp>
      <p:sp>
        <p:nvSpPr>
          <p:cNvPr id="8" name="Rectangle 7"/>
          <p:cNvSpPr/>
          <p:nvPr/>
        </p:nvSpPr>
        <p:spPr>
          <a:xfrm>
            <a:off x="401052" y="5784284"/>
            <a:ext cx="7772781" cy="646331"/>
          </a:xfrm>
          <a:prstGeom prst="rect">
            <a:avLst/>
          </a:prstGeom>
        </p:spPr>
        <p:txBody>
          <a:bodyPr wrap="square">
            <a:spAutoFit/>
          </a:bodyPr>
          <a:lstStyle/>
          <a:p>
            <a:r>
              <a:rPr lang="ru-RU" dirty="0" smtClean="0"/>
              <a:t>Доклинические исследования метода диагностики </a:t>
            </a:r>
            <a:r>
              <a:rPr lang="en-US" dirty="0" smtClean="0"/>
              <a:t>COVID-19. </a:t>
            </a:r>
            <a:r>
              <a:rPr lang="ru-RU" dirty="0" smtClean="0"/>
              <a:t>Оперативный контроль процесса лечения и выздоровления пациентов</a:t>
            </a:r>
            <a:endParaRPr lang="ru-RU" dirty="0"/>
          </a:p>
        </p:txBody>
      </p:sp>
    </p:spTree>
    <p:extLst>
      <p:ext uri="{BB962C8B-B14F-4D97-AF65-F5344CB8AC3E}">
        <p14:creationId xmlns:p14="http://schemas.microsoft.com/office/powerpoint/2010/main" val="2834220566"/>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00AA82F-8859-4735-AA8E-2A5E245BDA2E}" type="slidenum">
              <a:rPr lang="ru-RU" altLang="ru-RU" smtClean="0"/>
              <a:pPr>
                <a:defRPr/>
              </a:pPr>
              <a:t>17</a:t>
            </a:fld>
            <a:endParaRPr lang="ru-RU" altLang="ru-RU"/>
          </a:p>
        </p:txBody>
      </p:sp>
      <p:sp>
        <p:nvSpPr>
          <p:cNvPr id="3" name="Rectangle 2"/>
          <p:cNvSpPr/>
          <p:nvPr/>
        </p:nvSpPr>
        <p:spPr>
          <a:xfrm>
            <a:off x="272226" y="279977"/>
            <a:ext cx="8690290" cy="954107"/>
          </a:xfrm>
          <a:prstGeom prst="rect">
            <a:avLst/>
          </a:prstGeom>
        </p:spPr>
        <p:txBody>
          <a:bodyPr wrap="square">
            <a:spAutoFit/>
          </a:bodyPr>
          <a:lstStyle/>
          <a:p>
            <a:pPr algn="ctr"/>
            <a:r>
              <a:rPr lang="ru-RU" sz="2800" dirty="0" smtClean="0">
                <a:solidFill>
                  <a:srgbClr val="3333CC"/>
                </a:solidFill>
                <a:effectLst>
                  <a:outerShdw blurRad="38100" dist="38100" dir="2700000" algn="tl">
                    <a:srgbClr val="C0C0C0"/>
                  </a:outerShdw>
                </a:effectLst>
              </a:rPr>
              <a:t>Бесконтактная диагностика </a:t>
            </a:r>
            <a:r>
              <a:rPr lang="en-US" sz="2800" dirty="0" smtClean="0">
                <a:solidFill>
                  <a:srgbClr val="3333CC"/>
                </a:solidFill>
                <a:effectLst>
                  <a:outerShdw blurRad="38100" dist="38100" dir="2700000" algn="tl">
                    <a:srgbClr val="C0C0C0"/>
                  </a:outerShdw>
                </a:effectLst>
              </a:rPr>
              <a:t>COVID</a:t>
            </a:r>
            <a:r>
              <a:rPr lang="ru-RU" sz="2800" dirty="0" smtClean="0">
                <a:solidFill>
                  <a:srgbClr val="3333CC"/>
                </a:solidFill>
                <a:effectLst>
                  <a:outerShdw blurRad="38100" dist="38100" dir="2700000" algn="tl">
                    <a:srgbClr val="C0C0C0"/>
                  </a:outerShdw>
                </a:effectLst>
              </a:rPr>
              <a:t>-</a:t>
            </a:r>
            <a:r>
              <a:rPr lang="en-US" sz="2800" dirty="0" smtClean="0">
                <a:solidFill>
                  <a:srgbClr val="3333CC"/>
                </a:solidFill>
                <a:effectLst>
                  <a:outerShdw blurRad="38100" dist="38100" dir="2700000" algn="tl">
                    <a:srgbClr val="C0C0C0"/>
                  </a:outerShdw>
                </a:effectLst>
              </a:rPr>
              <a:t>19</a:t>
            </a:r>
            <a:r>
              <a:rPr lang="ru-RU" sz="2800" dirty="0" smtClean="0">
                <a:solidFill>
                  <a:srgbClr val="3333CC"/>
                </a:solidFill>
                <a:effectLst>
                  <a:outerShdw blurRad="38100" dist="38100" dir="2700000" algn="tl">
                    <a:srgbClr val="C0C0C0"/>
                  </a:outerShdw>
                </a:effectLst>
              </a:rPr>
              <a:t> с помощью мобильных устройств</a:t>
            </a:r>
            <a:endParaRPr lang="en-US" sz="2800" dirty="0"/>
          </a:p>
        </p:txBody>
      </p:sp>
      <p:pic>
        <p:nvPicPr>
          <p:cNvPr id="4" name="Picture 3"/>
          <p:cNvPicPr>
            <a:picLocks noChangeAspect="1"/>
          </p:cNvPicPr>
          <p:nvPr/>
        </p:nvPicPr>
        <p:blipFill>
          <a:blip r:embed="rId3"/>
          <a:stretch>
            <a:fillRect/>
          </a:stretch>
        </p:blipFill>
        <p:spPr>
          <a:xfrm>
            <a:off x="847287" y="1234084"/>
            <a:ext cx="7309822" cy="4290028"/>
          </a:xfrm>
          <a:prstGeom prst="rect">
            <a:avLst/>
          </a:prstGeom>
        </p:spPr>
      </p:pic>
      <p:sp>
        <p:nvSpPr>
          <p:cNvPr id="5" name="Rectangle 4"/>
          <p:cNvSpPr/>
          <p:nvPr/>
        </p:nvSpPr>
        <p:spPr>
          <a:xfrm>
            <a:off x="847287" y="5759789"/>
            <a:ext cx="7221769" cy="646331"/>
          </a:xfrm>
          <a:prstGeom prst="rect">
            <a:avLst/>
          </a:prstGeom>
        </p:spPr>
        <p:txBody>
          <a:bodyPr wrap="square">
            <a:spAutoFit/>
          </a:bodyPr>
          <a:lstStyle/>
          <a:p>
            <a:pPr algn="ctr"/>
            <a:r>
              <a:rPr lang="ru-RU" dirty="0" smtClean="0"/>
              <a:t>Различные структуры и ОС, применяемые для бесконтактной диагностики </a:t>
            </a:r>
            <a:r>
              <a:rPr lang="en-US" dirty="0" smtClean="0"/>
              <a:t>COVID-19</a:t>
            </a:r>
            <a:endParaRPr lang="en-US" dirty="0"/>
          </a:p>
        </p:txBody>
      </p:sp>
    </p:spTree>
    <p:extLst>
      <p:ext uri="{BB962C8B-B14F-4D97-AF65-F5344CB8AC3E}">
        <p14:creationId xmlns:p14="http://schemas.microsoft.com/office/powerpoint/2010/main" val="834997866"/>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00AA82F-8859-4735-AA8E-2A5E245BDA2E}" type="slidenum">
              <a:rPr lang="ru-RU" altLang="ru-RU" smtClean="0"/>
              <a:pPr>
                <a:defRPr/>
              </a:pPr>
              <a:t>18</a:t>
            </a:fld>
            <a:endParaRPr lang="ru-RU" altLang="ru-RU"/>
          </a:p>
        </p:txBody>
      </p:sp>
      <p:pic>
        <p:nvPicPr>
          <p:cNvPr id="3" name="Airpo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7302" y="1056683"/>
            <a:ext cx="7851449" cy="4416775"/>
          </a:xfrm>
          <a:prstGeom prst="rect">
            <a:avLst/>
          </a:prstGeom>
        </p:spPr>
      </p:pic>
      <p:sp>
        <p:nvSpPr>
          <p:cNvPr id="5" name="Rectangle 4"/>
          <p:cNvSpPr/>
          <p:nvPr/>
        </p:nvSpPr>
        <p:spPr>
          <a:xfrm>
            <a:off x="914400" y="102576"/>
            <a:ext cx="8120542" cy="954107"/>
          </a:xfrm>
          <a:prstGeom prst="rect">
            <a:avLst/>
          </a:prstGeom>
        </p:spPr>
        <p:txBody>
          <a:bodyPr wrap="square">
            <a:spAutoFit/>
          </a:bodyPr>
          <a:lstStyle/>
          <a:p>
            <a:pPr algn="ctr"/>
            <a:r>
              <a:rPr lang="ru-RU" sz="2800" dirty="0" smtClean="0">
                <a:solidFill>
                  <a:srgbClr val="3333CC"/>
                </a:solidFill>
                <a:effectLst>
                  <a:outerShdw blurRad="38100" dist="38100" dir="2700000" algn="tl">
                    <a:srgbClr val="C0C0C0"/>
                  </a:outerShdw>
                </a:effectLst>
              </a:rPr>
              <a:t>Вероятное будущее после медицинской сертификации ПО </a:t>
            </a:r>
            <a:endParaRPr lang="en-US" sz="2800" dirty="0"/>
          </a:p>
        </p:txBody>
      </p:sp>
      <p:sp>
        <p:nvSpPr>
          <p:cNvPr id="4" name="Rectangle 3"/>
          <p:cNvSpPr/>
          <p:nvPr/>
        </p:nvSpPr>
        <p:spPr>
          <a:xfrm>
            <a:off x="785421" y="5596568"/>
            <a:ext cx="7315209" cy="830997"/>
          </a:xfrm>
          <a:prstGeom prst="rect">
            <a:avLst/>
          </a:prstGeom>
        </p:spPr>
        <p:txBody>
          <a:bodyPr wrap="none">
            <a:spAutoFit/>
          </a:bodyPr>
          <a:lstStyle/>
          <a:p>
            <a:pPr algn="ctr"/>
            <a:r>
              <a:rPr lang="ru-RU" sz="2400" dirty="0" smtClean="0">
                <a:latin typeface="+mn-lt"/>
              </a:rPr>
              <a:t>Бесконтактная </a:t>
            </a:r>
            <a:r>
              <a:rPr lang="ru-RU" sz="2400" dirty="0">
                <a:latin typeface="+mn-lt"/>
              </a:rPr>
              <a:t>диагностика </a:t>
            </a:r>
            <a:r>
              <a:rPr lang="en-US" sz="2400" dirty="0">
                <a:latin typeface="+mn-lt"/>
              </a:rPr>
              <a:t>COVID-19 </a:t>
            </a:r>
            <a:r>
              <a:rPr lang="ru-RU" sz="2400" dirty="0" smtClean="0">
                <a:latin typeface="+mn-lt"/>
              </a:rPr>
              <a:t> должна иметь </a:t>
            </a:r>
          </a:p>
          <a:p>
            <a:pPr algn="ctr"/>
            <a:r>
              <a:rPr lang="ru-RU" sz="2400" dirty="0" smtClean="0">
                <a:latin typeface="+mn-lt"/>
              </a:rPr>
              <a:t>широкое применение во всем мире!</a:t>
            </a:r>
            <a:endParaRPr lang="en-US" sz="2400" dirty="0">
              <a:latin typeface="+mn-lt"/>
            </a:endParaRPr>
          </a:p>
        </p:txBody>
      </p:sp>
    </p:spTree>
    <p:extLst>
      <p:ext uri="{BB962C8B-B14F-4D97-AF65-F5344CB8AC3E}">
        <p14:creationId xmlns:p14="http://schemas.microsoft.com/office/powerpoint/2010/main" val="3729167577"/>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00AA82F-8859-4735-AA8E-2A5E245BDA2E}" type="slidenum">
              <a:rPr lang="ru-RU" altLang="ru-RU" smtClean="0"/>
              <a:pPr>
                <a:defRPr/>
              </a:pPr>
              <a:t>19</a:t>
            </a:fld>
            <a:endParaRPr lang="ru-RU" altLang="ru-RU"/>
          </a:p>
        </p:txBody>
      </p:sp>
      <p:sp>
        <p:nvSpPr>
          <p:cNvPr id="3" name="Rectangle 2"/>
          <p:cNvSpPr/>
          <p:nvPr/>
        </p:nvSpPr>
        <p:spPr>
          <a:xfrm>
            <a:off x="2237139" y="161314"/>
            <a:ext cx="4572000" cy="769441"/>
          </a:xfrm>
          <a:prstGeom prst="rect">
            <a:avLst/>
          </a:prstGeom>
        </p:spPr>
        <p:txBody>
          <a:bodyPr>
            <a:spAutoFit/>
          </a:bodyPr>
          <a:lstStyle/>
          <a:p>
            <a:pPr algn="ctr"/>
            <a:r>
              <a:rPr lang="ru-RU" sz="4400" dirty="0" smtClean="0">
                <a:solidFill>
                  <a:srgbClr val="3333CC"/>
                </a:solidFill>
                <a:effectLst>
                  <a:outerShdw blurRad="38100" dist="38100" dir="2700000" algn="tl">
                    <a:srgbClr val="C0C0C0"/>
                  </a:outerShdw>
                </a:effectLst>
              </a:rPr>
              <a:t>Выводы</a:t>
            </a:r>
            <a:endParaRPr lang="en-US" sz="4400" dirty="0"/>
          </a:p>
        </p:txBody>
      </p:sp>
      <p:sp>
        <p:nvSpPr>
          <p:cNvPr id="4" name="Rectangle 3"/>
          <p:cNvSpPr/>
          <p:nvPr/>
        </p:nvSpPr>
        <p:spPr>
          <a:xfrm>
            <a:off x="411829" y="1050421"/>
            <a:ext cx="8222620" cy="5355312"/>
          </a:xfrm>
          <a:prstGeom prst="rect">
            <a:avLst/>
          </a:prstGeom>
        </p:spPr>
        <p:txBody>
          <a:bodyPr wrap="square">
            <a:spAutoFit/>
          </a:bodyPr>
          <a:lstStyle/>
          <a:p>
            <a:pPr marL="342900" indent="-342900">
              <a:buAutoNum type="arabicPeriod"/>
            </a:pPr>
            <a:r>
              <a:rPr lang="ru-RU" dirty="0" smtClean="0"/>
              <a:t>Бесконтактная методика </a:t>
            </a:r>
            <a:r>
              <a:rPr lang="ru-RU" dirty="0"/>
              <a:t>диагностики COVID-19, несмотря </a:t>
            </a:r>
            <a:r>
              <a:rPr lang="ru-RU" dirty="0" smtClean="0"/>
              <a:t>на фантастическую простоту реализации, </a:t>
            </a:r>
            <a:r>
              <a:rPr lang="ru-RU" dirty="0"/>
              <a:t>основана на научном подходе к анализу рефлексных движений, статистически подтверждена и доказала свою практическую реализуемость</a:t>
            </a:r>
            <a:r>
              <a:rPr lang="ru-RU" dirty="0" smtClean="0"/>
              <a:t>.</a:t>
            </a:r>
          </a:p>
          <a:p>
            <a:pPr marL="342900" indent="-342900">
              <a:buAutoNum type="arabicPeriod"/>
            </a:pPr>
            <a:r>
              <a:rPr lang="ru-RU" dirty="0" smtClean="0"/>
              <a:t>Обработка </a:t>
            </a:r>
            <a:r>
              <a:rPr lang="ru-RU" dirty="0"/>
              <a:t>видео движения головы не ограничивается обработкой на ПК, следующий очевидный шаг − перенос этой технологии на платформы мобильных телефонов</a:t>
            </a:r>
            <a:r>
              <a:rPr lang="ru-RU" dirty="0" smtClean="0"/>
              <a:t>.</a:t>
            </a:r>
          </a:p>
          <a:p>
            <a:pPr marL="342900" indent="-342900">
              <a:buAutoNum type="arabicPeriod"/>
            </a:pPr>
            <a:r>
              <a:rPr lang="ru-RU" dirty="0" smtClean="0"/>
              <a:t>Исходные </a:t>
            </a:r>
            <a:r>
              <a:rPr lang="ru-RU" dirty="0"/>
              <a:t>базы данных</a:t>
            </a:r>
            <a:r>
              <a:rPr lang="ru-RU" dirty="0" smtClean="0"/>
              <a:t>, </a:t>
            </a:r>
            <a:r>
              <a:rPr lang="ru-RU" dirty="0"/>
              <a:t>результатов </a:t>
            </a:r>
            <a:r>
              <a:rPr lang="ru-RU" dirty="0" smtClean="0"/>
              <a:t>диагностики </a:t>
            </a:r>
            <a:r>
              <a:rPr lang="ru-RU" dirty="0"/>
              <a:t>представлены в </a:t>
            </a:r>
            <a:r>
              <a:rPr lang="ru-RU" dirty="0" smtClean="0"/>
              <a:t>открытом доступе </a:t>
            </a:r>
            <a:r>
              <a:rPr lang="ru-RU" dirty="0"/>
              <a:t>в дополнительных материалах, что позволит независимым разработчикам отрабатывать свои алгоритмы диагностики COVID-19 на основе имеющихся результатов</a:t>
            </a:r>
            <a:r>
              <a:rPr lang="ru-RU" dirty="0" smtClean="0"/>
              <a:t>.</a:t>
            </a:r>
          </a:p>
          <a:p>
            <a:pPr marL="342900" indent="-342900">
              <a:buAutoNum type="arabicPeriod"/>
            </a:pPr>
            <a:r>
              <a:rPr lang="ru-RU" dirty="0" smtClean="0"/>
              <a:t>Для остановки пандемии </a:t>
            </a:r>
            <a:r>
              <a:rPr lang="en-US" dirty="0" smtClean="0"/>
              <a:t>COVID-19 </a:t>
            </a:r>
            <a:r>
              <a:rPr lang="ru-RU" dirty="0" smtClean="0"/>
              <a:t>нужны комплексные меры, включающие профилактику, раннюю диагностику, лекарственную терапию и вакцинацию. </a:t>
            </a:r>
          </a:p>
          <a:p>
            <a:pPr marL="342900" indent="-342900">
              <a:buAutoNum type="arabicPeriod"/>
            </a:pPr>
            <a:r>
              <a:rPr lang="ru-RU" dirty="0" smtClean="0"/>
              <a:t>Оперативное 5-20-60-секундное </a:t>
            </a:r>
            <a:r>
              <a:rPr lang="ru-RU" dirty="0" err="1" smtClean="0"/>
              <a:t>видеотестирование</a:t>
            </a:r>
            <a:r>
              <a:rPr lang="ru-RU" dirty="0" smtClean="0"/>
              <a:t> </a:t>
            </a:r>
            <a:r>
              <a:rPr lang="ru-RU" dirty="0"/>
              <a:t>COVID-19 </a:t>
            </a:r>
            <a:r>
              <a:rPr lang="ru-RU" dirty="0" smtClean="0"/>
              <a:t>защищает от распространения пандемии надежней, чем </a:t>
            </a:r>
            <a:r>
              <a:rPr lang="en-US" dirty="0" smtClean="0"/>
              <a:t>QR </a:t>
            </a:r>
            <a:r>
              <a:rPr lang="ru-RU" dirty="0" smtClean="0"/>
              <a:t>коды и паспорта  вакцинации, так как </a:t>
            </a:r>
            <a:r>
              <a:rPr lang="ru-RU" dirty="0"/>
              <a:t>диагностика COVID-19 в реальном времени дает больше гарантий здоровья, чем формальные документы, не подтверждающие отсутствие заражения.</a:t>
            </a:r>
          </a:p>
        </p:txBody>
      </p:sp>
    </p:spTree>
    <p:extLst>
      <p:ext uri="{BB962C8B-B14F-4D97-AF65-F5344CB8AC3E}">
        <p14:creationId xmlns:p14="http://schemas.microsoft.com/office/powerpoint/2010/main" val="1856803410"/>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730250" y="152400"/>
            <a:ext cx="7772400" cy="782638"/>
          </a:xfrm>
        </p:spPr>
        <p:txBody>
          <a:bodyPr/>
          <a:lstStyle/>
          <a:p>
            <a:pPr eaLnBrk="1" hangingPunct="1">
              <a:defRPr/>
            </a:pPr>
            <a:r>
              <a:rPr lang="ru-RU" altLang="en-US" dirty="0">
                <a:solidFill>
                  <a:schemeClr val="accent2"/>
                </a:solidFill>
              </a:rPr>
              <a:t>Психофизиология движений</a:t>
            </a:r>
            <a:endParaRPr lang="ru-RU" dirty="0" smtClean="0">
              <a:solidFill>
                <a:schemeClr val="accent2"/>
              </a:solidFill>
              <a:effectLst>
                <a:outerShdw blurRad="38100" dist="38100" dir="2700000" algn="tl">
                  <a:srgbClr val="C0C0C0"/>
                </a:outerShdw>
              </a:effectLst>
            </a:endParaRPr>
          </a:p>
        </p:txBody>
      </p:sp>
      <p:sp>
        <p:nvSpPr>
          <p:cNvPr id="6148" name="Rectangle 5"/>
          <p:cNvSpPr>
            <a:spLocks noChangeArrowheads="1"/>
          </p:cNvSpPr>
          <p:nvPr/>
        </p:nvSpPr>
        <p:spPr bwMode="auto">
          <a:xfrm>
            <a:off x="406400" y="935038"/>
            <a:ext cx="8521700" cy="53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80000"/>
              </a:lnSpc>
              <a:buFontTx/>
              <a:buNone/>
            </a:pPr>
            <a:endParaRPr lang="ru-RU" altLang="en-US" sz="2800" dirty="0">
              <a:solidFill>
                <a:schemeClr val="accent2"/>
              </a:solidFill>
            </a:endParaRPr>
          </a:p>
        </p:txBody>
      </p:sp>
      <p:sp>
        <p:nvSpPr>
          <p:cNvPr id="6149" name="Объект 3"/>
          <p:cNvSpPr>
            <a:spLocks noGrp="1"/>
          </p:cNvSpPr>
          <p:nvPr>
            <p:ph idx="1"/>
          </p:nvPr>
        </p:nvSpPr>
        <p:spPr>
          <a:xfrm>
            <a:off x="781050" y="1004266"/>
            <a:ext cx="7772400" cy="5457825"/>
          </a:xfrm>
        </p:spPr>
        <p:txBody>
          <a:bodyPr/>
          <a:lstStyle/>
          <a:p>
            <a:pPr marL="0" indent="0">
              <a:buFontTx/>
              <a:buNone/>
            </a:pPr>
            <a:r>
              <a:rPr lang="ru-RU" altLang="en-US" sz="2000" dirty="0" smtClean="0"/>
              <a:t>Жизнь – это движение.</a:t>
            </a:r>
          </a:p>
          <a:p>
            <a:pPr marL="0" indent="0" algn="r">
              <a:buFontTx/>
              <a:buNone/>
            </a:pPr>
            <a:r>
              <a:rPr lang="ru-RU" altLang="en-US" sz="2000" dirty="0" smtClean="0">
                <a:solidFill>
                  <a:schemeClr val="accent2"/>
                </a:solidFill>
              </a:rPr>
              <a:t>Аристотель (347 г. до н. э.)</a:t>
            </a:r>
          </a:p>
          <a:p>
            <a:pPr marL="0" indent="0">
              <a:buFontTx/>
              <a:buNone/>
            </a:pPr>
            <a:r>
              <a:rPr lang="ru-RU" altLang="en-US" sz="2000" dirty="0" smtClean="0"/>
              <a:t>Все внешние проявления мозговой деятельности могут быть сведены на мышечное движение.</a:t>
            </a:r>
          </a:p>
          <a:p>
            <a:pPr marL="0" indent="0" algn="r">
              <a:buFontTx/>
              <a:buNone/>
            </a:pPr>
            <a:r>
              <a:rPr lang="ru-RU" altLang="en-US" sz="2000" dirty="0" smtClean="0">
                <a:solidFill>
                  <a:schemeClr val="accent2"/>
                </a:solidFill>
              </a:rPr>
              <a:t>И.М. Сеченов (1863)</a:t>
            </a:r>
          </a:p>
          <a:p>
            <a:pPr marL="0" indent="0">
              <a:buFontTx/>
              <a:buNone/>
            </a:pPr>
            <a:r>
              <a:rPr lang="ru-RU" altLang="en-US" sz="2000" dirty="0" smtClean="0"/>
              <a:t>Рефлекторные действия характеризуют эмоции.</a:t>
            </a:r>
          </a:p>
          <a:p>
            <a:pPr marL="0" indent="0" algn="r">
              <a:buFontTx/>
              <a:buNone/>
            </a:pPr>
            <a:r>
              <a:rPr lang="ru-RU" altLang="en-US" sz="2000" dirty="0" smtClean="0">
                <a:solidFill>
                  <a:schemeClr val="accent2"/>
                </a:solidFill>
              </a:rPr>
              <a:t>Чарльз Дарвин (1872)</a:t>
            </a:r>
          </a:p>
          <a:p>
            <a:pPr marL="0" indent="0">
              <a:buFontTx/>
              <a:buNone/>
            </a:pPr>
            <a:r>
              <a:rPr lang="ru-RU" altLang="en-US" sz="2000" dirty="0" smtClean="0"/>
              <a:t>У человека не случайных движений.</a:t>
            </a:r>
          </a:p>
          <a:p>
            <a:pPr marL="0" indent="0" algn="r">
              <a:buFontTx/>
              <a:buNone/>
            </a:pPr>
            <a:r>
              <a:rPr lang="ru-RU" altLang="en-US" sz="2000" dirty="0" smtClean="0">
                <a:solidFill>
                  <a:schemeClr val="accent2"/>
                </a:solidFill>
              </a:rPr>
              <a:t>Зигмунд Фрейд (1899)</a:t>
            </a:r>
          </a:p>
          <a:p>
            <a:pPr marL="0" indent="0">
              <a:buFontTx/>
              <a:buNone/>
            </a:pPr>
            <a:r>
              <a:rPr lang="ru-RU" altLang="en-US" sz="2000" dirty="0" smtClean="0"/>
              <a:t>Основными процессами в физиологии являются  возбуждение и торможение.</a:t>
            </a:r>
          </a:p>
          <a:p>
            <a:pPr marL="0" indent="0" algn="r">
              <a:spcAft>
                <a:spcPts val="600"/>
              </a:spcAft>
              <a:buFontTx/>
              <a:buNone/>
            </a:pPr>
            <a:r>
              <a:rPr lang="ru-RU" altLang="en-US" sz="2000" dirty="0" smtClean="0">
                <a:solidFill>
                  <a:schemeClr val="accent2"/>
                </a:solidFill>
              </a:rPr>
              <a:t>И. П. Павлов (1904)</a:t>
            </a:r>
            <a:endParaRPr lang="en-US" altLang="en-US" sz="2000" dirty="0" smtClean="0">
              <a:solidFill>
                <a:schemeClr val="accent2"/>
              </a:solidFill>
            </a:endParaRPr>
          </a:p>
          <a:p>
            <a:pPr marL="0" indent="0">
              <a:spcBef>
                <a:spcPct val="0"/>
              </a:spcBef>
              <a:buFontTx/>
              <a:buNone/>
            </a:pPr>
            <a:r>
              <a:rPr lang="ru-RU" altLang="ru-RU" sz="2000" dirty="0" smtClean="0">
                <a:solidFill>
                  <a:srgbClr val="000000"/>
                </a:solidFill>
              </a:rPr>
              <a:t>Интроверт и экстраверт отличаются направлением выделяемой энергии.</a:t>
            </a:r>
          </a:p>
          <a:p>
            <a:pPr marL="0" indent="0" algn="r">
              <a:spcBef>
                <a:spcPct val="0"/>
              </a:spcBef>
              <a:buFontTx/>
              <a:buNone/>
            </a:pPr>
            <a:r>
              <a:rPr lang="ru-RU" altLang="ru-RU" sz="2000" dirty="0" smtClean="0">
                <a:solidFill>
                  <a:srgbClr val="3333CC"/>
                </a:solidFill>
              </a:rPr>
              <a:t>Карл Юнг (1929)</a:t>
            </a:r>
          </a:p>
        </p:txBody>
      </p:sp>
      <p:sp>
        <p:nvSpPr>
          <p:cNvPr id="6" name="Slide Number Placeholder 5"/>
          <p:cNvSpPr txBox="1">
            <a:spLocks/>
          </p:cNvSpPr>
          <p:nvPr/>
        </p:nvSpPr>
        <p:spPr bwMode="auto">
          <a:xfrm>
            <a:off x="8627164" y="6218582"/>
            <a:ext cx="358165"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defPPr>
              <a:defRPr lang="ru-RU"/>
            </a:defPPr>
            <a:lvl1pPr algn="r" rtl="0" eaLnBrk="1" fontAlgn="base" hangingPunct="1">
              <a:spcBef>
                <a:spcPct val="20000"/>
              </a:spcBef>
              <a:spcAft>
                <a:spcPct val="0"/>
              </a:spcAft>
              <a:buChar char="•"/>
              <a:defRPr sz="3200" kern="1200">
                <a:solidFill>
                  <a:schemeClr val="tx1"/>
                </a:solidFill>
                <a:latin typeface="Times New Roman" panose="02020603050405020304"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anose="02020603050405020304"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anose="02020603050405020304"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anose="02020603050405020304"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anose="02020603050405020304" pitchFamily="18" charset="0"/>
                <a:ea typeface="+mn-ea"/>
                <a:cs typeface="+mn-cs"/>
              </a:defRPr>
            </a:lvl9pPr>
          </a:lstStyle>
          <a:p>
            <a:pPr>
              <a:spcBef>
                <a:spcPct val="0"/>
              </a:spcBef>
              <a:buFontTx/>
              <a:buNone/>
            </a:pPr>
            <a:r>
              <a:rPr lang="ru-RU" altLang="en-US" sz="1400" dirty="0" smtClean="0"/>
              <a:t>2</a:t>
            </a:r>
            <a:endParaRPr lang="ru-RU" altLang="en-US" sz="1400" dirty="0"/>
          </a:p>
        </p:txBody>
      </p:sp>
    </p:spTree>
    <p:extLst>
      <p:ext uri="{BB962C8B-B14F-4D97-AF65-F5344CB8AC3E}">
        <p14:creationId xmlns:p14="http://schemas.microsoft.com/office/powerpoint/2010/main" val="2948458717"/>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4CCA1ED-49B7-421D-B044-82DB5070921A}" type="slidenum">
              <a:rPr lang="ru-RU" altLang="ru-RU" sz="1400" smtClean="0"/>
              <a:pPr>
                <a:spcBef>
                  <a:spcPct val="0"/>
                </a:spcBef>
                <a:buFontTx/>
                <a:buNone/>
              </a:pPr>
              <a:t>20</a:t>
            </a:fld>
            <a:endParaRPr lang="ru-RU" altLang="ru-RU" sz="1400"/>
          </a:p>
        </p:txBody>
      </p:sp>
      <p:sp>
        <p:nvSpPr>
          <p:cNvPr id="22530" name="Rectangle 2"/>
          <p:cNvSpPr>
            <a:spLocks noGrp="1" noChangeArrowheads="1"/>
          </p:cNvSpPr>
          <p:nvPr>
            <p:ph type="title"/>
          </p:nvPr>
        </p:nvSpPr>
        <p:spPr>
          <a:xfrm>
            <a:off x="684213" y="333375"/>
            <a:ext cx="7772400" cy="987425"/>
          </a:xfrm>
        </p:spPr>
        <p:txBody>
          <a:bodyPr/>
          <a:lstStyle/>
          <a:p>
            <a:pPr eaLnBrk="1" hangingPunct="1">
              <a:defRPr/>
            </a:pPr>
            <a:r>
              <a:rPr lang="ru-RU" b="1" dirty="0">
                <a:solidFill>
                  <a:schemeClr val="accent2"/>
                </a:solidFill>
                <a:effectLst>
                  <a:outerShdw blurRad="38100" dist="38100" dir="2700000" algn="tl">
                    <a:srgbClr val="C0C0C0"/>
                  </a:outerShdw>
                </a:effectLst>
              </a:rPr>
              <a:t>Спасибо за внимание!</a:t>
            </a:r>
          </a:p>
        </p:txBody>
      </p:sp>
      <p:sp>
        <p:nvSpPr>
          <p:cNvPr id="33796" name="Rectangle 3"/>
          <p:cNvSpPr>
            <a:spLocks noGrp="1" noChangeArrowheads="1"/>
          </p:cNvSpPr>
          <p:nvPr>
            <p:ph type="body" idx="1"/>
          </p:nvPr>
        </p:nvSpPr>
        <p:spPr>
          <a:xfrm>
            <a:off x="569913" y="1458913"/>
            <a:ext cx="7989887" cy="4608512"/>
          </a:xfrm>
        </p:spPr>
        <p:txBody>
          <a:bodyPr/>
          <a:lstStyle/>
          <a:p>
            <a:pPr algn="ctr" eaLnBrk="1" hangingPunct="1">
              <a:buFontTx/>
              <a:buNone/>
            </a:pPr>
            <a:r>
              <a:rPr lang="ru-RU" altLang="ru-RU" dirty="0" smtClean="0"/>
              <a:t>Виктор </a:t>
            </a:r>
            <a:r>
              <a:rPr lang="ru-RU" altLang="ru-RU" dirty="0"/>
              <a:t>Минкин     </a:t>
            </a:r>
            <a:endParaRPr lang="en-US" altLang="ru-RU" dirty="0"/>
          </a:p>
          <a:p>
            <a:pPr algn="ctr" eaLnBrk="1" hangingPunct="1">
              <a:buFontTx/>
              <a:buNone/>
            </a:pPr>
            <a:r>
              <a:rPr lang="de-DE" altLang="ru-RU" sz="4000" dirty="0"/>
              <a:t>e</a:t>
            </a:r>
            <a:r>
              <a:rPr lang="ru-RU" altLang="ru-RU" sz="4000" dirty="0"/>
              <a:t>-</a:t>
            </a:r>
            <a:r>
              <a:rPr lang="de-DE" altLang="ru-RU" sz="4000" dirty="0"/>
              <a:t>mail</a:t>
            </a:r>
            <a:r>
              <a:rPr lang="ru-RU" altLang="ru-RU" sz="4000" dirty="0"/>
              <a:t>: </a:t>
            </a:r>
            <a:r>
              <a:rPr lang="en-US" altLang="ru-RU" sz="4000" b="1" dirty="0" smtClean="0">
                <a:solidFill>
                  <a:schemeClr val="accent2"/>
                </a:solidFill>
              </a:rPr>
              <a:t>minkin@elsys.ru</a:t>
            </a:r>
            <a:endParaRPr lang="ru-RU" altLang="ru-RU" sz="4000" b="1" dirty="0" smtClean="0">
              <a:solidFill>
                <a:schemeClr val="accent2"/>
              </a:solidFill>
            </a:endParaRPr>
          </a:p>
          <a:p>
            <a:pPr algn="ctr" eaLnBrk="1" hangingPunct="1">
              <a:buFontTx/>
              <a:buNone/>
            </a:pPr>
            <a:r>
              <a:rPr lang="en-US" altLang="ru-RU" sz="4000" b="1" dirty="0">
                <a:solidFill>
                  <a:schemeClr val="accent2"/>
                </a:solidFill>
              </a:rPr>
              <a:t>www.elsys.ru  </a:t>
            </a:r>
          </a:p>
          <a:p>
            <a:pPr algn="ctr" eaLnBrk="1" hangingPunct="1">
              <a:buFontTx/>
              <a:buNone/>
            </a:pPr>
            <a:r>
              <a:rPr lang="en-US" altLang="ru-RU" sz="4000" b="1" dirty="0">
                <a:solidFill>
                  <a:schemeClr val="accent2"/>
                </a:solidFill>
              </a:rPr>
              <a:t>  </a:t>
            </a:r>
            <a:r>
              <a:rPr lang="en-US" altLang="ru-RU" sz="4000" b="1" dirty="0" smtClean="0">
                <a:solidFill>
                  <a:schemeClr val="accent2"/>
                </a:solidFill>
              </a:rPr>
              <a:t>www.psymaker.com</a:t>
            </a:r>
            <a:endParaRPr lang="en-US" altLang="ru-RU" sz="4000" b="1" dirty="0">
              <a:solidFill>
                <a:schemeClr val="accent2"/>
              </a:solidFill>
            </a:endParaRPr>
          </a:p>
          <a:p>
            <a:pPr algn="ctr" eaLnBrk="1" hangingPunct="1">
              <a:buFontTx/>
              <a:buNone/>
            </a:pPr>
            <a:r>
              <a:rPr lang="en-US" altLang="ru-RU" b="1" dirty="0"/>
              <a:t> </a:t>
            </a:r>
            <a:r>
              <a:rPr lang="ru-RU" altLang="ru-RU" b="1" dirty="0" smtClean="0"/>
              <a:t>Приобретение АПК </a:t>
            </a:r>
            <a:r>
              <a:rPr lang="ru-RU" altLang="ru-RU" b="1" dirty="0" err="1" smtClean="0"/>
              <a:t>Ковид</a:t>
            </a:r>
            <a:r>
              <a:rPr lang="ru-RU" altLang="ru-RU" b="1" dirty="0" smtClean="0"/>
              <a:t>-Барьер</a:t>
            </a:r>
          </a:p>
          <a:p>
            <a:pPr algn="ctr" eaLnBrk="1" hangingPunct="1">
              <a:buFontTx/>
              <a:buNone/>
            </a:pPr>
            <a:r>
              <a:rPr lang="ru-RU" altLang="ru-RU" b="1" dirty="0"/>
              <a:t>ООО </a:t>
            </a:r>
            <a:r>
              <a:rPr lang="ru-RU" altLang="ru-RU" b="1" dirty="0" smtClean="0"/>
              <a:t>«</a:t>
            </a:r>
            <a:r>
              <a:rPr lang="ru-RU" altLang="ru-RU" b="1" dirty="0" err="1" smtClean="0"/>
              <a:t>ВИТЕСТ</a:t>
            </a:r>
            <a:r>
              <a:rPr lang="ru-RU" altLang="ru-RU" b="1" dirty="0" smtClean="0"/>
              <a:t>»</a:t>
            </a:r>
            <a:endParaRPr lang="ru-RU" altLang="ru-RU" b="1" dirty="0"/>
          </a:p>
          <a:p>
            <a:pPr algn="ctr" eaLnBrk="1" hangingPunct="1">
              <a:buFontTx/>
              <a:buNone/>
            </a:pPr>
            <a:endParaRPr lang="ru-RU" altLang="ru-RU" b="1" dirty="0" smtClean="0"/>
          </a:p>
          <a:p>
            <a:pPr algn="ctr" eaLnBrk="1" hangingPunct="1">
              <a:buFontTx/>
              <a:buNone/>
            </a:pPr>
            <a:endParaRPr lang="ru-RU" altLang="ru-RU" dirty="0" smtClean="0"/>
          </a:p>
          <a:p>
            <a:pPr algn="ctr" eaLnBrk="1" hangingPunct="1">
              <a:buFontTx/>
              <a:buNone/>
            </a:pPr>
            <a:endParaRPr lang="en-US" altLang="ru-RU" dirty="0"/>
          </a:p>
          <a:p>
            <a:pPr algn="ctr" eaLnBrk="1" hangingPunct="1">
              <a:buFontTx/>
              <a:buNone/>
            </a:pPr>
            <a:r>
              <a:rPr lang="en-US" altLang="ru-RU" sz="4400" b="1" dirty="0">
                <a:solidFill>
                  <a:schemeClr val="accent2"/>
                </a:solidFill>
              </a:rPr>
              <a:t>  </a:t>
            </a:r>
            <a:endParaRPr lang="ru-RU" altLang="ru-RU" sz="3600" u="sng" dirty="0">
              <a:solidFill>
                <a:schemeClr val="accent2"/>
              </a:solidFill>
            </a:endParaRP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523875" y="-88900"/>
            <a:ext cx="7772400" cy="1143000"/>
          </a:xfrm>
        </p:spPr>
        <p:txBody>
          <a:bodyPr/>
          <a:lstStyle/>
          <a:p>
            <a:r>
              <a:rPr lang="ru-RU" altLang="en-US" dirty="0" smtClean="0">
                <a:solidFill>
                  <a:schemeClr val="accent2"/>
                </a:solidFill>
              </a:rPr>
              <a:t>Психофизиология движений</a:t>
            </a:r>
            <a:endParaRPr lang="en-US" altLang="ru-RU" dirty="0" smtClean="0"/>
          </a:p>
        </p:txBody>
      </p:sp>
      <p:sp>
        <p:nvSpPr>
          <p:cNvPr id="8195" name="Content Placeholder 2"/>
          <p:cNvSpPr>
            <a:spLocks noGrp="1"/>
          </p:cNvSpPr>
          <p:nvPr>
            <p:ph idx="1"/>
          </p:nvPr>
        </p:nvSpPr>
        <p:spPr>
          <a:xfrm>
            <a:off x="655638" y="890588"/>
            <a:ext cx="8045450" cy="5635625"/>
          </a:xfrm>
        </p:spPr>
        <p:txBody>
          <a:bodyPr/>
          <a:lstStyle/>
          <a:p>
            <a:pPr marL="0" indent="0">
              <a:spcBef>
                <a:spcPct val="0"/>
              </a:spcBef>
              <a:buFontTx/>
              <a:buNone/>
            </a:pPr>
            <a:r>
              <a:rPr lang="ru-RU" altLang="ru-RU" sz="2000" dirty="0" smtClean="0"/>
              <a:t>Движения человека дискретны во времени, так как корректируются обратной связью.</a:t>
            </a:r>
          </a:p>
          <a:p>
            <a:pPr marL="0" indent="0" algn="r">
              <a:spcBef>
                <a:spcPct val="0"/>
              </a:spcBef>
              <a:spcAft>
                <a:spcPts val="1200"/>
              </a:spcAft>
              <a:buFontTx/>
              <a:buNone/>
            </a:pPr>
            <a:r>
              <a:rPr lang="ru-RU" altLang="ru-RU" sz="2000" dirty="0" smtClean="0">
                <a:solidFill>
                  <a:schemeClr val="accent2"/>
                </a:solidFill>
              </a:rPr>
              <a:t>Н.А. Бернштейн (1935)</a:t>
            </a:r>
          </a:p>
          <a:p>
            <a:pPr marL="0" indent="0">
              <a:spcBef>
                <a:spcPct val="0"/>
              </a:spcBef>
              <a:buFontTx/>
              <a:buNone/>
            </a:pPr>
            <a:r>
              <a:rPr lang="ru-RU" altLang="ru-RU" sz="2000" dirty="0" smtClean="0"/>
              <a:t>Психофизиологические процессы связаны с обменом энергией и информацией внутри или между физиологическими системами человека.</a:t>
            </a:r>
            <a:r>
              <a:rPr lang="ru-RU" altLang="ru-RU" sz="2000" dirty="0" smtClean="0">
                <a:solidFill>
                  <a:schemeClr val="accent2"/>
                </a:solidFill>
              </a:rPr>
              <a:t> </a:t>
            </a:r>
          </a:p>
          <a:p>
            <a:pPr marL="0" indent="0" algn="r">
              <a:spcBef>
                <a:spcPct val="0"/>
              </a:spcBef>
              <a:spcAft>
                <a:spcPts val="1200"/>
              </a:spcAft>
              <a:buFontTx/>
              <a:buNone/>
            </a:pPr>
            <a:r>
              <a:rPr lang="ru-RU" altLang="ru-RU" sz="2000" dirty="0" smtClean="0">
                <a:solidFill>
                  <a:schemeClr val="accent2"/>
                </a:solidFill>
              </a:rPr>
              <a:t>Норберт Винер (1946)</a:t>
            </a:r>
          </a:p>
          <a:p>
            <a:pPr marL="0" indent="0">
              <a:spcBef>
                <a:spcPct val="0"/>
              </a:spcBef>
              <a:buFontTx/>
              <a:buNone/>
            </a:pPr>
            <a:r>
              <a:rPr lang="ru-RU" altLang="ru-RU" sz="2000" dirty="0" smtClean="0"/>
              <a:t>Каждое намерение сопровождается мышечной установкой.</a:t>
            </a:r>
          </a:p>
          <a:p>
            <a:pPr marL="0" indent="0" algn="r">
              <a:spcBef>
                <a:spcPct val="0"/>
              </a:spcBef>
              <a:spcAft>
                <a:spcPts val="1200"/>
              </a:spcAft>
              <a:buFontTx/>
              <a:buNone/>
            </a:pPr>
            <a:r>
              <a:rPr lang="ru-RU" altLang="ru-RU" sz="2000" dirty="0" smtClean="0">
                <a:solidFill>
                  <a:schemeClr val="accent2"/>
                </a:solidFill>
              </a:rPr>
              <a:t>Мира-И-Лопес (1954) </a:t>
            </a:r>
          </a:p>
          <a:p>
            <a:pPr marL="0" indent="0">
              <a:spcBef>
                <a:spcPct val="0"/>
              </a:spcBef>
              <a:buFontTx/>
              <a:buNone/>
            </a:pPr>
            <a:r>
              <a:rPr lang="ru-RU" altLang="en-US" sz="2000" dirty="0" smtClean="0"/>
              <a:t>Амплитуда и интенсивность рефлекторных</a:t>
            </a:r>
            <a:r>
              <a:rPr lang="en-US" altLang="en-US" sz="2000" dirty="0" smtClean="0"/>
              <a:t> </a:t>
            </a:r>
            <a:r>
              <a:rPr lang="ru-RU" altLang="en-US" sz="2000" dirty="0" smtClean="0"/>
              <a:t>движений характеризует агрессию.</a:t>
            </a:r>
          </a:p>
          <a:p>
            <a:pPr marL="0" indent="0" algn="r">
              <a:spcBef>
                <a:spcPct val="0"/>
              </a:spcBef>
              <a:spcAft>
                <a:spcPts val="1200"/>
              </a:spcAft>
              <a:buFontTx/>
              <a:buNone/>
            </a:pPr>
            <a:r>
              <a:rPr lang="ru-RU" altLang="en-US" sz="2000" dirty="0" smtClean="0">
                <a:solidFill>
                  <a:schemeClr val="accent2"/>
                </a:solidFill>
              </a:rPr>
              <a:t>К.</a:t>
            </a:r>
            <a:r>
              <a:rPr lang="en-US" altLang="en-US" sz="2000" dirty="0" smtClean="0">
                <a:solidFill>
                  <a:schemeClr val="accent2"/>
                </a:solidFill>
              </a:rPr>
              <a:t> </a:t>
            </a:r>
            <a:r>
              <a:rPr lang="ru-RU" altLang="en-US" sz="2000" dirty="0" smtClean="0">
                <a:solidFill>
                  <a:schemeClr val="accent2"/>
                </a:solidFill>
              </a:rPr>
              <a:t>Лоренц (1965)</a:t>
            </a:r>
          </a:p>
          <a:p>
            <a:pPr marL="0" indent="0">
              <a:spcBef>
                <a:spcPct val="0"/>
              </a:spcBef>
              <a:buFontTx/>
              <a:buNone/>
            </a:pPr>
            <a:r>
              <a:rPr lang="ru-RU" altLang="ru-RU" sz="2000" dirty="0" smtClean="0"/>
              <a:t>Все люди обладают не одним интеллектом, а наделены рядом автономных интеллектов. </a:t>
            </a:r>
          </a:p>
          <a:p>
            <a:pPr marL="0" indent="0" algn="r">
              <a:spcBef>
                <a:spcPct val="0"/>
              </a:spcBef>
              <a:buFontTx/>
              <a:buNone/>
            </a:pPr>
            <a:r>
              <a:rPr lang="ru-RU" altLang="ru-RU" sz="2000" dirty="0" smtClean="0">
                <a:solidFill>
                  <a:schemeClr val="accent2"/>
                </a:solidFill>
              </a:rPr>
              <a:t>Говард Гарднер (1983)</a:t>
            </a:r>
          </a:p>
          <a:p>
            <a:pPr marL="0" indent="0">
              <a:buFontTx/>
              <a:buNone/>
            </a:pPr>
            <a:endParaRPr lang="en-US" altLang="ru-RU" sz="2000" dirty="0" smtClean="0">
              <a:solidFill>
                <a:schemeClr val="accent2"/>
              </a:solidFill>
            </a:endParaRPr>
          </a:p>
        </p:txBody>
      </p:sp>
      <p:sp>
        <p:nvSpPr>
          <p:cNvPr id="819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90D15D3-7C9E-49AE-A4EF-1672E745B148}" type="slidenum">
              <a:rPr lang="ru-RU" altLang="ru-RU" sz="1400" smtClean="0"/>
              <a:pPr>
                <a:spcBef>
                  <a:spcPct val="0"/>
                </a:spcBef>
                <a:buFontTx/>
                <a:buNone/>
              </a:pPr>
              <a:t>3</a:t>
            </a:fld>
            <a:endParaRPr lang="ru-RU" altLang="ru-RU" sz="1400" dirty="0" smtClean="0"/>
          </a:p>
        </p:txBody>
      </p:sp>
      <p:sp>
        <p:nvSpPr>
          <p:cNvPr id="8197" name="Rectangle 4"/>
          <p:cNvSpPr>
            <a:spLocks noChangeArrowheads="1"/>
          </p:cNvSpPr>
          <p:nvPr/>
        </p:nvSpPr>
        <p:spPr bwMode="auto">
          <a:xfrm>
            <a:off x="-404813" y="3395663"/>
            <a:ext cx="7251701"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lnSpc>
                <a:spcPct val="80000"/>
              </a:lnSpc>
              <a:spcBef>
                <a:spcPct val="0"/>
              </a:spcBef>
              <a:buFontTx/>
              <a:buNone/>
            </a:pPr>
            <a:r>
              <a:rPr lang="ru-RU" altLang="ru-RU" sz="1800" dirty="0">
                <a:solidFill>
                  <a:schemeClr val="accent2"/>
                </a:solidFill>
                <a:latin typeface="Arial" panose="020B0604020202020204" pitchFamily="34" charset="0"/>
              </a:rPr>
              <a:t> </a:t>
            </a:r>
          </a:p>
        </p:txBody>
      </p:sp>
    </p:spTree>
    <p:extLst>
      <p:ext uri="{BB962C8B-B14F-4D97-AF65-F5344CB8AC3E}">
        <p14:creationId xmlns:p14="http://schemas.microsoft.com/office/powerpoint/2010/main" val="1477037746"/>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42DDF29-262B-4762-B68A-F61AE5F9C657}" type="slidenum">
              <a:rPr lang="ru-RU" altLang="en-US" sz="1400" smtClean="0"/>
              <a:pPr>
                <a:spcBef>
                  <a:spcPct val="0"/>
                </a:spcBef>
                <a:buFontTx/>
                <a:buNone/>
              </a:pPr>
              <a:t>4</a:t>
            </a:fld>
            <a:endParaRPr lang="ru-RU" altLang="en-US" sz="1400" smtClean="0"/>
          </a:p>
        </p:txBody>
      </p:sp>
      <p:sp>
        <p:nvSpPr>
          <p:cNvPr id="25602" name="Rectangle 2"/>
          <p:cNvSpPr>
            <a:spLocks noGrp="1" noChangeArrowheads="1"/>
          </p:cNvSpPr>
          <p:nvPr>
            <p:ph type="title"/>
          </p:nvPr>
        </p:nvSpPr>
        <p:spPr>
          <a:xfrm>
            <a:off x="440147" y="123826"/>
            <a:ext cx="8419826" cy="844550"/>
          </a:xfrm>
        </p:spPr>
        <p:txBody>
          <a:bodyPr/>
          <a:lstStyle/>
          <a:p>
            <a:pPr eaLnBrk="1" hangingPunct="1">
              <a:defRPr/>
            </a:pPr>
            <a:r>
              <a:rPr lang="ru-RU" dirty="0" smtClean="0">
                <a:solidFill>
                  <a:schemeClr val="accent2"/>
                </a:solidFill>
                <a:effectLst>
                  <a:outerShdw blurRad="38100" dist="38100" dir="2700000" algn="tl">
                    <a:srgbClr val="C0C0C0"/>
                  </a:outerShdw>
                </a:effectLst>
              </a:rPr>
              <a:t>Виброизображение (</a:t>
            </a:r>
            <a:r>
              <a:rPr lang="en-US" dirty="0" err="1" smtClean="0">
                <a:solidFill>
                  <a:schemeClr val="accent2"/>
                </a:solidFill>
                <a:effectLst>
                  <a:outerShdw blurRad="38100" dist="38100" dir="2700000" algn="tl">
                    <a:srgbClr val="C0C0C0"/>
                  </a:outerShdw>
                </a:effectLst>
              </a:rPr>
              <a:t>VibraImage</a:t>
            </a:r>
            <a:r>
              <a:rPr lang="ru-RU" dirty="0" smtClean="0">
                <a:solidFill>
                  <a:schemeClr val="accent2"/>
                </a:solidFill>
                <a:effectLst>
                  <a:outerShdw blurRad="38100" dist="38100" dir="2700000" algn="tl">
                    <a:srgbClr val="C0C0C0"/>
                  </a:outerShdw>
                </a:effectLst>
              </a:rPr>
              <a:t>)</a:t>
            </a:r>
          </a:p>
        </p:txBody>
      </p:sp>
      <p:pic>
        <p:nvPicPr>
          <p:cNvPr id="14340" name="Picture 4" descr="ris7b"/>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l="9241"/>
          <a:stretch>
            <a:fillRect/>
          </a:stretch>
        </p:blipFill>
        <p:spPr bwMode="auto">
          <a:xfrm>
            <a:off x="7797800" y="2159000"/>
            <a:ext cx="701675"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7" descr="ris6"/>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485" t="11507" r="17787"/>
          <a:stretch>
            <a:fillRect/>
          </a:stretch>
        </p:blipFill>
        <p:spPr bwMode="auto">
          <a:xfrm>
            <a:off x="625475" y="2006600"/>
            <a:ext cx="3240088"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ris7"/>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8632" t="8646" r="22127"/>
          <a:stretch>
            <a:fillRect/>
          </a:stretch>
        </p:blipFill>
        <p:spPr bwMode="auto">
          <a:xfrm>
            <a:off x="4133850" y="1991173"/>
            <a:ext cx="2879725"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graphicFrame>
        <p:nvGraphicFramePr>
          <p:cNvPr id="14344" name="Object 10"/>
          <p:cNvGraphicFramePr>
            <a:graphicFrameLocks noChangeAspect="1"/>
          </p:cNvGraphicFramePr>
          <p:nvPr/>
        </p:nvGraphicFramePr>
        <p:xfrm>
          <a:off x="354013" y="5326063"/>
          <a:ext cx="3779837" cy="989012"/>
        </p:xfrm>
        <a:graphic>
          <a:graphicData uri="http://schemas.openxmlformats.org/presentationml/2006/ole">
            <mc:AlternateContent xmlns:mc="http://schemas.openxmlformats.org/markup-compatibility/2006">
              <mc:Choice xmlns:v="urn:schemas-microsoft-com:vml" Requires="v">
                <p:oleObj spid="_x0000_s2203" name="Формула" r:id="rId7" imgW="2095500" imgH="558800" progId="Equation.3">
                  <p:embed/>
                </p:oleObj>
              </mc:Choice>
              <mc:Fallback>
                <p:oleObj name="Формула" r:id="rId7" imgW="2095500" imgH="558800" progId="Equation.3">
                  <p:embed/>
                  <p:pic>
                    <p:nvPicPr>
                      <p:cNvPr id="14344"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013" y="5326063"/>
                        <a:ext cx="3779837"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345" name="Rectangle 13"/>
          <p:cNvSpPr>
            <a:spLocks noChangeArrowheads="1"/>
          </p:cNvSpPr>
          <p:nvPr/>
        </p:nvSpPr>
        <p:spPr bwMode="auto">
          <a:xfrm>
            <a:off x="0" y="30241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4346" name="Rectangle 2"/>
          <p:cNvSpPr>
            <a:spLocks noChangeArrowheads="1"/>
          </p:cNvSpPr>
          <p:nvPr/>
        </p:nvSpPr>
        <p:spPr bwMode="auto">
          <a:xfrm>
            <a:off x="839788" y="4829146"/>
            <a:ext cx="21559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2000" dirty="0" smtClean="0"/>
              <a:t>Амплитудное</a:t>
            </a:r>
            <a:r>
              <a:rPr lang="en-US" altLang="en-US" sz="2000" dirty="0" smtClean="0"/>
              <a:t> </a:t>
            </a:r>
            <a:r>
              <a:rPr lang="ru-RU" altLang="en-US" sz="2000" dirty="0" smtClean="0"/>
              <a:t>ВИ</a:t>
            </a:r>
            <a:r>
              <a:rPr lang="ru-RU" altLang="en-US" sz="1800" dirty="0" smtClean="0">
                <a:latin typeface="Arial" panose="020B0604020202020204" pitchFamily="34" charset="0"/>
              </a:rPr>
              <a:t> </a:t>
            </a:r>
            <a:endParaRPr lang="ru-RU" altLang="en-US" sz="1800" dirty="0">
              <a:latin typeface="Arial" panose="020B0604020202020204" pitchFamily="34" charset="0"/>
            </a:endParaRPr>
          </a:p>
        </p:txBody>
      </p:sp>
      <p:sp>
        <p:nvSpPr>
          <p:cNvPr id="14347" name="Rectangle 3"/>
          <p:cNvSpPr>
            <a:spLocks noChangeArrowheads="1"/>
          </p:cNvSpPr>
          <p:nvPr/>
        </p:nvSpPr>
        <p:spPr bwMode="auto">
          <a:xfrm>
            <a:off x="4759567" y="4840192"/>
            <a:ext cx="17936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2000" dirty="0" smtClean="0"/>
              <a:t>Частотное ВИ</a:t>
            </a:r>
            <a:r>
              <a:rPr lang="ru-RU" altLang="en-US" sz="1800" dirty="0" smtClean="0">
                <a:latin typeface="Arial" panose="020B0604020202020204" pitchFamily="34" charset="0"/>
              </a:rPr>
              <a:t> </a:t>
            </a:r>
            <a:endParaRPr lang="ru-RU" altLang="en-US" sz="1800" dirty="0">
              <a:latin typeface="Arial" panose="020B0604020202020204" pitchFamily="34" charset="0"/>
            </a:endParaRPr>
          </a:p>
        </p:txBody>
      </p:sp>
      <p:sp>
        <p:nvSpPr>
          <p:cNvPr id="14348" name="Rectangle 4"/>
          <p:cNvSpPr>
            <a:spLocks noChangeArrowheads="1"/>
          </p:cNvSpPr>
          <p:nvPr/>
        </p:nvSpPr>
        <p:spPr bwMode="auto">
          <a:xfrm>
            <a:off x="7453313" y="4862582"/>
            <a:ext cx="14603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ru-RU" altLang="en-US" sz="2000" dirty="0" smtClean="0"/>
              <a:t>Частотная</a:t>
            </a:r>
          </a:p>
          <a:p>
            <a:pPr algn="ctr" eaLnBrk="1" hangingPunct="1">
              <a:spcBef>
                <a:spcPct val="0"/>
              </a:spcBef>
              <a:buFontTx/>
              <a:buNone/>
            </a:pPr>
            <a:r>
              <a:rPr lang="ru-RU" altLang="en-US" sz="2000" dirty="0" smtClean="0"/>
              <a:t>шкала</a:t>
            </a:r>
            <a:endParaRPr lang="en-US" altLang="en-US" sz="2000" dirty="0"/>
          </a:p>
        </p:txBody>
      </p:sp>
      <p:graphicFrame>
        <p:nvGraphicFramePr>
          <p:cNvPr id="14349" name="Object 6"/>
          <p:cNvGraphicFramePr>
            <a:graphicFrameLocks noChangeAspect="1"/>
          </p:cNvGraphicFramePr>
          <p:nvPr/>
        </p:nvGraphicFramePr>
        <p:xfrm>
          <a:off x="4424363" y="5405438"/>
          <a:ext cx="3121025" cy="989012"/>
        </p:xfrm>
        <a:graphic>
          <a:graphicData uri="http://schemas.openxmlformats.org/presentationml/2006/ole">
            <mc:AlternateContent xmlns:mc="http://schemas.openxmlformats.org/markup-compatibility/2006">
              <mc:Choice xmlns:v="urn:schemas-microsoft-com:vml" Requires="v">
                <p:oleObj spid="_x0000_s2204" name="Формула" r:id="rId9" imgW="1803400" imgH="571500" progId="Equation.3">
                  <p:embed/>
                </p:oleObj>
              </mc:Choice>
              <mc:Fallback>
                <p:oleObj name="Формула" r:id="rId9" imgW="1803400" imgH="571500" progId="Equation.3">
                  <p:embed/>
                  <p:pic>
                    <p:nvPicPr>
                      <p:cNvPr id="14349"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24363" y="5405438"/>
                        <a:ext cx="3121025"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350" name="Rectangle 0"/>
          <p:cNvSpPr>
            <a:spLocks noChangeArrowheads="1"/>
          </p:cNvSpPr>
          <p:nvPr/>
        </p:nvSpPr>
        <p:spPr bwMode="auto">
          <a:xfrm>
            <a:off x="354013" y="1070831"/>
            <a:ext cx="86851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1800" b="1" dirty="0" smtClean="0">
                <a:cs typeface="Times New Roman" panose="02020603050405020304" pitchFamily="18" charset="0"/>
              </a:rPr>
              <a:t>Виброизображение (ВИ) головы человека отражает рефлексные микродвижения, </a:t>
            </a:r>
          </a:p>
          <a:p>
            <a:pPr eaLnBrk="1" hangingPunct="1">
              <a:spcBef>
                <a:spcPct val="0"/>
              </a:spcBef>
              <a:buFontTx/>
              <a:buNone/>
            </a:pPr>
            <a:r>
              <a:rPr lang="ru-RU" altLang="en-US" sz="1800" b="1" dirty="0" smtClean="0">
                <a:cs typeface="Times New Roman" panose="02020603050405020304" pitchFamily="18" charset="0"/>
              </a:rPr>
              <a:t>которые связаны с любыми изменениями психофизиологического состояния.</a:t>
            </a:r>
            <a:endParaRPr lang="ru-RU" altLang="en-US" sz="1800" b="1" dirty="0">
              <a:cs typeface="Times New Roman" panose="02020603050405020304" pitchFamily="18" charset="0"/>
            </a:endParaRPr>
          </a:p>
        </p:txBody>
      </p:sp>
    </p:spTree>
    <p:extLst>
      <p:ext uri="{BB962C8B-B14F-4D97-AF65-F5344CB8AC3E}">
        <p14:creationId xmlns:p14="http://schemas.microsoft.com/office/powerpoint/2010/main" val="3379704812"/>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7" descr="vestibul3"/>
          <p:cNvPicPr>
            <a:picLocks noChangeAspect="1"/>
          </p:cNvPicPr>
          <p:nvPr/>
        </p:nvPicPr>
        <p:blipFill>
          <a:blip r:embed="rId3">
            <a:grayscl/>
            <a:extLst>
              <a:ext uri="{BEBA8EAE-BF5A-486C-A8C5-ECC9F3942E4B}">
                <a14:imgProps xmlns:a14="http://schemas.microsoft.com/office/drawing/2010/main">
                  <a14:imgLayer r:embed="rId4">
                    <a14:imgEffect>
                      <a14:brightnessContrast bright="12000" contrast="1000"/>
                    </a14:imgEffect>
                  </a14:imgLayer>
                </a14:imgProps>
              </a:ext>
              <a:ext uri="{28A0092B-C50C-407E-A947-70E740481C1C}">
                <a14:useLocalDpi xmlns:a14="http://schemas.microsoft.com/office/drawing/2010/main" val="0"/>
              </a:ext>
            </a:extLst>
          </a:blip>
          <a:srcRect l="1755" t="2325"/>
          <a:stretch>
            <a:fillRect/>
          </a:stretch>
        </p:blipFill>
        <p:spPr bwMode="auto">
          <a:xfrm>
            <a:off x="220717" y="672662"/>
            <a:ext cx="8662933" cy="580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811338" y="1338263"/>
            <a:ext cx="1584325" cy="143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pic>
        <p:nvPicPr>
          <p:cNvPr id="18436"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8063" y="901700"/>
            <a:ext cx="3260725"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aphicFrame>
        <p:nvGraphicFramePr>
          <p:cNvPr id="7" name="Схема 6"/>
          <p:cNvGraphicFramePr/>
          <p:nvPr>
            <p:extLst>
              <p:ext uri="{D42A27DB-BD31-4B8C-83A1-F6EECF244321}">
                <p14:modId xmlns:p14="http://schemas.microsoft.com/office/powerpoint/2010/main" val="242262308"/>
              </p:ext>
            </p:extLst>
          </p:nvPr>
        </p:nvGraphicFramePr>
        <p:xfrm>
          <a:off x="5265390" y="964264"/>
          <a:ext cx="3135240" cy="52253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Rectangle 8"/>
          <p:cNvSpPr/>
          <p:nvPr/>
        </p:nvSpPr>
        <p:spPr>
          <a:xfrm>
            <a:off x="2290763" y="5761038"/>
            <a:ext cx="695325" cy="428625"/>
          </a:xfrm>
          <a:prstGeom prst="rect">
            <a:avLst/>
          </a:prstGeom>
        </p:spPr>
        <p:txBody>
          <a:bodyPr wrap="none">
            <a:spAutoFit/>
          </a:bodyPr>
          <a:lstStyle/>
          <a:p>
            <a:pPr algn="ctr">
              <a:defRPr/>
            </a:pPr>
            <a:r>
              <a:rPr lang="en-US" sz="2177" dirty="0">
                <a:latin typeface="Calibri" pitchFamily="34"/>
                <a:ea typeface="Microsoft YaHei" pitchFamily="2"/>
                <a:cs typeface="Mangal" pitchFamily="2"/>
              </a:rPr>
              <a:t>VER </a:t>
            </a:r>
            <a:endParaRPr lang="ru-RU" sz="2177" dirty="0">
              <a:ea typeface="Tahoma" pitchFamily="34" charset="0"/>
              <a:cs typeface="Tahoma" pitchFamily="34" charset="0"/>
            </a:endParaRPr>
          </a:p>
        </p:txBody>
      </p:sp>
      <p:sp>
        <p:nvSpPr>
          <p:cNvPr id="10" name="TextBox 9"/>
          <p:cNvSpPr txBox="1"/>
          <p:nvPr/>
        </p:nvSpPr>
        <p:spPr>
          <a:xfrm>
            <a:off x="392111" y="-41842"/>
            <a:ext cx="8359775" cy="613286"/>
          </a:xfrm>
          <a:prstGeom prst="rect">
            <a:avLst/>
          </a:prstGeom>
          <a:noFill/>
          <a:ln>
            <a:noFill/>
          </a:ln>
        </p:spPr>
        <p:txBody>
          <a:bodyPr wrap="square" lIns="81638" tIns="40819" rIns="81638" bIns="40819"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r>
              <a:rPr lang="ru-RU" sz="3600" b="1" dirty="0" smtClean="0">
                <a:solidFill>
                  <a:schemeClr val="accent2"/>
                </a:solidFill>
                <a:latin typeface="+mn-lt"/>
                <a:ea typeface="Microsoft YaHei" pitchFamily="2"/>
                <a:cs typeface="Mangal" pitchFamily="2"/>
              </a:rPr>
              <a:t>Вестибулярно-эмоциональный рефлекс </a:t>
            </a:r>
            <a:endParaRPr lang="ru-RU" sz="3600" b="1" dirty="0">
              <a:solidFill>
                <a:schemeClr val="accent2"/>
              </a:solidFill>
              <a:latin typeface="+mn-lt"/>
              <a:ea typeface="Microsoft YaHei" pitchFamily="2"/>
              <a:cs typeface="Mangal" pitchFamily="2"/>
            </a:endParaRPr>
          </a:p>
        </p:txBody>
      </p:sp>
      <p:sp>
        <p:nvSpPr>
          <p:cNvPr id="12" name="Slide Number Placeholder 6"/>
          <p:cNvSpPr>
            <a:spLocks noGrp="1"/>
          </p:cNvSpPr>
          <p:nvPr>
            <p:ph type="sldNum" sz="quarter" idx="12"/>
          </p:nvPr>
        </p:nvSpPr>
        <p:spPr>
          <a:xfrm>
            <a:off x="8458200" y="6418263"/>
            <a:ext cx="425450" cy="307975"/>
          </a:xfrm>
        </p:spPr>
        <p:txBody>
          <a:bodyPr anchor="ctr" anchorCtr="1">
            <a:spAutoFit/>
          </a:bodyPr>
          <a:lstStyle/>
          <a:p>
            <a:pPr>
              <a:defRPr/>
            </a:pPr>
            <a:fld id="{E6EAF9AA-203C-4E1A-9B5C-F5443B3186AA}" type="slidenum">
              <a:rPr lang="ru-RU">
                <a:latin typeface="+mn-lt"/>
              </a:rPr>
              <a:pPr>
                <a:defRPr/>
              </a:pPr>
              <a:t>5</a:t>
            </a:fld>
            <a:endParaRPr lang="ru-RU" dirty="0">
              <a:latin typeface="+mn-lt"/>
            </a:endParaRPr>
          </a:p>
        </p:txBody>
      </p:sp>
      <p:grpSp>
        <p:nvGrpSpPr>
          <p:cNvPr id="11" name="Группа 10"/>
          <p:cNvGrpSpPr/>
          <p:nvPr/>
        </p:nvGrpSpPr>
        <p:grpSpPr>
          <a:xfrm>
            <a:off x="6370885" y="4154178"/>
            <a:ext cx="335508" cy="279590"/>
            <a:chOff x="1399865" y="1913723"/>
            <a:chExt cx="335508" cy="279590"/>
          </a:xfrm>
        </p:grpSpPr>
        <p:sp>
          <p:nvSpPr>
            <p:cNvPr id="14" name="Стрелка вправо 13"/>
            <p:cNvSpPr/>
            <p:nvPr/>
          </p:nvSpPr>
          <p:spPr>
            <a:xfrm rot="5400000">
              <a:off x="1427824" y="1885764"/>
              <a:ext cx="279590" cy="335508"/>
            </a:xfrm>
            <a:prstGeom prst="rightArrow">
              <a:avLst>
                <a:gd name="adj1" fmla="val 60000"/>
                <a:gd name="adj2" fmla="val 50000"/>
              </a:avLst>
            </a:prstGeom>
            <a:solidFill>
              <a:schemeClr val="tx1"/>
            </a:solidFill>
          </p:spPr>
          <p:style>
            <a:lnRef idx="0">
              <a:schemeClr val="dk1">
                <a:tint val="60000"/>
                <a:hueOff val="0"/>
                <a:satOff val="0"/>
                <a:lumOff val="0"/>
                <a:alphaOff val="0"/>
              </a:schemeClr>
            </a:lnRef>
            <a:fillRef idx="1">
              <a:scrgbClr r="0" g="0" b="0"/>
            </a:fillRef>
            <a:effectRef idx="0">
              <a:schemeClr val="dk1">
                <a:tint val="60000"/>
                <a:hueOff val="0"/>
                <a:satOff val="0"/>
                <a:lumOff val="0"/>
                <a:alphaOff val="0"/>
              </a:schemeClr>
            </a:effectRef>
            <a:fontRef idx="minor">
              <a:schemeClr val="dk1">
                <a:hueOff val="0"/>
                <a:satOff val="0"/>
                <a:lumOff val="0"/>
                <a:alphaOff val="0"/>
              </a:schemeClr>
            </a:fontRef>
          </p:style>
        </p:sp>
        <p:sp>
          <p:nvSpPr>
            <p:cNvPr id="15" name="Стрелка вправо 4"/>
            <p:cNvSpPr txBox="1"/>
            <p:nvPr/>
          </p:nvSpPr>
          <p:spPr>
            <a:xfrm>
              <a:off x="1466968" y="1913723"/>
              <a:ext cx="201304" cy="1957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ru-RU" sz="2000" kern="1200" dirty="0">
                <a:latin typeface="+mn-lt"/>
              </a:endParaRPr>
            </a:p>
          </p:txBody>
        </p:sp>
      </p:grpSp>
    </p:spTree>
    <p:extLst>
      <p:ext uri="{BB962C8B-B14F-4D97-AF65-F5344CB8AC3E}">
        <p14:creationId xmlns:p14="http://schemas.microsoft.com/office/powerpoint/2010/main" val="803322111"/>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A51165B-B1AE-4C7D-99D6-72E1466561F8}" type="slidenum">
              <a:rPr lang="ru-RU" altLang="ru-RU" sz="1400" smtClean="0">
                <a:solidFill>
                  <a:srgbClr val="000000"/>
                </a:solidFill>
              </a:rPr>
              <a:pPr>
                <a:spcBef>
                  <a:spcPct val="0"/>
                </a:spcBef>
                <a:buFontTx/>
                <a:buNone/>
              </a:pPr>
              <a:t>6</a:t>
            </a:fld>
            <a:endParaRPr lang="ru-RU" altLang="ru-RU" sz="1400">
              <a:solidFill>
                <a:srgbClr val="000000"/>
              </a:solidFill>
            </a:endParaRPr>
          </a:p>
        </p:txBody>
      </p:sp>
      <p:sp>
        <p:nvSpPr>
          <p:cNvPr id="7170" name="Rectangle 2"/>
          <p:cNvSpPr>
            <a:spLocks noGrp="1" noChangeArrowheads="1"/>
          </p:cNvSpPr>
          <p:nvPr>
            <p:ph type="title"/>
          </p:nvPr>
        </p:nvSpPr>
        <p:spPr>
          <a:xfrm>
            <a:off x="49213" y="152400"/>
            <a:ext cx="8878887" cy="782638"/>
          </a:xfrm>
        </p:spPr>
        <p:txBody>
          <a:bodyPr/>
          <a:lstStyle/>
          <a:p>
            <a:pPr eaLnBrk="1" hangingPunct="1">
              <a:defRPr/>
            </a:pPr>
            <a:r>
              <a:rPr lang="ru-RU" sz="3200" dirty="0">
                <a:solidFill>
                  <a:schemeClr val="accent2"/>
                </a:solidFill>
              </a:rPr>
              <a:t>Системы виброизображения первого поколения. Средства измерения прямого </a:t>
            </a:r>
            <a:r>
              <a:rPr lang="ru-RU" sz="3200" dirty="0" smtClean="0">
                <a:solidFill>
                  <a:schemeClr val="accent2"/>
                </a:solidFill>
              </a:rPr>
              <a:t>преобразования.</a:t>
            </a:r>
            <a:endParaRPr lang="ru-RU" sz="3200" dirty="0">
              <a:solidFill>
                <a:schemeClr val="accent2"/>
              </a:solidFill>
              <a:effectLst>
                <a:outerShdw blurRad="38100" dist="38100" dir="2700000" algn="tl">
                  <a:srgbClr val="C0C0C0"/>
                </a:outerShdw>
              </a:effectLst>
            </a:endParaRPr>
          </a:p>
        </p:txBody>
      </p:sp>
      <p:sp>
        <p:nvSpPr>
          <p:cNvPr id="6148" name="Rectangle 5"/>
          <p:cNvSpPr>
            <a:spLocks noChangeArrowheads="1"/>
          </p:cNvSpPr>
          <p:nvPr/>
        </p:nvSpPr>
        <p:spPr bwMode="auto">
          <a:xfrm>
            <a:off x="227013" y="1277938"/>
            <a:ext cx="8521700" cy="53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80000"/>
              </a:lnSpc>
              <a:buFontTx/>
              <a:buNone/>
            </a:pPr>
            <a:endParaRPr lang="ru-RU" altLang="en-US" sz="2800">
              <a:solidFill>
                <a:srgbClr val="3333CC"/>
              </a:solidFill>
            </a:endParaRPr>
          </a:p>
        </p:txBody>
      </p:sp>
      <p:cxnSp>
        <p:nvCxnSpPr>
          <p:cNvPr id="39" name="Прямая со стрелкой 38"/>
          <p:cNvCxnSpPr/>
          <p:nvPr/>
        </p:nvCxnSpPr>
        <p:spPr>
          <a:xfrm>
            <a:off x="5440680" y="10107930"/>
            <a:ext cx="390525" cy="0"/>
          </a:xfrm>
          <a:prstGeom prst="straightConnector1">
            <a:avLst/>
          </a:prstGeom>
          <a:noFill/>
          <a:ln w="6350" cap="flat" cmpd="sng" algn="ctr">
            <a:solidFill>
              <a:sysClr val="windowText" lastClr="000000"/>
            </a:solidFill>
            <a:prstDash val="solid"/>
            <a:miter lim="800000"/>
            <a:tailEnd type="triangle"/>
          </a:ln>
          <a:effectLst/>
        </p:spPr>
      </p:cxnSp>
      <p:grpSp>
        <p:nvGrpSpPr>
          <p:cNvPr id="40" name="Группа 39"/>
          <p:cNvGrpSpPr/>
          <p:nvPr/>
        </p:nvGrpSpPr>
        <p:grpSpPr>
          <a:xfrm>
            <a:off x="946637" y="1604396"/>
            <a:ext cx="7082451" cy="1568316"/>
            <a:chOff x="946637" y="1604396"/>
            <a:chExt cx="7082451" cy="1568316"/>
          </a:xfrm>
        </p:grpSpPr>
        <p:cxnSp>
          <p:nvCxnSpPr>
            <p:cNvPr id="41" name="Прямая со стрелкой 18"/>
            <p:cNvCxnSpPr/>
            <p:nvPr/>
          </p:nvCxnSpPr>
          <p:spPr>
            <a:xfrm>
              <a:off x="5380321" y="2433693"/>
              <a:ext cx="473657" cy="0"/>
            </a:xfrm>
            <a:prstGeom prst="straightConnector1">
              <a:avLst/>
            </a:prstGeom>
            <a:noFill/>
            <a:ln w="6350" cap="flat" cmpd="sng" algn="ctr">
              <a:solidFill>
                <a:sysClr val="windowText" lastClr="000000"/>
              </a:solidFill>
              <a:prstDash val="solid"/>
              <a:miter lim="800000"/>
              <a:tailEnd type="triangle"/>
            </a:ln>
            <a:effectLst/>
          </p:spPr>
        </p:cxnSp>
        <p:cxnSp>
          <p:nvCxnSpPr>
            <p:cNvPr id="42" name="Прямая со стрелкой 23"/>
            <p:cNvCxnSpPr/>
            <p:nvPr/>
          </p:nvCxnSpPr>
          <p:spPr>
            <a:xfrm>
              <a:off x="7422258" y="2445351"/>
              <a:ext cx="473657" cy="0"/>
            </a:xfrm>
            <a:prstGeom prst="straightConnector1">
              <a:avLst/>
            </a:prstGeom>
            <a:noFill/>
            <a:ln w="6350" cap="flat" cmpd="sng" algn="ctr">
              <a:solidFill>
                <a:sysClr val="windowText" lastClr="000000"/>
              </a:solidFill>
              <a:prstDash val="solid"/>
              <a:miter lim="800000"/>
              <a:tailEnd type="triangle"/>
            </a:ln>
            <a:effectLst/>
          </p:spPr>
        </p:cxnSp>
        <p:cxnSp>
          <p:nvCxnSpPr>
            <p:cNvPr id="43" name="Прямая со стрелкой 19"/>
            <p:cNvCxnSpPr/>
            <p:nvPr/>
          </p:nvCxnSpPr>
          <p:spPr>
            <a:xfrm>
              <a:off x="6395616" y="2433693"/>
              <a:ext cx="473657" cy="0"/>
            </a:xfrm>
            <a:prstGeom prst="straightConnector1">
              <a:avLst/>
            </a:prstGeom>
            <a:noFill/>
            <a:ln w="6350" cap="flat" cmpd="sng" algn="ctr">
              <a:solidFill>
                <a:sysClr val="windowText" lastClr="000000"/>
              </a:solidFill>
              <a:prstDash val="solid"/>
              <a:miter lim="800000"/>
              <a:tailEnd type="triangle"/>
            </a:ln>
            <a:effectLst/>
          </p:spPr>
        </p:cxnSp>
        <p:cxnSp>
          <p:nvCxnSpPr>
            <p:cNvPr id="45" name="Прямая со стрелкой 17"/>
            <p:cNvCxnSpPr/>
            <p:nvPr/>
          </p:nvCxnSpPr>
          <p:spPr>
            <a:xfrm>
              <a:off x="4376991" y="2433693"/>
              <a:ext cx="473657" cy="0"/>
            </a:xfrm>
            <a:prstGeom prst="straightConnector1">
              <a:avLst/>
            </a:prstGeom>
            <a:noFill/>
            <a:ln w="6350" cap="flat" cmpd="sng" algn="ctr">
              <a:solidFill>
                <a:sysClr val="windowText" lastClr="000000"/>
              </a:solidFill>
              <a:prstDash val="solid"/>
              <a:miter lim="800000"/>
              <a:tailEnd type="triangle"/>
            </a:ln>
            <a:effectLst/>
          </p:spPr>
        </p:cxnSp>
        <p:cxnSp>
          <p:nvCxnSpPr>
            <p:cNvPr id="46" name="Прямая со стрелкой 16"/>
            <p:cNvCxnSpPr/>
            <p:nvPr/>
          </p:nvCxnSpPr>
          <p:spPr>
            <a:xfrm>
              <a:off x="3433914" y="2433693"/>
              <a:ext cx="473657" cy="0"/>
            </a:xfrm>
            <a:prstGeom prst="straightConnector1">
              <a:avLst/>
            </a:prstGeom>
            <a:noFill/>
            <a:ln w="6350" cap="flat" cmpd="sng" algn="ctr">
              <a:solidFill>
                <a:sysClr val="windowText" lastClr="000000"/>
              </a:solidFill>
              <a:prstDash val="solid"/>
              <a:miter lim="800000"/>
              <a:tailEnd type="triangle"/>
            </a:ln>
            <a:effectLst/>
          </p:spPr>
        </p:cxnSp>
        <p:cxnSp>
          <p:nvCxnSpPr>
            <p:cNvPr id="47" name="Прямая со стрелкой 15"/>
            <p:cNvCxnSpPr/>
            <p:nvPr/>
          </p:nvCxnSpPr>
          <p:spPr>
            <a:xfrm>
              <a:off x="2450016" y="2445353"/>
              <a:ext cx="473657" cy="0"/>
            </a:xfrm>
            <a:prstGeom prst="straightConnector1">
              <a:avLst/>
            </a:prstGeom>
            <a:noFill/>
            <a:ln w="6350" cap="flat" cmpd="sng" algn="ctr">
              <a:solidFill>
                <a:sysClr val="windowText" lastClr="000000"/>
              </a:solidFill>
              <a:prstDash val="solid"/>
              <a:miter lim="800000"/>
              <a:tailEnd type="triangle"/>
            </a:ln>
            <a:effectLst/>
          </p:spPr>
        </p:cxnSp>
        <p:cxnSp>
          <p:nvCxnSpPr>
            <p:cNvPr id="48" name="Прямая со стрелкой 14"/>
            <p:cNvCxnSpPr/>
            <p:nvPr/>
          </p:nvCxnSpPr>
          <p:spPr>
            <a:xfrm>
              <a:off x="946637" y="2460344"/>
              <a:ext cx="473657" cy="0"/>
            </a:xfrm>
            <a:prstGeom prst="straightConnector1">
              <a:avLst/>
            </a:prstGeom>
            <a:noFill/>
            <a:ln w="6350" cap="flat" cmpd="sng" algn="ctr">
              <a:solidFill>
                <a:sysClr val="windowText" lastClr="000000"/>
              </a:solidFill>
              <a:prstDash val="solid"/>
              <a:miter lim="800000"/>
              <a:tailEnd type="triangle"/>
            </a:ln>
            <a:effectLst/>
          </p:spPr>
        </p:cxnSp>
        <p:sp>
          <p:nvSpPr>
            <p:cNvPr id="49" name="Надпись 2"/>
            <p:cNvSpPr txBox="1">
              <a:spLocks noChangeArrowheads="1"/>
            </p:cNvSpPr>
            <p:nvPr/>
          </p:nvSpPr>
          <p:spPr bwMode="auto">
            <a:xfrm>
              <a:off x="1428766" y="1604397"/>
              <a:ext cx="1013549" cy="1568315"/>
            </a:xfrm>
            <a:prstGeom prst="rect">
              <a:avLst/>
            </a:prstGeom>
            <a:solidFill>
              <a:srgbClr val="FFFFFF"/>
            </a:solidFill>
            <a:ln w="9525">
              <a:solidFill>
                <a:srgbClr val="000000"/>
              </a:solidFill>
              <a:miter lim="800000"/>
              <a:headEnd/>
              <a:tailEnd/>
            </a:ln>
          </p:spPr>
          <p:txBody>
            <a:bodyPr rot="0" vert="horz" wrap="square" lIns="36000" tIns="45720" rIns="36000" bIns="45720" anchor="ctr" anchorCtr="0">
              <a:noAutofit/>
            </a:bodyPr>
            <a:lstStyle/>
            <a:p>
              <a:pPr marL="36000" algn="ctr">
                <a:spcBef>
                  <a:spcPts val="600"/>
                </a:spcBef>
                <a:spcAft>
                  <a:spcPts val="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Движения головы</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0" name="Надпись 2"/>
                <p:cNvSpPr txBox="1">
                  <a:spLocks noChangeArrowheads="1"/>
                </p:cNvSpPr>
                <p:nvPr/>
              </p:nvSpPr>
              <p:spPr bwMode="auto">
                <a:xfrm>
                  <a:off x="2912534" y="1604397"/>
                  <a:ext cx="508315" cy="1568315"/>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a:no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f>
                          <m:fPr>
                            <m:ctrlPr>
                              <a:rPr lang="ru-RU" i="1"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ru-RU" i="1">
                                <a:effectLst/>
                                <a:latin typeface="Cambria Math" panose="02040503050406030204" pitchFamily="18" charset="0"/>
                                <a:ea typeface="Calibri" panose="020F0502020204030204" pitchFamily="34" charset="0"/>
                                <a:cs typeface="Times New Roman" panose="02020603050405020304" pitchFamily="18" charset="0"/>
                              </a:rPr>
                              <m:t>𝑑𝐸</m:t>
                            </m:r>
                          </m:num>
                          <m:den>
                            <m:r>
                              <a:rPr lang="ru-RU" i="1">
                                <a:effectLst/>
                                <a:latin typeface="Cambria Math" panose="02040503050406030204" pitchFamily="18" charset="0"/>
                                <a:ea typeface="Calibri" panose="020F0502020204030204" pitchFamily="34" charset="0"/>
                                <a:cs typeface="Times New Roman" panose="02020603050405020304" pitchFamily="18" charset="0"/>
                              </a:rPr>
                              <m:t>𝑑𝑡</m:t>
                            </m:r>
                          </m:den>
                        </m:f>
                      </m:oMath>
                    </m:oMathPara>
                  </a14:m>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7" name="Надпись 2"/>
                <p:cNvSpPr txBox="1">
                  <a:spLocks noRot="1" noChangeAspect="1" noMove="1" noResize="1" noEditPoints="1" noAdjustHandles="1" noChangeArrowheads="1" noChangeShapeType="1" noTextEdit="1"/>
                </p:cNvSpPr>
                <p:nvPr/>
              </p:nvSpPr>
              <p:spPr bwMode="auto">
                <a:xfrm>
                  <a:off x="2912534" y="1604397"/>
                  <a:ext cx="508315" cy="1568315"/>
                </a:xfrm>
                <a:prstGeom prst="rect">
                  <a:avLst/>
                </a:prstGeom>
                <a:blipFill>
                  <a:blip r:embed="rId3"/>
                  <a:stretch>
                    <a:fillRect/>
                  </a:stretch>
                </a:blipFill>
                <a:ln w="9525">
                  <a:solidFill>
                    <a:srgbClr val="000000"/>
                  </a:solidFill>
                  <a:miter lim="800000"/>
                  <a:headEnd/>
                  <a:tailEnd/>
                </a:ln>
              </p:spPr>
              <p:txBody>
                <a:bodyPr/>
                <a:lstStyle/>
                <a:p>
                  <a:r>
                    <a:rPr lang="ru-RU">
                      <a:noFill/>
                    </a:rPr>
                    <a:t> </a:t>
                  </a:r>
                </a:p>
              </p:txBody>
            </p:sp>
          </mc:Fallback>
        </mc:AlternateContent>
        <p:sp>
          <p:nvSpPr>
            <p:cNvPr id="51" name="Надпись 2"/>
            <p:cNvSpPr txBox="1">
              <a:spLocks noChangeArrowheads="1"/>
            </p:cNvSpPr>
            <p:nvPr/>
          </p:nvSpPr>
          <p:spPr bwMode="auto">
            <a:xfrm>
              <a:off x="6912403" y="1604396"/>
              <a:ext cx="509855" cy="1568316"/>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a:noAutofit/>
            </a:bodyPr>
            <a:lstStyle/>
            <a:p>
              <a:pPr algn="ctr">
                <a:lnSpc>
                  <a:spcPct val="107000"/>
                </a:lnSpc>
                <a:spcAft>
                  <a:spcPts val="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P</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E</a:t>
              </a:r>
              <a:r>
                <a:rPr lang="en-US" baseline="-25000" dirty="0">
                  <a:effectLst/>
                  <a:latin typeface="Times New Roman" panose="02020603050405020304" pitchFamily="18" charset="0"/>
                  <a:ea typeface="Calibri" panose="020F0502020204030204" pitchFamily="34" charset="0"/>
                  <a:cs typeface="Times New Roman" panose="02020603050405020304" pitchFamily="18" charset="0"/>
                </a:rPr>
                <a:t>i</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Y</a:t>
              </a:r>
              <a:r>
                <a:rPr lang="en-US" baseline="-25000" dirty="0">
                  <a:effectLst/>
                  <a:latin typeface="Times New Roman" panose="02020603050405020304" pitchFamily="18" charset="0"/>
                  <a:ea typeface="Calibri" panose="020F0502020204030204" pitchFamily="34" charset="0"/>
                  <a:cs typeface="Times New Roman" panose="02020603050405020304" pitchFamily="18" charset="0"/>
                </a:rPr>
                <a:t>i</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2" name="Надпись 2"/>
            <p:cNvSpPr txBox="1">
              <a:spLocks noChangeArrowheads="1"/>
            </p:cNvSpPr>
            <p:nvPr/>
          </p:nvSpPr>
          <p:spPr bwMode="auto">
            <a:xfrm>
              <a:off x="5851170" y="1604396"/>
              <a:ext cx="598425" cy="1568316"/>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a:noAutofit/>
            </a:bodyPr>
            <a:lstStyle/>
            <a:p>
              <a:pPr algn="ctr">
                <a:lnSpc>
                  <a:spcPct val="107000"/>
                </a:lnSpc>
                <a:spcAft>
                  <a:spcPts val="0"/>
                </a:spcAft>
              </a:pPr>
              <a:r>
                <a:rPr lang="ru-RU"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baseline="-25000" dirty="0">
                  <a:effectLst/>
                  <a:latin typeface="Times New Roman" panose="02020603050405020304" pitchFamily="18" charset="0"/>
                  <a:ea typeface="Times New Roman" panose="02020603050405020304" pitchFamily="18" charset="0"/>
                  <a:cs typeface="Times New Roman" panose="02020603050405020304" pitchFamily="18" charset="0"/>
                </a:rPr>
                <a:t>i</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F</a:t>
              </a:r>
              <a:r>
                <a:rPr lang="en-US" baseline="-25000" dirty="0">
                  <a:effectLst/>
                  <a:latin typeface="Times New Roman" panose="02020603050405020304" pitchFamily="18" charset="0"/>
                  <a:ea typeface="Times New Roman" panose="02020603050405020304" pitchFamily="18" charset="0"/>
                  <a:cs typeface="Times New Roman" panose="02020603050405020304" pitchFamily="18" charset="0"/>
                </a:rPr>
                <a:t>i</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S</a:t>
              </a:r>
              <a:r>
                <a:rPr lang="en-US" baseline="-25000" dirty="0">
                  <a:effectLst/>
                  <a:latin typeface="Times New Roman" panose="02020603050405020304" pitchFamily="18" charset="0"/>
                  <a:ea typeface="Times New Roman" panose="02020603050405020304" pitchFamily="18" charset="0"/>
                  <a:cs typeface="Times New Roman" panose="02020603050405020304" pitchFamily="18" charset="0"/>
                </a:rPr>
                <a:t>i</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P</a:t>
              </a:r>
              <a:r>
                <a:rPr lang="en-US" baseline="-25000" dirty="0">
                  <a:effectLst/>
                  <a:latin typeface="Times New Roman" panose="02020603050405020304" pitchFamily="18" charset="0"/>
                  <a:ea typeface="Times New Roman" panose="02020603050405020304" pitchFamily="18" charset="0"/>
                  <a:cs typeface="Times New Roman" panose="02020603050405020304" pitchFamily="18" charset="0"/>
                </a:rPr>
                <a:t>i</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3" name="Надпись 2"/>
            <p:cNvSpPr txBox="1">
              <a:spLocks noChangeArrowheads="1"/>
            </p:cNvSpPr>
            <p:nvPr/>
          </p:nvSpPr>
          <p:spPr bwMode="auto">
            <a:xfrm>
              <a:off x="1026735" y="1856136"/>
              <a:ext cx="393559" cy="604874"/>
            </a:xfrm>
            <a:prstGeom prst="rect">
              <a:avLst/>
            </a:prstGeom>
            <a:noFill/>
            <a:ln w="9525">
              <a:noFill/>
              <a:miter lim="800000"/>
              <a:headEnd/>
              <a:tailEnd/>
            </a:ln>
          </p:spPr>
          <p:txBody>
            <a:bodyPr rot="0" vert="horz" wrap="square" lIns="91440" tIns="45720" rIns="91440" bIns="45720" anchor="b" anchorCtr="0">
              <a:noAutofit/>
            </a:bodyPr>
            <a:lstStyle/>
            <a:p>
              <a:pPr algn="ctr">
                <a:lnSpc>
                  <a:spcPct val="107000"/>
                </a:lnSpc>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X</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4" name="Надпись 2"/>
            <p:cNvSpPr txBox="1">
              <a:spLocks noChangeArrowheads="1"/>
            </p:cNvSpPr>
            <p:nvPr/>
          </p:nvSpPr>
          <p:spPr bwMode="auto">
            <a:xfrm>
              <a:off x="2450016" y="1785399"/>
              <a:ext cx="461334" cy="691491"/>
            </a:xfrm>
            <a:prstGeom prst="rect">
              <a:avLst/>
            </a:prstGeom>
            <a:noFill/>
            <a:ln w="9525">
              <a:noFill/>
              <a:miter lim="800000"/>
              <a:headEnd/>
              <a:tailEnd/>
            </a:ln>
          </p:spPr>
          <p:txBody>
            <a:bodyPr rot="0" vert="horz" wrap="square" lIns="91440" tIns="45720" rIns="91440" bIns="45720" anchor="b" anchorCtr="0">
              <a:noAutofit/>
            </a:bodyPr>
            <a:lstStyle/>
            <a:p>
              <a:pPr algn="ctr">
                <a:lnSpc>
                  <a:spcPct val="107000"/>
                </a:lnSpc>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Y</a:t>
              </a:r>
              <a:r>
                <a:rPr lang="en-US" baseline="-250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5" name="Надпись 2"/>
            <p:cNvSpPr txBox="1">
              <a:spLocks noChangeArrowheads="1"/>
            </p:cNvSpPr>
            <p:nvPr/>
          </p:nvSpPr>
          <p:spPr bwMode="auto">
            <a:xfrm>
              <a:off x="3430447" y="1688899"/>
              <a:ext cx="461334" cy="756454"/>
            </a:xfrm>
            <a:prstGeom prst="rect">
              <a:avLst/>
            </a:prstGeom>
            <a:noFill/>
            <a:ln w="9525">
              <a:noFill/>
              <a:miter lim="800000"/>
              <a:headEnd/>
              <a:tailEnd/>
            </a:ln>
          </p:spPr>
          <p:txBody>
            <a:bodyPr rot="0" vert="horz" wrap="square" lIns="91440" tIns="45720" rIns="91440" bIns="45720" anchor="b" anchorCtr="0">
              <a:noAutofit/>
            </a:bodyPr>
            <a:lstStyle/>
            <a:p>
              <a:pPr algn="ctr">
                <a:lnSpc>
                  <a:spcPct val="107000"/>
                </a:lnSpc>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Y</a:t>
              </a:r>
              <a:r>
                <a:rPr lang="en-US" baseline="-250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6" name="Надпись 2"/>
            <p:cNvSpPr txBox="1">
              <a:spLocks noChangeArrowheads="1"/>
            </p:cNvSpPr>
            <p:nvPr/>
          </p:nvSpPr>
          <p:spPr bwMode="auto">
            <a:xfrm>
              <a:off x="4380072" y="1682338"/>
              <a:ext cx="517557" cy="763013"/>
            </a:xfrm>
            <a:prstGeom prst="rect">
              <a:avLst/>
            </a:prstGeom>
            <a:noFill/>
            <a:ln w="9525">
              <a:noFill/>
              <a:miter lim="800000"/>
              <a:headEnd/>
              <a:tailEnd/>
            </a:ln>
          </p:spPr>
          <p:txBody>
            <a:bodyPr rot="0" vert="horz" wrap="square" lIns="91440" tIns="45720" rIns="91440" bIns="45720" anchor="b" anchorCtr="0">
              <a:noAutofit/>
            </a:bodyPr>
            <a:lstStyle/>
            <a:p>
              <a:pPr algn="ctr">
                <a:lnSpc>
                  <a:spcPct val="107000"/>
                </a:lnSpc>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Y</a:t>
              </a:r>
              <a:r>
                <a:rPr lang="en-US" baseline="-250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7" name="Надпись 2"/>
            <p:cNvSpPr txBox="1">
              <a:spLocks noChangeArrowheads="1"/>
            </p:cNvSpPr>
            <p:nvPr/>
          </p:nvSpPr>
          <p:spPr bwMode="auto">
            <a:xfrm>
              <a:off x="5315482" y="1728893"/>
              <a:ext cx="517557" cy="708148"/>
            </a:xfrm>
            <a:prstGeom prst="rect">
              <a:avLst/>
            </a:prstGeom>
            <a:noFill/>
            <a:ln w="9525">
              <a:noFill/>
              <a:miter lim="800000"/>
              <a:headEnd/>
              <a:tailEnd/>
            </a:ln>
          </p:spPr>
          <p:txBody>
            <a:bodyPr rot="0" vert="horz" wrap="square" lIns="91440" tIns="45720" rIns="91440" bIns="45720" anchor="b" anchorCtr="0">
              <a:noAutofit/>
            </a:bodyPr>
            <a:lstStyle/>
            <a:p>
              <a:pPr algn="ctr">
                <a:lnSpc>
                  <a:spcPct val="107000"/>
                </a:lnSpc>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Y</a:t>
              </a:r>
              <a:r>
                <a:rPr lang="en-US" baseline="-250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8" name="Надпись 2"/>
            <p:cNvSpPr txBox="1">
              <a:spLocks noChangeArrowheads="1"/>
            </p:cNvSpPr>
            <p:nvPr/>
          </p:nvSpPr>
          <p:spPr bwMode="auto">
            <a:xfrm>
              <a:off x="6395616" y="1783957"/>
              <a:ext cx="517557" cy="649738"/>
            </a:xfrm>
            <a:prstGeom prst="rect">
              <a:avLst/>
            </a:prstGeom>
            <a:noFill/>
            <a:ln w="9525">
              <a:noFill/>
              <a:miter lim="800000"/>
              <a:headEnd/>
              <a:tailEnd/>
            </a:ln>
          </p:spPr>
          <p:txBody>
            <a:bodyPr rot="0" vert="horz" wrap="square" lIns="91440" tIns="45720" rIns="91440" bIns="45720" anchor="b" anchorCtr="0">
              <a:noAutofit/>
            </a:bodyPr>
            <a:lstStyle/>
            <a:p>
              <a:pPr algn="ctr">
                <a:lnSpc>
                  <a:spcPct val="107000"/>
                </a:lnSpc>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Y</a:t>
              </a:r>
              <a:r>
                <a:rPr lang="en-US" baseline="-25000" dirty="0">
                  <a:effectLst/>
                  <a:latin typeface="Times New Roman" panose="02020603050405020304" pitchFamily="18" charset="0"/>
                  <a:ea typeface="Calibri" panose="020F0502020204030204" pitchFamily="34" charset="0"/>
                  <a:cs typeface="Times New Roman" panose="02020603050405020304" pitchFamily="18" charset="0"/>
                </a:rPr>
                <a:t>5</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Надпись 2"/>
            <p:cNvSpPr txBox="1">
              <a:spLocks noChangeArrowheads="1"/>
            </p:cNvSpPr>
            <p:nvPr/>
          </p:nvSpPr>
          <p:spPr bwMode="auto">
            <a:xfrm>
              <a:off x="7375981" y="1812316"/>
              <a:ext cx="653107" cy="606318"/>
            </a:xfrm>
            <a:prstGeom prst="rect">
              <a:avLst/>
            </a:prstGeom>
            <a:noFill/>
            <a:ln w="9525">
              <a:noFill/>
              <a:miter lim="800000"/>
              <a:headEnd/>
              <a:tailEnd/>
            </a:ln>
          </p:spPr>
          <p:txBody>
            <a:bodyPr rot="0" vert="horz" wrap="square" lIns="91440" tIns="45720" rIns="91440" bIns="45720" anchor="b" anchorCtr="0">
              <a:noAutofit/>
            </a:bodyPr>
            <a:lstStyle/>
            <a:p>
              <a:pPr algn="ctr">
                <a:lnSpc>
                  <a:spcPct val="107000"/>
                </a:lnSpc>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Y</a:t>
              </a:r>
              <a:r>
                <a:rPr lang="ru-RU" baseline="-25000" dirty="0">
                  <a:effectLst/>
                  <a:latin typeface="Times New Roman" panose="02020603050405020304" pitchFamily="18" charset="0"/>
                  <a:ea typeface="Calibri" panose="020F0502020204030204" pitchFamily="34" charset="0"/>
                  <a:cs typeface="Times New Roman" panose="02020603050405020304" pitchFamily="18" charset="0"/>
                </a:rPr>
                <a:t>вых</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0" name="Надпись 2"/>
                <p:cNvSpPr txBox="1">
                  <a:spLocks noChangeArrowheads="1"/>
                </p:cNvSpPr>
                <p:nvPr/>
              </p:nvSpPr>
              <p:spPr bwMode="auto">
                <a:xfrm>
                  <a:off x="3916322" y="1604398"/>
                  <a:ext cx="501104" cy="1568314"/>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a:no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f>
                          <m:fPr>
                            <m:ctrlPr>
                              <a:rPr lang="ru-RU" i="1">
                                <a:effectLst/>
                                <a:latin typeface="Cambria Math" panose="02040503050406030204" pitchFamily="18" charset="0"/>
                                <a:ea typeface="Calibri" panose="020F0502020204030204" pitchFamily="34" charset="0"/>
                                <a:cs typeface="Times New Roman" panose="02020603050405020304" pitchFamily="18" charset="0"/>
                              </a:rPr>
                            </m:ctrlPr>
                          </m:fPr>
                          <m:num>
                            <m:r>
                              <a:rPr lang="ru-RU" i="1">
                                <a:effectLst/>
                                <a:latin typeface="Cambria Math" panose="02040503050406030204" pitchFamily="18" charset="0"/>
                                <a:ea typeface="Calibri" panose="020F0502020204030204" pitchFamily="34" charset="0"/>
                                <a:cs typeface="Times New Roman" panose="02020603050405020304" pitchFamily="18" charset="0"/>
                              </a:rPr>
                              <m:t>𝑑𝑞</m:t>
                            </m:r>
                          </m:num>
                          <m:den>
                            <m:r>
                              <a:rPr lang="ru-RU" i="1">
                                <a:effectLst/>
                                <a:latin typeface="Cambria Math" panose="02040503050406030204" pitchFamily="18" charset="0"/>
                                <a:ea typeface="Calibri" panose="020F0502020204030204" pitchFamily="34" charset="0"/>
                                <a:cs typeface="Times New Roman" panose="02020603050405020304" pitchFamily="18" charset="0"/>
                              </a:rPr>
                              <m:t>𝑑𝑡</m:t>
                            </m:r>
                          </m:den>
                        </m:f>
                      </m:oMath>
                    </m:oMathPara>
                  </a14:m>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7" name="Надпись 2"/>
                <p:cNvSpPr txBox="1">
                  <a:spLocks noRot="1" noChangeAspect="1" noMove="1" noResize="1" noEditPoints="1" noAdjustHandles="1" noChangeArrowheads="1" noChangeShapeType="1" noTextEdit="1"/>
                </p:cNvSpPr>
                <p:nvPr/>
              </p:nvSpPr>
              <p:spPr bwMode="auto">
                <a:xfrm>
                  <a:off x="3916322" y="1604398"/>
                  <a:ext cx="501104" cy="1568314"/>
                </a:xfrm>
                <a:prstGeom prst="rect">
                  <a:avLst/>
                </a:prstGeom>
                <a:blipFill>
                  <a:blip r:embed="rId4"/>
                  <a:stretch>
                    <a:fillRect/>
                  </a:stretch>
                </a:blipFill>
                <a:ln w="9525">
                  <a:solidFill>
                    <a:srgbClr val="000000"/>
                  </a:solidFill>
                  <a:miter lim="800000"/>
                  <a:headEnd/>
                  <a:tailEnd/>
                </a:ln>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1" name="Надпись 2"/>
                <p:cNvSpPr txBox="1">
                  <a:spLocks noChangeArrowheads="1"/>
                </p:cNvSpPr>
                <p:nvPr/>
              </p:nvSpPr>
              <p:spPr bwMode="auto">
                <a:xfrm>
                  <a:off x="4861849" y="1604398"/>
                  <a:ext cx="507544" cy="1568314"/>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a:no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f>
                          <m:fPr>
                            <m:ctrlPr>
                              <a:rPr lang="ru-RU" i="1">
                                <a:effectLst/>
                                <a:latin typeface="Cambria Math" panose="02040503050406030204" pitchFamily="18" charset="0"/>
                                <a:ea typeface="Calibri" panose="020F0502020204030204" pitchFamily="34" charset="0"/>
                                <a:cs typeface="Times New Roman" panose="02020603050405020304" pitchFamily="18" charset="0"/>
                              </a:rPr>
                            </m:ctrlPr>
                          </m:fPr>
                          <m:num>
                            <m:r>
                              <a:rPr lang="ru-RU" i="1">
                                <a:effectLst/>
                                <a:latin typeface="Cambria Math" panose="02040503050406030204" pitchFamily="18" charset="0"/>
                                <a:ea typeface="Calibri" panose="020F0502020204030204" pitchFamily="34" charset="0"/>
                                <a:cs typeface="Times New Roman" panose="02020603050405020304" pitchFamily="18" charset="0"/>
                              </a:rPr>
                              <m:t>𝑑𝑈</m:t>
                            </m:r>
                          </m:num>
                          <m:den>
                            <m:r>
                              <a:rPr lang="ru-RU" i="1">
                                <a:effectLst/>
                                <a:latin typeface="Cambria Math" panose="02040503050406030204" pitchFamily="18" charset="0"/>
                                <a:ea typeface="Calibri" panose="020F0502020204030204" pitchFamily="34" charset="0"/>
                                <a:cs typeface="Times New Roman" panose="02020603050405020304" pitchFamily="18" charset="0"/>
                              </a:rPr>
                              <m:t>𝑑𝑡</m:t>
                            </m:r>
                          </m:den>
                        </m:f>
                      </m:oMath>
                    </m:oMathPara>
                  </a14:m>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8" name="Надпись 2"/>
                <p:cNvSpPr txBox="1">
                  <a:spLocks noRot="1" noChangeAspect="1" noMove="1" noResize="1" noEditPoints="1" noAdjustHandles="1" noChangeArrowheads="1" noChangeShapeType="1" noTextEdit="1"/>
                </p:cNvSpPr>
                <p:nvPr/>
              </p:nvSpPr>
              <p:spPr bwMode="auto">
                <a:xfrm>
                  <a:off x="4861849" y="1604398"/>
                  <a:ext cx="507544" cy="1568314"/>
                </a:xfrm>
                <a:prstGeom prst="rect">
                  <a:avLst/>
                </a:prstGeom>
                <a:blipFill>
                  <a:blip r:embed="rId5"/>
                  <a:stretch>
                    <a:fillRect/>
                  </a:stretch>
                </a:blipFill>
                <a:ln w="9525">
                  <a:solidFill>
                    <a:srgbClr val="000000"/>
                  </a:solidFill>
                  <a:miter lim="800000"/>
                  <a:headEnd/>
                  <a:tailEnd/>
                </a:ln>
              </p:spPr>
              <p:txBody>
                <a:bodyPr/>
                <a:lstStyle/>
                <a:p>
                  <a:r>
                    <a:rPr lang="ru-RU">
                      <a:noFill/>
                    </a:rPr>
                    <a:t> </a:t>
                  </a:r>
                </a:p>
              </p:txBody>
            </p:sp>
          </mc:Fallback>
        </mc:AlternateContent>
      </p:grpSp>
      <p:sp>
        <p:nvSpPr>
          <p:cNvPr id="62" name="Rectangle 76"/>
          <p:cNvSpPr>
            <a:spLocks noChangeArrowheads="1"/>
          </p:cNvSpPr>
          <p:nvPr/>
        </p:nvSpPr>
        <p:spPr bwMode="auto">
          <a:xfrm>
            <a:off x="288306" y="3359360"/>
            <a:ext cx="8701087"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en-US"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Структурная схема системы виброизображения прямого преобразования.</a:t>
            </a:r>
            <a:endParaRPr kumimoji="0" lang="en-US" altLang="en-US" i="0" u="none" strike="noStrike" cap="none" normalizeH="0" baseline="0" dirty="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X</a:t>
            </a:r>
            <a:r>
              <a:rPr kumimoji="0" lang="ru-RU"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 характеристики </a:t>
            </a:r>
            <a:r>
              <a:rPr kumimoji="0" lang="ru-RU" altLang="en-US" b="0" i="1"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ПФС; </a:t>
            </a:r>
            <a:endParaRPr kumimoji="0" lang="en-US"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Y</a:t>
            </a:r>
            <a:r>
              <a:rPr kumimoji="0" lang="ru-RU" altLang="en-US" b="0" i="1" u="none" strike="noStrike" cap="none" normalizeH="0" baseline="-30000" dirty="0">
                <a:ln>
                  <a:noFill/>
                </a:ln>
                <a:solidFill>
                  <a:schemeClr val="tx1"/>
                </a:solidFill>
                <a:effectLst/>
                <a:latin typeface="+mj-lt"/>
                <a:ea typeface="Calibri" panose="020F0502020204030204" pitchFamily="34" charset="0"/>
                <a:cs typeface="Times New Roman" panose="02020603050405020304" pitchFamily="18" charset="0"/>
              </a:rPr>
              <a:t>1</a:t>
            </a:r>
            <a:r>
              <a:rPr kumimoji="0" lang="ru-RU"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 изменение светового потока в зависимости от контраста объекта</a:t>
            </a:r>
            <a:r>
              <a:rPr lang="en-US" altLang="en-US" i="1" dirty="0">
                <a:latin typeface="+mj-lt"/>
                <a:ea typeface="Calibri" panose="020F0502020204030204" pitchFamily="34" charset="0"/>
                <a:cs typeface="Times New Roman" panose="02020603050405020304" pitchFamily="18" charset="0"/>
              </a:rPr>
              <a:t> </a:t>
            </a:r>
            <a:r>
              <a:rPr kumimoji="0" lang="ru-RU"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и его </a:t>
            </a:r>
            <a:r>
              <a:rPr kumimoji="0" lang="ru-RU" altLang="en-US" b="0" i="1"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 двигательной активности;</a:t>
            </a:r>
            <a:endParaRPr kumimoji="0" lang="en-US"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Y</a:t>
            </a:r>
            <a:r>
              <a:rPr kumimoji="0" lang="ru-RU" altLang="en-US" b="0" i="1" u="none" strike="noStrike" cap="none" normalizeH="0" baseline="-30000" dirty="0">
                <a:ln>
                  <a:noFill/>
                </a:ln>
                <a:solidFill>
                  <a:schemeClr val="tx1"/>
                </a:solidFill>
                <a:effectLst/>
                <a:latin typeface="+mj-lt"/>
                <a:ea typeface="Calibri" panose="020F0502020204030204" pitchFamily="34" charset="0"/>
                <a:cs typeface="Times New Roman" panose="02020603050405020304" pitchFamily="18" charset="0"/>
              </a:rPr>
              <a:t>2 </a:t>
            </a:r>
            <a:r>
              <a:rPr kumimoji="0" lang="ru-RU"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пространственное преобразование светового потока</a:t>
            </a:r>
            <a:r>
              <a:rPr lang="en-US" altLang="en-US" i="1" dirty="0">
                <a:latin typeface="+mj-lt"/>
                <a:ea typeface="Calibri" panose="020F0502020204030204" pitchFamily="34" charset="0"/>
                <a:cs typeface="Times New Roman" panose="02020603050405020304" pitchFamily="18" charset="0"/>
              </a:rPr>
              <a:t> </a:t>
            </a:r>
            <a:r>
              <a:rPr kumimoji="0" lang="ru-RU"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с помощью оптики телевизионной </a:t>
            </a:r>
            <a:r>
              <a:rPr kumimoji="0" lang="ru-RU" altLang="en-US" b="0" i="1"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камеры; </a:t>
            </a:r>
            <a:endParaRPr kumimoji="0" lang="en-US"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Y</a:t>
            </a:r>
            <a:r>
              <a:rPr kumimoji="0" lang="ru-RU" altLang="en-US" b="0" i="1" u="none" strike="noStrike" cap="none" normalizeH="0" baseline="-30000" dirty="0">
                <a:ln>
                  <a:noFill/>
                </a:ln>
                <a:solidFill>
                  <a:schemeClr val="tx1"/>
                </a:solidFill>
                <a:effectLst/>
                <a:latin typeface="+mj-lt"/>
                <a:ea typeface="Calibri" panose="020F0502020204030204" pitchFamily="34" charset="0"/>
                <a:cs typeface="Times New Roman" panose="02020603050405020304" pitchFamily="18" charset="0"/>
              </a:rPr>
              <a:t>3</a:t>
            </a:r>
            <a:r>
              <a:rPr kumimoji="0" lang="ru-RU"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 преобразование заряда в </a:t>
            </a:r>
            <a:r>
              <a:rPr kumimoji="0" lang="ru-RU" altLang="en-US" b="0" i="1"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фотоприемнике; </a:t>
            </a:r>
            <a:endParaRPr kumimoji="0" lang="en-US"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Y</a:t>
            </a:r>
            <a:r>
              <a:rPr kumimoji="0" lang="ru-RU" altLang="en-US" b="0" i="1" u="none" strike="noStrike" cap="none" normalizeH="0" baseline="-30000" dirty="0">
                <a:ln>
                  <a:noFill/>
                </a:ln>
                <a:solidFill>
                  <a:schemeClr val="tx1"/>
                </a:solidFill>
                <a:effectLst/>
                <a:latin typeface="+mj-lt"/>
                <a:ea typeface="Calibri" panose="020F0502020204030204" pitchFamily="34" charset="0"/>
                <a:cs typeface="Times New Roman" panose="02020603050405020304" pitchFamily="18" charset="0"/>
              </a:rPr>
              <a:t>4</a:t>
            </a:r>
            <a:r>
              <a:rPr kumimoji="0" lang="ru-RU"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 аналого-цифровое преобразование сигнала в </a:t>
            </a:r>
            <a:r>
              <a:rPr kumimoji="0" lang="ru-RU" altLang="en-US" b="0" i="1"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цифру; </a:t>
            </a:r>
            <a:endParaRPr kumimoji="0" lang="en-US"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Y</a:t>
            </a:r>
            <a:r>
              <a:rPr kumimoji="0" lang="ru-RU" altLang="en-US" b="0" i="1" u="none" strike="noStrike" cap="none" normalizeH="0" baseline="-30000" dirty="0">
                <a:ln>
                  <a:noFill/>
                </a:ln>
                <a:solidFill>
                  <a:schemeClr val="tx1"/>
                </a:solidFill>
                <a:effectLst/>
                <a:latin typeface="+mj-lt"/>
                <a:ea typeface="Calibri" panose="020F0502020204030204" pitchFamily="34" charset="0"/>
                <a:cs typeface="Times New Roman" panose="02020603050405020304" pitchFamily="18" charset="0"/>
              </a:rPr>
              <a:t>5</a:t>
            </a:r>
            <a:r>
              <a:rPr kumimoji="0" lang="ru-RU"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 первичные параметры виброизображения; </a:t>
            </a:r>
            <a:endParaRPr kumimoji="0" lang="en-US"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Y</a:t>
            </a:r>
            <a:r>
              <a:rPr kumimoji="0" lang="ru-RU" altLang="en-US" b="0" i="1" u="none" strike="noStrike" cap="none" normalizeH="0" baseline="-30000" dirty="0">
                <a:ln>
                  <a:noFill/>
                </a:ln>
                <a:solidFill>
                  <a:schemeClr val="tx1"/>
                </a:solidFill>
                <a:effectLst/>
                <a:latin typeface="+mj-lt"/>
                <a:ea typeface="Calibri" panose="020F0502020204030204" pitchFamily="34" charset="0"/>
                <a:cs typeface="Times New Roman" panose="02020603050405020304" pitchFamily="18" charset="0"/>
              </a:rPr>
              <a:t>вых</a:t>
            </a:r>
            <a:r>
              <a:rPr kumimoji="0" lang="ru-RU"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 восстановленные характеристики ПФС.</a:t>
            </a:r>
            <a:endParaRPr kumimoji="0" lang="ru-RU" altLang="en-US" b="0" i="0" u="none" strike="noStrike" cap="none" normalizeH="0" baseline="0" dirty="0">
              <a:ln>
                <a:noFill/>
              </a:ln>
              <a:solidFill>
                <a:schemeClr val="tx1"/>
              </a:solidFill>
              <a:effectLst/>
              <a:latin typeface="+mj-lt"/>
            </a:endParaRP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660" y="145280"/>
            <a:ext cx="7868540" cy="1176642"/>
          </a:xfrm>
        </p:spPr>
        <p:txBody>
          <a:bodyPr/>
          <a:lstStyle/>
          <a:p>
            <a:r>
              <a:rPr lang="ru-RU" sz="3600" dirty="0">
                <a:solidFill>
                  <a:schemeClr val="accent2"/>
                </a:solidFill>
              </a:rPr>
              <a:t>Базовые параметры систем виброизображения первого поколения</a:t>
            </a:r>
            <a:endParaRPr lang="en-US" sz="3600" dirty="0"/>
          </a:p>
        </p:txBody>
      </p:sp>
      <p:sp>
        <p:nvSpPr>
          <p:cNvPr id="3" name="Content Placeholder 2"/>
          <p:cNvSpPr>
            <a:spLocks noGrp="1"/>
          </p:cNvSpPr>
          <p:nvPr>
            <p:ph idx="1"/>
          </p:nvPr>
        </p:nvSpPr>
        <p:spPr>
          <a:xfrm>
            <a:off x="444381" y="1506775"/>
            <a:ext cx="8013819" cy="4842750"/>
          </a:xfrm>
        </p:spPr>
        <p:txBody>
          <a:bodyPr/>
          <a:lstStyle/>
          <a:p>
            <a:r>
              <a:rPr lang="ru-RU" dirty="0"/>
              <a:t>Амплитудные </a:t>
            </a:r>
            <a:r>
              <a:rPr lang="en-US" dirty="0"/>
              <a:t>Ai-A6</a:t>
            </a:r>
            <a:endParaRPr lang="ru-RU" dirty="0"/>
          </a:p>
          <a:p>
            <a:r>
              <a:rPr lang="ru-RU" dirty="0"/>
              <a:t>Частотные</a:t>
            </a:r>
            <a:r>
              <a:rPr lang="en-US" dirty="0"/>
              <a:t>   Fi- F12   </a:t>
            </a:r>
            <a:endParaRPr lang="ru-RU" dirty="0"/>
          </a:p>
          <a:p>
            <a:r>
              <a:rPr lang="ru-RU" dirty="0"/>
              <a:t>Симметрии</a:t>
            </a:r>
            <a:r>
              <a:rPr lang="en-US" dirty="0"/>
              <a:t>   Si-S7  </a:t>
            </a:r>
            <a:endParaRPr lang="ru-RU" dirty="0"/>
          </a:p>
          <a:p>
            <a:r>
              <a:rPr lang="ru-RU" dirty="0"/>
              <a:t>Обработки</a:t>
            </a:r>
            <a:r>
              <a:rPr lang="en-US" dirty="0"/>
              <a:t>      Pi-P30</a:t>
            </a:r>
          </a:p>
          <a:p>
            <a:pPr marL="0" indent="0">
              <a:buNone/>
            </a:pPr>
            <a:endParaRPr lang="ru-RU" dirty="0"/>
          </a:p>
          <a:p>
            <a:r>
              <a:rPr lang="ru-RU" dirty="0" smtClean="0"/>
              <a:t>Поведенческие</a:t>
            </a:r>
            <a:r>
              <a:rPr lang="en-US" dirty="0" smtClean="0"/>
              <a:t> </a:t>
            </a:r>
            <a:r>
              <a:rPr lang="en-US" dirty="0"/>
              <a:t>E1-E16</a:t>
            </a:r>
            <a:endParaRPr lang="ru-RU" dirty="0"/>
          </a:p>
          <a:p>
            <a:endParaRPr lang="en-US" dirty="0"/>
          </a:p>
          <a:p>
            <a:r>
              <a:rPr lang="ru-RU" dirty="0"/>
              <a:t>Системные</a:t>
            </a:r>
            <a:r>
              <a:rPr lang="en-US" dirty="0"/>
              <a:t> I;</a:t>
            </a:r>
            <a:r>
              <a:rPr lang="ru-RU" dirty="0"/>
              <a:t> </a:t>
            </a:r>
            <a:r>
              <a:rPr lang="en-US" dirty="0"/>
              <a:t>E;</a:t>
            </a:r>
            <a:r>
              <a:rPr lang="ru-RU" dirty="0"/>
              <a:t> </a:t>
            </a:r>
            <a:r>
              <a:rPr lang="en-US" dirty="0"/>
              <a:t>P;</a:t>
            </a:r>
            <a:r>
              <a:rPr lang="ru-RU" dirty="0"/>
              <a:t> </a:t>
            </a:r>
            <a:r>
              <a:rPr lang="en-US" dirty="0"/>
              <a:t>M;</a:t>
            </a:r>
            <a:r>
              <a:rPr lang="ru-RU" dirty="0"/>
              <a:t> </a:t>
            </a:r>
            <a:r>
              <a:rPr lang="en-US" dirty="0"/>
              <a:t>SD</a:t>
            </a:r>
          </a:p>
        </p:txBody>
      </p:sp>
      <p:sp>
        <p:nvSpPr>
          <p:cNvPr id="4" name="Slide Number Placeholder 3"/>
          <p:cNvSpPr>
            <a:spLocks noGrp="1"/>
          </p:cNvSpPr>
          <p:nvPr>
            <p:ph type="sldNum" sz="quarter" idx="12"/>
          </p:nvPr>
        </p:nvSpPr>
        <p:spPr/>
        <p:txBody>
          <a:bodyPr/>
          <a:lstStyle/>
          <a:p>
            <a:pPr>
              <a:defRPr/>
            </a:pPr>
            <a:fld id="{E6D98964-9827-4D6F-AF97-D13E6D3C32A9}" type="slidenum">
              <a:rPr lang="ru-RU" altLang="ru-RU" smtClean="0"/>
              <a:pPr>
                <a:defRPr/>
              </a:pPr>
              <a:t>7</a:t>
            </a:fld>
            <a:endParaRPr lang="ru-RU" altLang="ru-RU"/>
          </a:p>
        </p:txBody>
      </p:sp>
      <p:pic>
        <p:nvPicPr>
          <p:cNvPr id="6" name="Picture 5"/>
          <p:cNvPicPr>
            <a:picLocks noChangeAspect="1"/>
          </p:cNvPicPr>
          <p:nvPr/>
        </p:nvPicPr>
        <p:blipFill>
          <a:blip r:embed="rId3"/>
          <a:stretch>
            <a:fillRect/>
          </a:stretch>
        </p:blipFill>
        <p:spPr>
          <a:xfrm>
            <a:off x="4990136" y="1543086"/>
            <a:ext cx="1676190" cy="571429"/>
          </a:xfrm>
          <a:prstGeom prst="rect">
            <a:avLst/>
          </a:prstGeom>
        </p:spPr>
      </p:pic>
      <p:pic>
        <p:nvPicPr>
          <p:cNvPr id="7" name="Picture 6"/>
          <p:cNvPicPr>
            <a:picLocks noChangeAspect="1"/>
          </p:cNvPicPr>
          <p:nvPr/>
        </p:nvPicPr>
        <p:blipFill>
          <a:blip r:embed="rId4"/>
          <a:stretch>
            <a:fillRect/>
          </a:stretch>
        </p:blipFill>
        <p:spPr>
          <a:xfrm>
            <a:off x="4732481" y="2159523"/>
            <a:ext cx="2533333" cy="542857"/>
          </a:xfrm>
          <a:prstGeom prst="rect">
            <a:avLst/>
          </a:prstGeom>
        </p:spPr>
      </p:pic>
      <p:pic>
        <p:nvPicPr>
          <p:cNvPr id="8" name="Picture 7"/>
          <p:cNvPicPr>
            <a:picLocks noChangeAspect="1"/>
          </p:cNvPicPr>
          <p:nvPr/>
        </p:nvPicPr>
        <p:blipFill>
          <a:blip r:embed="rId5"/>
          <a:stretch>
            <a:fillRect/>
          </a:stretch>
        </p:blipFill>
        <p:spPr>
          <a:xfrm>
            <a:off x="5189624" y="2809772"/>
            <a:ext cx="1619048" cy="542857"/>
          </a:xfrm>
          <a:prstGeom prst="rect">
            <a:avLst/>
          </a:prstGeom>
        </p:spPr>
      </p:pic>
      <p:pic>
        <p:nvPicPr>
          <p:cNvPr id="9" name="Picture 8"/>
          <p:cNvPicPr>
            <a:picLocks noChangeAspect="1"/>
          </p:cNvPicPr>
          <p:nvPr/>
        </p:nvPicPr>
        <p:blipFill>
          <a:blip r:embed="rId6"/>
          <a:stretch>
            <a:fillRect/>
          </a:stretch>
        </p:blipFill>
        <p:spPr>
          <a:xfrm>
            <a:off x="5189624" y="3322040"/>
            <a:ext cx="3019048" cy="704762"/>
          </a:xfrm>
          <a:prstGeom prst="rect">
            <a:avLst/>
          </a:prstGeom>
        </p:spPr>
      </p:pic>
      <p:pic>
        <p:nvPicPr>
          <p:cNvPr id="10" name="Picture 9"/>
          <p:cNvPicPr>
            <a:picLocks noChangeAspect="1"/>
          </p:cNvPicPr>
          <p:nvPr/>
        </p:nvPicPr>
        <p:blipFill>
          <a:blip r:embed="rId7"/>
          <a:stretch>
            <a:fillRect/>
          </a:stretch>
        </p:blipFill>
        <p:spPr>
          <a:xfrm>
            <a:off x="3785374" y="4864404"/>
            <a:ext cx="4085714" cy="895238"/>
          </a:xfrm>
          <a:prstGeom prst="rect">
            <a:avLst/>
          </a:prstGeom>
        </p:spPr>
      </p:pic>
    </p:spTree>
    <p:extLst>
      <p:ext uri="{BB962C8B-B14F-4D97-AF65-F5344CB8AC3E}">
        <p14:creationId xmlns:p14="http://schemas.microsoft.com/office/powerpoint/2010/main" val="1826166859"/>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69A66A6-99F4-4EE9-9F70-73E0C9A295F9}" type="slidenum">
              <a:rPr lang="ru-RU" altLang="ru-RU" sz="1400" smtClean="0"/>
              <a:pPr>
                <a:spcBef>
                  <a:spcPct val="0"/>
                </a:spcBef>
                <a:buFontTx/>
                <a:buNone/>
              </a:pPr>
              <a:t>8</a:t>
            </a:fld>
            <a:endParaRPr lang="ru-RU" altLang="ru-RU" sz="1400"/>
          </a:p>
        </p:txBody>
      </p:sp>
      <p:sp>
        <p:nvSpPr>
          <p:cNvPr id="7170" name="Rectangle 2"/>
          <p:cNvSpPr>
            <a:spLocks noGrp="1" noChangeArrowheads="1"/>
          </p:cNvSpPr>
          <p:nvPr>
            <p:ph type="title"/>
          </p:nvPr>
        </p:nvSpPr>
        <p:spPr>
          <a:xfrm>
            <a:off x="0" y="151850"/>
            <a:ext cx="9144000" cy="1205936"/>
          </a:xfrm>
        </p:spPr>
        <p:txBody>
          <a:bodyPr/>
          <a:lstStyle/>
          <a:p>
            <a:pPr eaLnBrk="1" hangingPunct="1">
              <a:defRPr/>
            </a:pPr>
            <a:r>
              <a:rPr lang="ru-RU" sz="2800" dirty="0" smtClean="0">
                <a:solidFill>
                  <a:schemeClr val="accent2"/>
                </a:solidFill>
              </a:rPr>
              <a:t>Поведенческие параметры как характеристики микродвижений головы, имеющие минимальную корреляцию между собой</a:t>
            </a:r>
            <a:endParaRPr lang="ru-RU" sz="2800" dirty="0">
              <a:solidFill>
                <a:schemeClr val="accent2"/>
              </a:solidFill>
              <a:effectLst>
                <a:outerShdw blurRad="38100" dist="38100" dir="2700000" algn="tl">
                  <a:srgbClr val="C0C0C0"/>
                </a:outerShdw>
              </a:effectLst>
            </a:endParaRPr>
          </a:p>
        </p:txBody>
      </p:sp>
      <p:sp>
        <p:nvSpPr>
          <p:cNvPr id="8196" name="Rectangle 5"/>
          <p:cNvSpPr>
            <a:spLocks noChangeArrowheads="1"/>
          </p:cNvSpPr>
          <p:nvPr/>
        </p:nvSpPr>
        <p:spPr bwMode="auto">
          <a:xfrm>
            <a:off x="227013" y="1277938"/>
            <a:ext cx="8521700" cy="53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80000"/>
              </a:lnSpc>
              <a:buFontTx/>
              <a:buNone/>
            </a:pPr>
            <a:endParaRPr lang="ru-RU" altLang="en-US" sz="2800">
              <a:solidFill>
                <a:schemeClr val="accent2"/>
              </a:solidFill>
            </a:endParaRPr>
          </a:p>
        </p:txBody>
      </p:sp>
      <p:sp>
        <p:nvSpPr>
          <p:cNvPr id="6" name="Rectangle 12"/>
          <p:cNvSpPr>
            <a:spLocks noChangeArrowheads="1"/>
          </p:cNvSpPr>
          <p:nvPr/>
        </p:nvSpPr>
        <p:spPr bwMode="auto">
          <a:xfrm>
            <a:off x="49213" y="-511126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22"/>
          <p:cNvSpPr>
            <a:spLocks noChangeArrowheads="1"/>
          </p:cNvSpPr>
          <p:nvPr/>
        </p:nvSpPr>
        <p:spPr bwMode="auto">
          <a:xfrm>
            <a:off x="49213" y="-465406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 name="Table 1"/>
          <p:cNvGraphicFramePr>
            <a:graphicFrameLocks noGrp="1"/>
          </p:cNvGraphicFramePr>
          <p:nvPr>
            <p:extLst>
              <p:ext uri="{D42A27DB-BD31-4B8C-83A1-F6EECF244321}">
                <p14:modId xmlns:p14="http://schemas.microsoft.com/office/powerpoint/2010/main" val="3995213000"/>
              </p:ext>
            </p:extLst>
          </p:nvPr>
        </p:nvGraphicFramePr>
        <p:xfrm>
          <a:off x="1152415" y="1465110"/>
          <a:ext cx="6614729" cy="4530985"/>
        </p:xfrm>
        <a:graphic>
          <a:graphicData uri="http://schemas.openxmlformats.org/drawingml/2006/table">
            <a:tbl>
              <a:tblPr/>
              <a:tblGrid>
                <a:gridCol w="2021970">
                  <a:extLst>
                    <a:ext uri="{9D8B030D-6E8A-4147-A177-3AD203B41FA5}">
                      <a16:colId xmlns:a16="http://schemas.microsoft.com/office/drawing/2014/main" val="2451504167"/>
                    </a:ext>
                  </a:extLst>
                </a:gridCol>
                <a:gridCol w="1270952">
                  <a:extLst>
                    <a:ext uri="{9D8B030D-6E8A-4147-A177-3AD203B41FA5}">
                      <a16:colId xmlns:a16="http://schemas.microsoft.com/office/drawing/2014/main" val="2572996853"/>
                    </a:ext>
                  </a:extLst>
                </a:gridCol>
                <a:gridCol w="1270952">
                  <a:extLst>
                    <a:ext uri="{9D8B030D-6E8A-4147-A177-3AD203B41FA5}">
                      <a16:colId xmlns:a16="http://schemas.microsoft.com/office/drawing/2014/main" val="2801195392"/>
                    </a:ext>
                  </a:extLst>
                </a:gridCol>
                <a:gridCol w="1126526">
                  <a:extLst>
                    <a:ext uri="{9D8B030D-6E8A-4147-A177-3AD203B41FA5}">
                      <a16:colId xmlns:a16="http://schemas.microsoft.com/office/drawing/2014/main" val="4102336826"/>
                    </a:ext>
                  </a:extLst>
                </a:gridCol>
                <a:gridCol w="924329">
                  <a:extLst>
                    <a:ext uri="{9D8B030D-6E8A-4147-A177-3AD203B41FA5}">
                      <a16:colId xmlns:a16="http://schemas.microsoft.com/office/drawing/2014/main" val="2774675453"/>
                    </a:ext>
                  </a:extLst>
                </a:gridCol>
              </a:tblGrid>
              <a:tr h="411041">
                <a:tc>
                  <a:txBody>
                    <a:bodyPr/>
                    <a:lstStyle/>
                    <a:p>
                      <a:pPr algn="ctr" fontAlgn="ctr"/>
                      <a:r>
                        <a:rPr lang="en-US" sz="1400" b="1" i="0" u="none" strike="noStrike" dirty="0">
                          <a:solidFill>
                            <a:srgbClr val="000000"/>
                          </a:solidFill>
                          <a:effectLst/>
                          <a:latin typeface="+mj-lt"/>
                        </a:rPr>
                        <a:t> </a:t>
                      </a:r>
                      <a:r>
                        <a:rPr lang="en-US" sz="1400" b="1" i="0" u="none" strike="noStrike" dirty="0" smtClean="0">
                          <a:solidFill>
                            <a:srgbClr val="000000"/>
                          </a:solidFill>
                          <a:effectLst/>
                          <a:latin typeface="+mj-lt"/>
                        </a:rPr>
                        <a:t> </a:t>
                      </a:r>
                      <a:endParaRPr lang="en-US" sz="1400" b="1" i="0" u="none" strike="noStrike" dirty="0">
                        <a:solidFill>
                          <a:srgbClr val="000000"/>
                        </a:solidFill>
                        <a:effectLst/>
                        <a:latin typeface="+mj-lt"/>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a:solidFill>
                            <a:srgbClr val="000000"/>
                          </a:solidFill>
                          <a:effectLst/>
                          <a:latin typeface="+mj-lt"/>
                        </a:rPr>
                        <a:t>M</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smtClean="0">
                          <a:solidFill>
                            <a:srgbClr val="000000"/>
                          </a:solidFill>
                          <a:effectLst/>
                          <a:latin typeface="+mj-lt"/>
                        </a:rPr>
                        <a:t>SD</a:t>
                      </a:r>
                      <a:endParaRPr lang="en-US" sz="1400" b="1" i="0" u="none" strike="noStrike" dirty="0">
                        <a:solidFill>
                          <a:srgbClr val="000000"/>
                        </a:solidFill>
                        <a:effectLst/>
                        <a:latin typeface="+mj-lt"/>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a:solidFill>
                            <a:srgbClr val="000000"/>
                          </a:solidFill>
                          <a:effectLst/>
                          <a:latin typeface="+mj-lt"/>
                        </a:rPr>
                        <a:t>Vi (S/M)</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ru-RU" sz="1400" b="1" i="0" u="none" strike="noStrike" dirty="0" smtClean="0">
                          <a:solidFill>
                            <a:srgbClr val="000000"/>
                          </a:solidFill>
                          <a:effectLst/>
                          <a:latin typeface="+mj-lt"/>
                        </a:rPr>
                        <a:t>С</a:t>
                      </a:r>
                      <a:endParaRPr lang="en-US" sz="1400" b="1" i="0" u="none" strike="noStrike" dirty="0">
                        <a:solidFill>
                          <a:srgbClr val="000000"/>
                        </a:solidFill>
                        <a:effectLst/>
                        <a:latin typeface="+mj-lt"/>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941503697"/>
                  </a:ext>
                </a:extLst>
              </a:tr>
              <a:tr h="276311">
                <a:tc>
                  <a:txBody>
                    <a:bodyPr/>
                    <a:lstStyle/>
                    <a:p>
                      <a:pPr algn="l" fontAlgn="ctr"/>
                      <a:r>
                        <a:rPr lang="en-US" sz="1800" b="0" i="0" u="none" strike="noStrike" dirty="0" smtClean="0">
                          <a:solidFill>
                            <a:srgbClr val="000000"/>
                          </a:solidFill>
                          <a:effectLst/>
                          <a:latin typeface="+mj-lt"/>
                        </a:rPr>
                        <a:t>(P1)</a:t>
                      </a:r>
                      <a:r>
                        <a:rPr lang="en-US" sz="1800" b="0" i="0" u="none" strike="noStrike" baseline="0" dirty="0" smtClean="0">
                          <a:solidFill>
                            <a:srgbClr val="000000"/>
                          </a:solidFill>
                          <a:effectLst/>
                          <a:latin typeface="+mj-lt"/>
                        </a:rPr>
                        <a:t> </a:t>
                      </a:r>
                      <a:r>
                        <a:rPr lang="en-US" sz="1800" b="0" i="0" u="none" strike="noStrike" dirty="0" smtClean="0">
                          <a:solidFill>
                            <a:srgbClr val="000000"/>
                          </a:solidFill>
                          <a:effectLst/>
                          <a:latin typeface="+mj-lt"/>
                        </a:rPr>
                        <a:t>Aggression</a:t>
                      </a:r>
                      <a:endParaRPr lang="en-US" sz="1800" b="0" i="0" u="none" strike="noStrike" dirty="0">
                        <a:solidFill>
                          <a:srgbClr val="000000"/>
                        </a:solidFill>
                        <a:effectLst/>
                        <a:latin typeface="+mj-lt"/>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dirty="0">
                          <a:solidFill>
                            <a:srgbClr val="000000"/>
                          </a:solidFill>
                          <a:effectLst/>
                          <a:latin typeface="+mj-lt"/>
                        </a:rPr>
                        <a:t>38,28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5,50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effectLst/>
                          <a:latin typeface="+mj-lt"/>
                        </a:rPr>
                        <a:t>14,36</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smtClean="0">
                          <a:solidFill>
                            <a:srgbClr val="000000"/>
                          </a:solidFill>
                          <a:effectLst/>
                          <a:latin typeface="+mj-lt"/>
                        </a:rPr>
                        <a:t>0,56</a:t>
                      </a:r>
                      <a:endParaRPr lang="en-US" sz="1600" b="0" i="0" u="none" strike="noStrike" dirty="0">
                        <a:solidFill>
                          <a:srgbClr val="000000"/>
                        </a:solidFill>
                        <a:effectLst/>
                        <a:latin typeface="+mj-lt"/>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2523454"/>
                  </a:ext>
                </a:extLst>
              </a:tr>
              <a:tr h="276311">
                <a:tc>
                  <a:txBody>
                    <a:bodyPr/>
                    <a:lstStyle/>
                    <a:p>
                      <a:pPr algn="l" fontAlgn="ctr"/>
                      <a:r>
                        <a:rPr lang="en-US" sz="1800" b="0" i="0" u="none" strike="noStrike" dirty="0" smtClean="0">
                          <a:solidFill>
                            <a:srgbClr val="000000"/>
                          </a:solidFill>
                          <a:effectLst/>
                          <a:latin typeface="+mj-lt"/>
                        </a:rPr>
                        <a:t>(P2)</a:t>
                      </a:r>
                      <a:r>
                        <a:rPr lang="en-US" sz="1800" b="0" i="0" u="none" strike="noStrike" baseline="0" dirty="0" smtClean="0">
                          <a:solidFill>
                            <a:srgbClr val="000000"/>
                          </a:solidFill>
                          <a:effectLst/>
                          <a:latin typeface="+mj-lt"/>
                        </a:rPr>
                        <a:t> </a:t>
                      </a:r>
                      <a:r>
                        <a:rPr lang="en-US" sz="1800" b="0" i="0" u="none" strike="noStrike" dirty="0" smtClean="0">
                          <a:solidFill>
                            <a:srgbClr val="000000"/>
                          </a:solidFill>
                          <a:effectLst/>
                          <a:latin typeface="+mj-lt"/>
                        </a:rPr>
                        <a:t>Stress</a:t>
                      </a:r>
                      <a:endParaRPr lang="en-US" sz="1800" b="0" i="0" u="none" strike="noStrike" dirty="0">
                        <a:solidFill>
                          <a:srgbClr val="000000"/>
                        </a:solidFill>
                        <a:effectLst/>
                        <a:latin typeface="+mj-lt"/>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a:solidFill>
                            <a:srgbClr val="000000"/>
                          </a:solidFill>
                          <a:effectLst/>
                          <a:latin typeface="+mj-lt"/>
                        </a:rPr>
                        <a:t>35,50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8,32</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effectLst/>
                          <a:latin typeface="+mj-lt"/>
                        </a:rPr>
                        <a:t>23,44</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smtClean="0">
                          <a:solidFill>
                            <a:srgbClr val="000000"/>
                          </a:solidFill>
                          <a:effectLst/>
                          <a:latin typeface="+mj-lt"/>
                        </a:rPr>
                        <a:t>0,58</a:t>
                      </a:r>
                      <a:endParaRPr lang="en-US" sz="1600" b="0" i="0" u="none" strike="noStrike" dirty="0">
                        <a:solidFill>
                          <a:srgbClr val="000000"/>
                        </a:solidFill>
                        <a:effectLst/>
                        <a:latin typeface="+mj-lt"/>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4762926"/>
                  </a:ext>
                </a:extLst>
              </a:tr>
              <a:tr h="336796">
                <a:tc>
                  <a:txBody>
                    <a:bodyPr/>
                    <a:lstStyle/>
                    <a:p>
                      <a:pPr algn="l" fontAlgn="ctr"/>
                      <a:r>
                        <a:rPr lang="en-US" sz="1800" b="0" i="0" u="none" strike="noStrike" dirty="0" smtClean="0">
                          <a:solidFill>
                            <a:srgbClr val="000000"/>
                          </a:solidFill>
                          <a:effectLst/>
                          <a:latin typeface="+mj-lt"/>
                        </a:rPr>
                        <a:t>(P3)</a:t>
                      </a:r>
                      <a:r>
                        <a:rPr lang="en-US" sz="1800" b="0" i="0" u="none" strike="noStrike" baseline="0" dirty="0" smtClean="0">
                          <a:solidFill>
                            <a:srgbClr val="000000"/>
                          </a:solidFill>
                          <a:effectLst/>
                          <a:latin typeface="+mj-lt"/>
                        </a:rPr>
                        <a:t> T</a:t>
                      </a:r>
                      <a:r>
                        <a:rPr lang="en-US" sz="1800" b="0" i="0" u="none" strike="noStrike" dirty="0" smtClean="0">
                          <a:solidFill>
                            <a:srgbClr val="000000"/>
                          </a:solidFill>
                          <a:effectLst/>
                          <a:latin typeface="+mj-lt"/>
                        </a:rPr>
                        <a:t>ension</a:t>
                      </a:r>
                      <a:endParaRPr lang="en-US" sz="1800" b="0" i="0" u="none" strike="noStrike" dirty="0">
                        <a:solidFill>
                          <a:srgbClr val="000000"/>
                        </a:solidFill>
                        <a:effectLst/>
                        <a:latin typeface="+mj-lt"/>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a:solidFill>
                            <a:srgbClr val="000000"/>
                          </a:solidFill>
                          <a:effectLst/>
                          <a:latin typeface="+mj-lt"/>
                        </a:rPr>
                        <a:t>34,99</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5,17</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14,78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smtClean="0">
                          <a:solidFill>
                            <a:srgbClr val="000000"/>
                          </a:solidFill>
                          <a:effectLst/>
                          <a:latin typeface="+mj-lt"/>
                        </a:rPr>
                        <a:t>-0,27</a:t>
                      </a:r>
                      <a:endParaRPr lang="en-US" sz="1600" b="0" i="0" u="none" strike="noStrike" dirty="0">
                        <a:solidFill>
                          <a:srgbClr val="000000"/>
                        </a:solidFill>
                        <a:effectLst/>
                        <a:latin typeface="+mj-lt"/>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5743921"/>
                  </a:ext>
                </a:extLst>
              </a:tr>
              <a:tr h="360854">
                <a:tc>
                  <a:txBody>
                    <a:bodyPr/>
                    <a:lstStyle/>
                    <a:p>
                      <a:pPr algn="l" fontAlgn="ctr"/>
                      <a:r>
                        <a:rPr lang="en-US" sz="1800" b="0" i="0" u="none" strike="noStrike" dirty="0" smtClean="0">
                          <a:solidFill>
                            <a:srgbClr val="000000"/>
                          </a:solidFill>
                          <a:effectLst/>
                          <a:latin typeface="+mj-lt"/>
                        </a:rPr>
                        <a:t>(P4)</a:t>
                      </a:r>
                      <a:r>
                        <a:rPr lang="en-US" sz="1800" b="0" i="0" u="none" strike="noStrike" baseline="0" dirty="0" smtClean="0">
                          <a:solidFill>
                            <a:srgbClr val="000000"/>
                          </a:solidFill>
                          <a:effectLst/>
                          <a:latin typeface="+mj-lt"/>
                        </a:rPr>
                        <a:t> S</a:t>
                      </a:r>
                      <a:r>
                        <a:rPr lang="en-US" sz="1800" b="0" i="0" u="none" strike="noStrike" dirty="0" smtClean="0">
                          <a:solidFill>
                            <a:srgbClr val="000000"/>
                          </a:solidFill>
                          <a:effectLst/>
                          <a:latin typeface="+mj-lt"/>
                        </a:rPr>
                        <a:t>uspect</a:t>
                      </a:r>
                      <a:endParaRPr lang="en-US" sz="1800" b="0" i="0" u="none" strike="noStrike" dirty="0">
                        <a:solidFill>
                          <a:srgbClr val="000000"/>
                        </a:solidFill>
                        <a:effectLst/>
                        <a:latin typeface="+mj-lt"/>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a:solidFill>
                            <a:srgbClr val="000000"/>
                          </a:solidFill>
                          <a:effectLst/>
                          <a:latin typeface="+mj-lt"/>
                        </a:rPr>
                        <a:t>36,25</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effectLst/>
                          <a:latin typeface="+mj-lt"/>
                        </a:rPr>
                        <a:t>5,07</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13,99</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smtClean="0">
                          <a:solidFill>
                            <a:srgbClr val="000000"/>
                          </a:solidFill>
                          <a:effectLst/>
                          <a:latin typeface="+mj-lt"/>
                        </a:rPr>
                        <a:t>0,68</a:t>
                      </a:r>
                      <a:endParaRPr lang="en-US" sz="1600" b="0" i="0" u="none" strike="noStrike" dirty="0">
                        <a:solidFill>
                          <a:srgbClr val="000000"/>
                        </a:solidFill>
                        <a:effectLst/>
                        <a:latin typeface="+mj-lt"/>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7341976"/>
                  </a:ext>
                </a:extLst>
              </a:tr>
              <a:tr h="348825">
                <a:tc>
                  <a:txBody>
                    <a:bodyPr/>
                    <a:lstStyle/>
                    <a:p>
                      <a:pPr algn="l" fontAlgn="ctr"/>
                      <a:r>
                        <a:rPr lang="en-US" sz="1800" b="0" i="0" u="none" strike="noStrike" dirty="0" smtClean="0">
                          <a:solidFill>
                            <a:srgbClr val="000000"/>
                          </a:solidFill>
                          <a:effectLst/>
                          <a:latin typeface="+mj-lt"/>
                        </a:rPr>
                        <a:t>(P5)</a:t>
                      </a:r>
                      <a:r>
                        <a:rPr lang="en-US" sz="1800" b="0" i="0" u="none" strike="noStrike" baseline="0" dirty="0" smtClean="0">
                          <a:solidFill>
                            <a:srgbClr val="000000"/>
                          </a:solidFill>
                          <a:effectLst/>
                          <a:latin typeface="+mj-lt"/>
                        </a:rPr>
                        <a:t> B</a:t>
                      </a:r>
                      <a:r>
                        <a:rPr lang="en-US" sz="1800" b="0" i="0" u="none" strike="noStrike" dirty="0" smtClean="0">
                          <a:solidFill>
                            <a:srgbClr val="000000"/>
                          </a:solidFill>
                          <a:effectLst/>
                          <a:latin typeface="+mj-lt"/>
                        </a:rPr>
                        <a:t>alance</a:t>
                      </a:r>
                      <a:endParaRPr lang="en-US" sz="1800" b="0" i="0" u="none" strike="noStrike" dirty="0">
                        <a:solidFill>
                          <a:srgbClr val="000000"/>
                        </a:solidFill>
                        <a:effectLst/>
                        <a:latin typeface="+mj-lt"/>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dirty="0" smtClean="0">
                          <a:solidFill>
                            <a:srgbClr val="000000"/>
                          </a:solidFill>
                          <a:effectLst/>
                          <a:latin typeface="+mj-lt"/>
                        </a:rPr>
                        <a:t>45,41</a:t>
                      </a:r>
                      <a:endParaRPr lang="en-US" sz="1600" b="0" i="0" u="none" strike="noStrike" dirty="0">
                        <a:solidFill>
                          <a:srgbClr val="000000"/>
                        </a:solidFill>
                        <a:effectLst/>
                        <a:latin typeface="+mj-lt"/>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effectLst/>
                          <a:latin typeface="+mj-lt"/>
                        </a:rPr>
                        <a:t>9,81</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21,61</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smtClean="0">
                          <a:solidFill>
                            <a:srgbClr val="000000"/>
                          </a:solidFill>
                          <a:effectLst/>
                          <a:latin typeface="+mj-lt"/>
                        </a:rPr>
                        <a:t>-0,1</a:t>
                      </a:r>
                      <a:endParaRPr lang="en-US" sz="1600" b="0" i="0" u="none" strike="noStrike" dirty="0">
                        <a:solidFill>
                          <a:srgbClr val="000000"/>
                        </a:solidFill>
                        <a:effectLst/>
                        <a:latin typeface="+mj-lt"/>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3055744"/>
                  </a:ext>
                </a:extLst>
              </a:tr>
              <a:tr h="384910">
                <a:tc>
                  <a:txBody>
                    <a:bodyPr/>
                    <a:lstStyle/>
                    <a:p>
                      <a:pPr algn="l" fontAlgn="ctr"/>
                      <a:r>
                        <a:rPr lang="en-US" sz="1800" b="0" i="0" u="none" strike="noStrike" dirty="0" smtClean="0">
                          <a:solidFill>
                            <a:srgbClr val="000000"/>
                          </a:solidFill>
                          <a:effectLst/>
                          <a:latin typeface="+mj-lt"/>
                        </a:rPr>
                        <a:t>(P6)</a:t>
                      </a:r>
                      <a:r>
                        <a:rPr lang="en-US" sz="1800" b="0" i="0" u="none" strike="noStrike" baseline="0" dirty="0" smtClean="0">
                          <a:solidFill>
                            <a:srgbClr val="000000"/>
                          </a:solidFill>
                          <a:effectLst/>
                          <a:latin typeface="+mj-lt"/>
                        </a:rPr>
                        <a:t> </a:t>
                      </a:r>
                      <a:r>
                        <a:rPr lang="en-US" sz="1800" b="0" i="0" u="none" strike="noStrike" dirty="0" smtClean="0">
                          <a:solidFill>
                            <a:srgbClr val="000000"/>
                          </a:solidFill>
                          <a:effectLst/>
                          <a:latin typeface="+mj-lt"/>
                        </a:rPr>
                        <a:t>Charm</a:t>
                      </a:r>
                      <a:endParaRPr lang="en-US" sz="1800" b="0" i="0" u="none" strike="noStrike" dirty="0">
                        <a:solidFill>
                          <a:srgbClr val="000000"/>
                        </a:solidFill>
                        <a:effectLst/>
                        <a:latin typeface="+mj-lt"/>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a:solidFill>
                            <a:srgbClr val="000000"/>
                          </a:solidFill>
                          <a:effectLst/>
                          <a:latin typeface="+mj-lt"/>
                        </a:rPr>
                        <a:t>65,36</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effectLst/>
                          <a:latin typeface="+mj-lt"/>
                        </a:rPr>
                        <a:t>7,75</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11,85</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smtClean="0">
                          <a:solidFill>
                            <a:srgbClr val="000000"/>
                          </a:solidFill>
                          <a:effectLst/>
                          <a:latin typeface="+mj-lt"/>
                        </a:rPr>
                        <a:t>-0,32</a:t>
                      </a:r>
                      <a:endParaRPr lang="en-US" sz="1600" b="0" i="0" u="none" strike="noStrike" dirty="0">
                        <a:solidFill>
                          <a:srgbClr val="000000"/>
                        </a:solidFill>
                        <a:effectLst/>
                        <a:latin typeface="+mj-lt"/>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9466630"/>
                  </a:ext>
                </a:extLst>
              </a:tr>
              <a:tr h="408967">
                <a:tc>
                  <a:txBody>
                    <a:bodyPr/>
                    <a:lstStyle/>
                    <a:p>
                      <a:pPr algn="l" fontAlgn="ctr"/>
                      <a:r>
                        <a:rPr lang="en-US" sz="1800" b="0" i="0" u="none" strike="noStrike" dirty="0" smtClean="0">
                          <a:solidFill>
                            <a:srgbClr val="000000"/>
                          </a:solidFill>
                          <a:effectLst/>
                          <a:latin typeface="+mj-lt"/>
                        </a:rPr>
                        <a:t>(P7)</a:t>
                      </a:r>
                      <a:r>
                        <a:rPr lang="en-US" sz="1800" b="0" i="0" u="none" strike="noStrike" baseline="0" dirty="0" smtClean="0">
                          <a:solidFill>
                            <a:srgbClr val="000000"/>
                          </a:solidFill>
                          <a:effectLst/>
                          <a:latin typeface="+mj-lt"/>
                        </a:rPr>
                        <a:t> E</a:t>
                      </a:r>
                      <a:r>
                        <a:rPr lang="en-US" sz="1800" b="0" i="0" u="none" strike="noStrike" dirty="0" smtClean="0">
                          <a:solidFill>
                            <a:srgbClr val="000000"/>
                          </a:solidFill>
                          <a:effectLst/>
                          <a:latin typeface="+mj-lt"/>
                        </a:rPr>
                        <a:t>nergy</a:t>
                      </a:r>
                      <a:endParaRPr lang="en-US" sz="1800" b="0" i="0" u="none" strike="noStrike" dirty="0">
                        <a:solidFill>
                          <a:srgbClr val="000000"/>
                        </a:solidFill>
                        <a:effectLst/>
                        <a:latin typeface="+mj-lt"/>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a:solidFill>
                            <a:srgbClr val="000000"/>
                          </a:solidFill>
                          <a:effectLst/>
                          <a:latin typeface="+mj-lt"/>
                        </a:rPr>
                        <a:t>10,66</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effectLst/>
                          <a:latin typeface="+mj-lt"/>
                        </a:rPr>
                        <a:t>4,87</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effectLst/>
                          <a:latin typeface="+mj-lt"/>
                        </a:rPr>
                        <a:t>45,70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smtClean="0">
                          <a:solidFill>
                            <a:srgbClr val="000000"/>
                          </a:solidFill>
                          <a:effectLst/>
                          <a:latin typeface="+mj-lt"/>
                        </a:rPr>
                        <a:t>0,41</a:t>
                      </a:r>
                      <a:endParaRPr lang="en-US" sz="1600" b="0" i="0" u="none" strike="noStrike" dirty="0">
                        <a:solidFill>
                          <a:srgbClr val="000000"/>
                        </a:solidFill>
                        <a:effectLst/>
                        <a:latin typeface="+mj-lt"/>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1350028"/>
                  </a:ext>
                </a:extLst>
              </a:tr>
              <a:tr h="372882">
                <a:tc>
                  <a:txBody>
                    <a:bodyPr/>
                    <a:lstStyle/>
                    <a:p>
                      <a:pPr algn="l" fontAlgn="ctr"/>
                      <a:r>
                        <a:rPr lang="en-US" sz="1800" b="0" i="0" u="none" strike="noStrike" dirty="0" smtClean="0">
                          <a:solidFill>
                            <a:srgbClr val="000000"/>
                          </a:solidFill>
                          <a:effectLst/>
                          <a:latin typeface="+mj-lt"/>
                        </a:rPr>
                        <a:t>(P8)</a:t>
                      </a:r>
                      <a:r>
                        <a:rPr lang="ru-RU" sz="1800" b="0" i="0" u="none" strike="noStrike" dirty="0" smtClean="0">
                          <a:solidFill>
                            <a:srgbClr val="000000"/>
                          </a:solidFill>
                          <a:effectLst/>
                          <a:latin typeface="+mj-lt"/>
                        </a:rPr>
                        <a:t> </a:t>
                      </a:r>
                      <a:r>
                        <a:rPr lang="en-US" sz="1800" b="0" i="0" u="none" strike="noStrike" dirty="0" smtClean="0">
                          <a:solidFill>
                            <a:srgbClr val="000000"/>
                          </a:solidFill>
                          <a:effectLst/>
                          <a:latin typeface="+mj-lt"/>
                        </a:rPr>
                        <a:t>Self-Regulation</a:t>
                      </a:r>
                      <a:endParaRPr lang="en-US" sz="1800" b="0" i="0" u="none" strike="noStrike" dirty="0">
                        <a:solidFill>
                          <a:srgbClr val="000000"/>
                        </a:solidFill>
                        <a:effectLst/>
                        <a:latin typeface="+mj-lt"/>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a:solidFill>
                            <a:srgbClr val="000000"/>
                          </a:solidFill>
                          <a:effectLst/>
                          <a:latin typeface="+mj-lt"/>
                        </a:rPr>
                        <a:t>54,27</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effectLst/>
                          <a:latin typeface="+mj-lt"/>
                        </a:rPr>
                        <a:t>7,48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effectLst/>
                          <a:latin typeface="+mj-lt"/>
                        </a:rPr>
                        <a:t>13,78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smtClean="0">
                          <a:solidFill>
                            <a:srgbClr val="000000"/>
                          </a:solidFill>
                          <a:effectLst/>
                          <a:latin typeface="+mj-lt"/>
                        </a:rPr>
                        <a:t>0,81</a:t>
                      </a:r>
                      <a:endParaRPr lang="en-US" sz="1600" b="0" i="0" u="none" strike="noStrike" dirty="0">
                        <a:solidFill>
                          <a:srgbClr val="000000"/>
                        </a:solidFill>
                        <a:effectLst/>
                        <a:latin typeface="+mj-lt"/>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0653958"/>
                  </a:ext>
                </a:extLst>
              </a:tr>
              <a:tr h="336796">
                <a:tc>
                  <a:txBody>
                    <a:bodyPr/>
                    <a:lstStyle/>
                    <a:p>
                      <a:pPr algn="l" fontAlgn="ctr"/>
                      <a:r>
                        <a:rPr lang="en-US" sz="1800" b="0" i="0" u="none" strike="noStrike" dirty="0" smtClean="0">
                          <a:solidFill>
                            <a:srgbClr val="000000"/>
                          </a:solidFill>
                          <a:effectLst/>
                          <a:latin typeface="+mj-lt"/>
                        </a:rPr>
                        <a:t>(P9)</a:t>
                      </a:r>
                      <a:r>
                        <a:rPr lang="ru-RU" sz="1800" b="0" i="0" u="none" strike="noStrike" dirty="0" smtClean="0">
                          <a:solidFill>
                            <a:srgbClr val="000000"/>
                          </a:solidFill>
                          <a:effectLst/>
                          <a:latin typeface="+mj-lt"/>
                        </a:rPr>
                        <a:t> </a:t>
                      </a:r>
                      <a:r>
                        <a:rPr lang="en-US" sz="1800" b="0" i="0" u="none" strike="noStrike" dirty="0" smtClean="0">
                          <a:solidFill>
                            <a:srgbClr val="000000"/>
                          </a:solidFill>
                          <a:effectLst/>
                          <a:latin typeface="+mj-lt"/>
                        </a:rPr>
                        <a:t>Inhibition</a:t>
                      </a:r>
                      <a:endParaRPr lang="en-US" sz="1800" b="0" i="0" u="none" strike="noStrike" dirty="0">
                        <a:solidFill>
                          <a:srgbClr val="000000"/>
                        </a:solidFill>
                        <a:effectLst/>
                        <a:latin typeface="+mj-lt"/>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a:solidFill>
                            <a:srgbClr val="000000"/>
                          </a:solidFill>
                          <a:effectLst/>
                          <a:latin typeface="+mj-lt"/>
                        </a:rPr>
                        <a:t>18,04</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effectLst/>
                          <a:latin typeface="+mj-lt"/>
                        </a:rPr>
                        <a:t>3,90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effectLst/>
                          <a:latin typeface="+mj-lt"/>
                        </a:rPr>
                        <a:t>21,60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smtClean="0">
                          <a:solidFill>
                            <a:srgbClr val="000000"/>
                          </a:solidFill>
                          <a:effectLst/>
                          <a:latin typeface="+mj-lt"/>
                        </a:rPr>
                        <a:t>-0,48</a:t>
                      </a:r>
                      <a:endParaRPr lang="en-US" sz="1600" b="0" i="0" u="none" strike="noStrike" dirty="0">
                        <a:solidFill>
                          <a:srgbClr val="000000"/>
                        </a:solidFill>
                        <a:effectLst/>
                        <a:latin typeface="+mj-lt"/>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7370751"/>
                  </a:ext>
                </a:extLst>
              </a:tr>
              <a:tr h="336796">
                <a:tc>
                  <a:txBody>
                    <a:bodyPr/>
                    <a:lstStyle/>
                    <a:p>
                      <a:pPr algn="l" fontAlgn="ctr"/>
                      <a:r>
                        <a:rPr lang="en-US" sz="1800" b="0" i="0" u="none" strike="noStrike" dirty="0" smtClean="0">
                          <a:solidFill>
                            <a:srgbClr val="000000"/>
                          </a:solidFill>
                          <a:effectLst/>
                          <a:latin typeface="+mj-lt"/>
                        </a:rPr>
                        <a:t>(P10)</a:t>
                      </a:r>
                      <a:r>
                        <a:rPr lang="ru-RU" sz="1800" b="0" i="0" u="none" strike="noStrike" dirty="0" smtClean="0">
                          <a:solidFill>
                            <a:srgbClr val="000000"/>
                          </a:solidFill>
                          <a:effectLst/>
                          <a:latin typeface="+mj-lt"/>
                        </a:rPr>
                        <a:t> </a:t>
                      </a:r>
                      <a:r>
                        <a:rPr lang="en-US" sz="1800" b="0" i="0" u="none" strike="noStrike" dirty="0" smtClean="0">
                          <a:solidFill>
                            <a:srgbClr val="000000"/>
                          </a:solidFill>
                          <a:effectLst/>
                          <a:latin typeface="+mj-lt"/>
                        </a:rPr>
                        <a:t>Neuroticism</a:t>
                      </a:r>
                      <a:endParaRPr lang="en-US" sz="1800" b="0" i="0" u="none" strike="noStrike" dirty="0">
                        <a:solidFill>
                          <a:srgbClr val="000000"/>
                        </a:solidFill>
                        <a:effectLst/>
                        <a:latin typeface="+mj-lt"/>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a:solidFill>
                            <a:srgbClr val="000000"/>
                          </a:solidFill>
                          <a:effectLst/>
                          <a:latin typeface="+mj-lt"/>
                        </a:rPr>
                        <a:t>38,97</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effectLst/>
                          <a:latin typeface="+mj-lt"/>
                        </a:rPr>
                        <a:t>8,64</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effectLst/>
                          <a:latin typeface="+mj-lt"/>
                        </a:rPr>
                        <a:t>22,16</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smtClean="0">
                          <a:solidFill>
                            <a:srgbClr val="000000"/>
                          </a:solidFill>
                          <a:effectLst/>
                          <a:latin typeface="+mj-lt"/>
                        </a:rPr>
                        <a:t>-0,43</a:t>
                      </a:r>
                      <a:endParaRPr lang="en-US" sz="1600" b="0" i="0" u="none" strike="noStrike" dirty="0">
                        <a:solidFill>
                          <a:srgbClr val="000000"/>
                        </a:solidFill>
                        <a:effectLst/>
                        <a:latin typeface="+mj-lt"/>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4685856"/>
                  </a:ext>
                </a:extLst>
              </a:tr>
              <a:tr h="336796">
                <a:tc>
                  <a:txBody>
                    <a:bodyPr/>
                    <a:lstStyle/>
                    <a:p>
                      <a:pPr algn="l" fontAlgn="ctr"/>
                      <a:r>
                        <a:rPr lang="en-US" sz="1800" b="0" i="0" u="none" strike="noStrike" dirty="0" smtClean="0">
                          <a:solidFill>
                            <a:srgbClr val="000000"/>
                          </a:solidFill>
                          <a:effectLst/>
                          <a:latin typeface="+mj-lt"/>
                        </a:rPr>
                        <a:t>(P11)</a:t>
                      </a:r>
                      <a:r>
                        <a:rPr lang="ru-RU" sz="1800" b="0" i="0" u="none" strike="noStrike" dirty="0" smtClean="0">
                          <a:solidFill>
                            <a:srgbClr val="000000"/>
                          </a:solidFill>
                          <a:effectLst/>
                          <a:latin typeface="+mj-lt"/>
                        </a:rPr>
                        <a:t> </a:t>
                      </a:r>
                      <a:r>
                        <a:rPr lang="en-US" sz="1800" b="0" i="0" u="none" strike="noStrike" dirty="0" smtClean="0">
                          <a:solidFill>
                            <a:srgbClr val="000000"/>
                          </a:solidFill>
                          <a:effectLst/>
                          <a:latin typeface="+mj-lt"/>
                        </a:rPr>
                        <a:t>Depression</a:t>
                      </a:r>
                      <a:endParaRPr lang="en-US" sz="1800" b="0" i="0" u="none" strike="noStrike" dirty="0">
                        <a:solidFill>
                          <a:srgbClr val="000000"/>
                        </a:solidFill>
                        <a:effectLst/>
                        <a:latin typeface="+mj-lt"/>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a:solidFill>
                            <a:srgbClr val="000000"/>
                          </a:solidFill>
                          <a:effectLst/>
                          <a:latin typeface="+mj-lt"/>
                        </a:rPr>
                        <a:t>43,61</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effectLst/>
                          <a:latin typeface="+mj-lt"/>
                        </a:rPr>
                        <a:t>7,90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effectLst/>
                          <a:latin typeface="+mj-lt"/>
                        </a:rPr>
                        <a:t>18,11</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smtClean="0">
                          <a:solidFill>
                            <a:srgbClr val="000000"/>
                          </a:solidFill>
                          <a:effectLst/>
                          <a:latin typeface="+mj-lt"/>
                        </a:rPr>
                        <a:t>0,54</a:t>
                      </a:r>
                      <a:endParaRPr lang="en-US" sz="1600" b="0" i="0" u="none" strike="noStrike" dirty="0">
                        <a:solidFill>
                          <a:srgbClr val="000000"/>
                        </a:solidFill>
                        <a:effectLst/>
                        <a:latin typeface="+mj-lt"/>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396241"/>
                  </a:ext>
                </a:extLst>
              </a:tr>
              <a:tr h="336796">
                <a:tc>
                  <a:txBody>
                    <a:bodyPr/>
                    <a:lstStyle/>
                    <a:p>
                      <a:pPr algn="l" fontAlgn="ctr"/>
                      <a:r>
                        <a:rPr lang="en-US" sz="1800" b="0" i="0" u="none" strike="noStrike" dirty="0" smtClean="0">
                          <a:solidFill>
                            <a:srgbClr val="000000"/>
                          </a:solidFill>
                          <a:effectLst/>
                          <a:latin typeface="+mj-lt"/>
                        </a:rPr>
                        <a:t>(P12)</a:t>
                      </a:r>
                      <a:r>
                        <a:rPr lang="en-US" sz="1800" b="0" i="0" u="none" strike="noStrike" baseline="0" dirty="0" smtClean="0">
                          <a:solidFill>
                            <a:srgbClr val="000000"/>
                          </a:solidFill>
                          <a:effectLst/>
                          <a:latin typeface="+mj-lt"/>
                        </a:rPr>
                        <a:t> H</a:t>
                      </a:r>
                      <a:r>
                        <a:rPr lang="en-US" sz="1800" b="0" i="0" u="none" strike="noStrike" dirty="0" smtClean="0">
                          <a:solidFill>
                            <a:srgbClr val="000000"/>
                          </a:solidFill>
                          <a:effectLst/>
                          <a:latin typeface="+mj-lt"/>
                        </a:rPr>
                        <a:t>appiness</a:t>
                      </a:r>
                      <a:endParaRPr lang="en-US" sz="1800" b="0" i="0" u="none" strike="noStrike" dirty="0">
                        <a:solidFill>
                          <a:srgbClr val="000000"/>
                        </a:solidFill>
                        <a:effectLst/>
                        <a:latin typeface="+mj-lt"/>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a:solidFill>
                            <a:srgbClr val="000000"/>
                          </a:solidFill>
                          <a:effectLst/>
                          <a:latin typeface="+mj-lt"/>
                        </a:rPr>
                        <a:t>28,24</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effectLst/>
                          <a:latin typeface="+mj-lt"/>
                        </a:rPr>
                        <a:t>5,42</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effectLst/>
                          <a:latin typeface="+mj-lt"/>
                        </a:rPr>
                        <a:t>19,18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smtClean="0">
                          <a:solidFill>
                            <a:srgbClr val="000000"/>
                          </a:solidFill>
                          <a:effectLst/>
                          <a:latin typeface="+mj-lt"/>
                        </a:rPr>
                        <a:t>0,39</a:t>
                      </a:r>
                      <a:endParaRPr lang="en-US" sz="1600" b="0" i="0" u="none" strike="noStrike" dirty="0">
                        <a:solidFill>
                          <a:srgbClr val="000000"/>
                        </a:solidFill>
                        <a:effectLst/>
                        <a:latin typeface="+mj-lt"/>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1458623"/>
                  </a:ext>
                </a:extLst>
              </a:tr>
            </a:tbl>
          </a:graphicData>
        </a:graphic>
      </p:graphicFrame>
      <p:sp>
        <p:nvSpPr>
          <p:cNvPr id="5" name="Rectangle 4"/>
          <p:cNvSpPr/>
          <p:nvPr/>
        </p:nvSpPr>
        <p:spPr>
          <a:xfrm>
            <a:off x="227013" y="5996095"/>
            <a:ext cx="8892947" cy="369332"/>
          </a:xfrm>
          <a:prstGeom prst="rect">
            <a:avLst/>
          </a:prstGeom>
        </p:spPr>
        <p:txBody>
          <a:bodyPr wrap="none">
            <a:spAutoFit/>
          </a:bodyPr>
          <a:lstStyle/>
          <a:p>
            <a:r>
              <a:rPr lang="en-US" dirty="0" smtClean="0"/>
              <a:t>+ I, E, P; C; </a:t>
            </a:r>
            <a:r>
              <a:rPr lang="ru-RU" dirty="0" smtClean="0"/>
              <a:t>Всего 40 поведенческих параметров</a:t>
            </a:r>
            <a:r>
              <a:rPr lang="en-US" dirty="0" smtClean="0"/>
              <a:t>, </a:t>
            </a:r>
            <a:r>
              <a:rPr lang="ru-RU" dirty="0" smtClean="0"/>
              <a:t>измеряемых с частотой </a:t>
            </a:r>
            <a:r>
              <a:rPr lang="en-US" dirty="0" smtClean="0"/>
              <a:t>f </a:t>
            </a:r>
            <a:r>
              <a:rPr lang="ru-RU" dirty="0" smtClean="0"/>
              <a:t>кадр</a:t>
            </a:r>
            <a:r>
              <a:rPr lang="en-US" dirty="0" smtClean="0"/>
              <a:t>/</a:t>
            </a:r>
            <a:r>
              <a:rPr lang="ru-RU" dirty="0" smtClean="0"/>
              <a:t>с</a:t>
            </a:r>
            <a:endParaRPr lang="en-US" dirty="0"/>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00AA82F-8859-4735-AA8E-2A5E245BDA2E}" type="slidenum">
              <a:rPr lang="ru-RU" altLang="ru-RU" smtClean="0"/>
              <a:pPr>
                <a:defRPr/>
              </a:pPr>
              <a:t>9</a:t>
            </a:fld>
            <a:endParaRPr lang="ru-RU" altLang="ru-RU"/>
          </a:p>
        </p:txBody>
      </p:sp>
      <p:sp>
        <p:nvSpPr>
          <p:cNvPr id="3" name="Rectangle 2"/>
          <p:cNvSpPr/>
          <p:nvPr/>
        </p:nvSpPr>
        <p:spPr>
          <a:xfrm>
            <a:off x="137759" y="144564"/>
            <a:ext cx="8836351" cy="1077218"/>
          </a:xfrm>
          <a:prstGeom prst="rect">
            <a:avLst/>
          </a:prstGeom>
        </p:spPr>
        <p:txBody>
          <a:bodyPr wrap="square">
            <a:spAutoFit/>
          </a:bodyPr>
          <a:lstStyle/>
          <a:p>
            <a:pPr algn="ctr">
              <a:defRPr/>
            </a:pPr>
            <a:r>
              <a:rPr lang="ru-RU" altLang="ru-RU" sz="3200" kern="0" dirty="0">
                <a:solidFill>
                  <a:srgbClr val="3333CC"/>
                </a:solidFill>
                <a:latin typeface="+mn-lt"/>
              </a:rPr>
              <a:t>Системы виброизображения четвертого поколения. Применение ИИ и </a:t>
            </a:r>
            <a:r>
              <a:rPr lang="ru-RU" altLang="ru-RU" sz="3200" kern="0" dirty="0" err="1" smtClean="0">
                <a:solidFill>
                  <a:srgbClr val="3333CC"/>
                </a:solidFill>
                <a:latin typeface="+mn-lt"/>
              </a:rPr>
              <a:t>ИНС</a:t>
            </a:r>
            <a:r>
              <a:rPr lang="ru-RU" altLang="ru-RU" sz="3200" kern="0" dirty="0" smtClean="0">
                <a:solidFill>
                  <a:srgbClr val="3333CC"/>
                </a:solidFill>
                <a:latin typeface="+mn-lt"/>
              </a:rPr>
              <a:t>. </a:t>
            </a:r>
            <a:endParaRPr lang="en-US" altLang="ru-RU" sz="3200" kern="0" dirty="0">
              <a:latin typeface="+mn-lt"/>
            </a:endParaRPr>
          </a:p>
        </p:txBody>
      </p:sp>
      <p:sp>
        <p:nvSpPr>
          <p:cNvPr id="5" name="Rectangle 4"/>
          <p:cNvSpPr/>
          <p:nvPr/>
        </p:nvSpPr>
        <p:spPr>
          <a:xfrm>
            <a:off x="383000" y="5750202"/>
            <a:ext cx="8371840" cy="830997"/>
          </a:xfrm>
          <a:prstGeom prst="rect">
            <a:avLst/>
          </a:prstGeom>
        </p:spPr>
        <p:txBody>
          <a:bodyPr wrap="square">
            <a:spAutoFit/>
          </a:bodyPr>
          <a:lstStyle/>
          <a:p>
            <a:pPr algn="ctr"/>
            <a:r>
              <a:rPr lang="ru-RU" sz="2400" dirty="0"/>
              <a:t>Измерение поведенческих параметров технологией ВИ с применением ИИ</a:t>
            </a:r>
          </a:p>
        </p:txBody>
      </p:sp>
      <p:grpSp>
        <p:nvGrpSpPr>
          <p:cNvPr id="89" name="Группа 88"/>
          <p:cNvGrpSpPr/>
          <p:nvPr/>
        </p:nvGrpSpPr>
        <p:grpSpPr>
          <a:xfrm>
            <a:off x="677628" y="1224582"/>
            <a:ext cx="8174112" cy="4350100"/>
            <a:chOff x="498724" y="1439629"/>
            <a:chExt cx="8174112" cy="4350100"/>
          </a:xfrm>
        </p:grpSpPr>
        <p:sp>
          <p:nvSpPr>
            <p:cNvPr id="91" name="Rectangle 3"/>
            <p:cNvSpPr/>
            <p:nvPr/>
          </p:nvSpPr>
          <p:spPr>
            <a:xfrm>
              <a:off x="3568036" y="3603876"/>
              <a:ext cx="2119170" cy="461665"/>
            </a:xfrm>
            <a:prstGeom prst="rect">
              <a:avLst/>
            </a:prstGeom>
          </p:spPr>
          <p:txBody>
            <a:bodyPr wrap="none">
              <a:spAutoFit/>
            </a:bodyPr>
            <a:lstStyle/>
            <a:p>
              <a:r>
                <a:rPr lang="ru-RU" sz="2400" dirty="0">
                  <a:cs typeface="Arial" panose="020B0604020202020204" pitchFamily="34" charset="0"/>
                </a:rPr>
                <a:t>Обучение ИИ</a:t>
              </a:r>
            </a:p>
          </p:txBody>
        </p:sp>
        <p:cxnSp>
          <p:nvCxnSpPr>
            <p:cNvPr id="95" name="Прямая соединительная линия 94"/>
            <p:cNvCxnSpPr/>
            <p:nvPr/>
          </p:nvCxnSpPr>
          <p:spPr>
            <a:xfrm flipV="1">
              <a:off x="498724" y="4050741"/>
              <a:ext cx="8091179" cy="55293"/>
            </a:xfrm>
            <a:prstGeom prst="line">
              <a:avLst/>
            </a:prstGeom>
            <a:noFill/>
            <a:ln w="28575" cap="flat" cmpd="sng" algn="ctr">
              <a:solidFill>
                <a:sysClr val="windowText" lastClr="000000"/>
              </a:solidFill>
              <a:prstDash val="lgDash"/>
              <a:miter lim="800000"/>
            </a:ln>
            <a:effectLst/>
          </p:spPr>
        </p:cxnSp>
        <p:cxnSp>
          <p:nvCxnSpPr>
            <p:cNvPr id="97" name="Прямая со стрелкой 96"/>
            <p:cNvCxnSpPr/>
            <p:nvPr/>
          </p:nvCxnSpPr>
          <p:spPr>
            <a:xfrm flipH="1">
              <a:off x="7233133" y="3346723"/>
              <a:ext cx="7654" cy="12014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Прямая со стрелкой 98"/>
            <p:cNvCxnSpPr/>
            <p:nvPr/>
          </p:nvCxnSpPr>
          <p:spPr>
            <a:xfrm flipH="1">
              <a:off x="7090800" y="3337657"/>
              <a:ext cx="13186" cy="12105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Прямая со стрелкой 100"/>
            <p:cNvCxnSpPr>
              <a:stCxn id="158" idx="2"/>
              <a:endCxn id="207" idx="0"/>
            </p:cNvCxnSpPr>
            <p:nvPr/>
          </p:nvCxnSpPr>
          <p:spPr>
            <a:xfrm>
              <a:off x="6971496" y="3337657"/>
              <a:ext cx="1" cy="12105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Прямая со стрелкой 101"/>
            <p:cNvCxnSpPr/>
            <p:nvPr/>
          </p:nvCxnSpPr>
          <p:spPr>
            <a:xfrm flipH="1">
              <a:off x="6846110" y="3337657"/>
              <a:ext cx="6488" cy="12105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Прямая со стрелкой 102"/>
            <p:cNvCxnSpPr/>
            <p:nvPr/>
          </p:nvCxnSpPr>
          <p:spPr>
            <a:xfrm flipH="1">
              <a:off x="6741422" y="3337657"/>
              <a:ext cx="1" cy="12105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Прямая со стрелкой 140"/>
            <p:cNvCxnSpPr/>
            <p:nvPr/>
          </p:nvCxnSpPr>
          <p:spPr>
            <a:xfrm>
              <a:off x="6620333" y="3346723"/>
              <a:ext cx="12519" cy="12048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Прямая со стрелкой 141"/>
            <p:cNvCxnSpPr/>
            <p:nvPr/>
          </p:nvCxnSpPr>
          <p:spPr>
            <a:xfrm flipH="1">
              <a:off x="7331863" y="3321678"/>
              <a:ext cx="7901" cy="12298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3" name="Группа 142"/>
            <p:cNvGrpSpPr/>
            <p:nvPr/>
          </p:nvGrpSpPr>
          <p:grpSpPr>
            <a:xfrm>
              <a:off x="759371" y="4242154"/>
              <a:ext cx="7913465" cy="1547575"/>
              <a:chOff x="753761" y="4740065"/>
              <a:chExt cx="8253506" cy="1873219"/>
            </a:xfrm>
          </p:grpSpPr>
          <p:pic>
            <p:nvPicPr>
              <p:cNvPr id="199" name="Рисунок 19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761" y="4740065"/>
                <a:ext cx="976184" cy="1873219"/>
              </a:xfrm>
              <a:prstGeom prst="rect">
                <a:avLst/>
              </a:prstGeom>
            </p:spPr>
          </p:pic>
          <p:sp>
            <p:nvSpPr>
              <p:cNvPr id="200" name="Прямоугольник 199"/>
              <p:cNvSpPr/>
              <p:nvPr/>
            </p:nvSpPr>
            <p:spPr>
              <a:xfrm>
                <a:off x="8173991" y="5120585"/>
                <a:ext cx="807597" cy="9646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1" name="TextBox 200"/>
              <p:cNvSpPr txBox="1"/>
              <p:nvPr/>
            </p:nvSpPr>
            <p:spPr>
              <a:xfrm>
                <a:off x="8164694" y="5110459"/>
                <a:ext cx="47991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a:t>
                </a:r>
                <a:endParaRPr lang="ru-RU" dirty="0">
                  <a:latin typeface="Times New Roman" panose="02020603050405020304" pitchFamily="18" charset="0"/>
                  <a:cs typeface="Times New Roman" panose="02020603050405020304" pitchFamily="18" charset="0"/>
                </a:endParaRPr>
              </a:p>
            </p:txBody>
          </p:sp>
          <p:sp>
            <p:nvSpPr>
              <p:cNvPr id="202" name="TextBox 201"/>
              <p:cNvSpPr txBox="1"/>
              <p:nvPr/>
            </p:nvSpPr>
            <p:spPr>
              <a:xfrm>
                <a:off x="8527348" y="5676266"/>
                <a:ext cx="479919"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0</a:t>
                </a:r>
                <a:endParaRPr lang="ru-RU" dirty="0">
                  <a:latin typeface="Times New Roman" panose="02020603050405020304" pitchFamily="18" charset="0"/>
                  <a:cs typeface="Times New Roman" panose="02020603050405020304" pitchFamily="18" charset="0"/>
                </a:endParaRPr>
              </a:p>
            </p:txBody>
          </p:sp>
          <p:cxnSp>
            <p:nvCxnSpPr>
              <p:cNvPr id="203" name="Прямая соединительная линия 202"/>
              <p:cNvCxnSpPr/>
              <p:nvPr/>
            </p:nvCxnSpPr>
            <p:spPr>
              <a:xfrm flipV="1">
                <a:off x="8164694" y="5120585"/>
                <a:ext cx="816894" cy="9646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Прямая со стрелкой 203"/>
              <p:cNvCxnSpPr>
                <a:stCxn id="207" idx="3"/>
                <a:endCxn id="200" idx="1"/>
              </p:cNvCxnSpPr>
              <p:nvPr/>
            </p:nvCxnSpPr>
            <p:spPr>
              <a:xfrm>
                <a:off x="7690021" y="5597839"/>
                <a:ext cx="483970" cy="506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05" name="Группа 204"/>
              <p:cNvGrpSpPr/>
              <p:nvPr/>
            </p:nvGrpSpPr>
            <p:grpSpPr>
              <a:xfrm>
                <a:off x="1575650" y="5110459"/>
                <a:ext cx="6114370" cy="974762"/>
                <a:chOff x="1575650" y="5110459"/>
                <a:chExt cx="6114370" cy="974762"/>
              </a:xfrm>
            </p:grpSpPr>
            <p:sp>
              <p:nvSpPr>
                <p:cNvPr id="206" name="Прямоугольник 205"/>
                <p:cNvSpPr/>
                <p:nvPr/>
              </p:nvSpPr>
              <p:spPr>
                <a:xfrm>
                  <a:off x="3929572" y="5110460"/>
                  <a:ext cx="938865" cy="9747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7" name="Прямоугольник 206"/>
                <p:cNvSpPr/>
                <p:nvPr/>
              </p:nvSpPr>
              <p:spPr>
                <a:xfrm>
                  <a:off x="6775620" y="5110459"/>
                  <a:ext cx="914400" cy="9747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8" name="TextBox 207"/>
                <p:cNvSpPr txBox="1"/>
                <p:nvPr/>
              </p:nvSpPr>
              <p:spPr>
                <a:xfrm>
                  <a:off x="4159044" y="5438436"/>
                  <a:ext cx="47991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VI</a:t>
                  </a:r>
                  <a:endParaRPr lang="ru-RU" dirty="0">
                    <a:latin typeface="Times New Roman" panose="02020603050405020304" pitchFamily="18" charset="0"/>
                    <a:cs typeface="Times New Roman" panose="02020603050405020304" pitchFamily="18" charset="0"/>
                  </a:endParaRPr>
                </a:p>
              </p:txBody>
            </p:sp>
            <p:sp>
              <p:nvSpPr>
                <p:cNvPr id="209" name="TextBox 208"/>
                <p:cNvSpPr txBox="1"/>
                <p:nvPr/>
              </p:nvSpPr>
              <p:spPr>
                <a:xfrm>
                  <a:off x="6992860" y="5413173"/>
                  <a:ext cx="479919"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a:t>
                  </a:r>
                  <a:endParaRPr lang="ru-RU" dirty="0">
                    <a:latin typeface="Times New Roman" panose="02020603050405020304" pitchFamily="18" charset="0"/>
                    <a:cs typeface="Times New Roman" panose="02020603050405020304" pitchFamily="18" charset="0"/>
                  </a:endParaRPr>
                </a:p>
              </p:txBody>
            </p:sp>
            <p:cxnSp>
              <p:nvCxnSpPr>
                <p:cNvPr id="210" name="Прямая со стрелкой 209"/>
                <p:cNvCxnSpPr/>
                <p:nvPr/>
              </p:nvCxnSpPr>
              <p:spPr>
                <a:xfrm>
                  <a:off x="4868437" y="5295125"/>
                  <a:ext cx="190718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Прямая со стрелкой 210"/>
                <p:cNvCxnSpPr>
                  <a:stCxn id="206" idx="3"/>
                  <a:endCxn id="207" idx="1"/>
                </p:cNvCxnSpPr>
                <p:nvPr/>
              </p:nvCxnSpPr>
              <p:spPr>
                <a:xfrm flipV="1">
                  <a:off x="4868437" y="5597840"/>
                  <a:ext cx="190718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Прямая со стрелкой 211"/>
                <p:cNvCxnSpPr/>
                <p:nvPr/>
              </p:nvCxnSpPr>
              <p:spPr>
                <a:xfrm>
                  <a:off x="4868437" y="5860932"/>
                  <a:ext cx="190718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Прямая со стрелкой 212"/>
                <p:cNvCxnSpPr/>
                <p:nvPr/>
              </p:nvCxnSpPr>
              <p:spPr>
                <a:xfrm>
                  <a:off x="1575650" y="5594761"/>
                  <a:ext cx="2360262" cy="1"/>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144" name="Прямоугольник 143"/>
            <p:cNvSpPr/>
            <p:nvPr/>
          </p:nvSpPr>
          <p:spPr>
            <a:xfrm>
              <a:off x="759371" y="1610139"/>
              <a:ext cx="876728" cy="17115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45" name="Рисунок 1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456" y="1634112"/>
              <a:ext cx="236956" cy="391796"/>
            </a:xfrm>
            <a:prstGeom prst="rect">
              <a:avLst/>
            </a:prstGeom>
          </p:spPr>
        </p:pic>
        <p:pic>
          <p:nvPicPr>
            <p:cNvPr id="146" name="Рисунок 1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412" y="1634112"/>
              <a:ext cx="236956" cy="391796"/>
            </a:xfrm>
            <a:prstGeom prst="rect">
              <a:avLst/>
            </a:prstGeom>
          </p:spPr>
        </p:pic>
        <p:pic>
          <p:nvPicPr>
            <p:cNvPr id="147" name="Рисунок 1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368" y="1634112"/>
              <a:ext cx="236956" cy="391796"/>
            </a:xfrm>
            <a:prstGeom prst="rect">
              <a:avLst/>
            </a:prstGeom>
          </p:spPr>
        </p:pic>
        <p:pic>
          <p:nvPicPr>
            <p:cNvPr id="148" name="Рисунок 1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456" y="2025908"/>
              <a:ext cx="236956" cy="391796"/>
            </a:xfrm>
            <a:prstGeom prst="rect">
              <a:avLst/>
            </a:prstGeom>
          </p:spPr>
        </p:pic>
        <p:pic>
          <p:nvPicPr>
            <p:cNvPr id="149" name="Рисунок 1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411" y="2032370"/>
              <a:ext cx="236956" cy="391796"/>
            </a:xfrm>
            <a:prstGeom prst="rect">
              <a:avLst/>
            </a:prstGeom>
          </p:spPr>
        </p:pic>
        <p:pic>
          <p:nvPicPr>
            <p:cNvPr id="150" name="Рисунок 1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368" y="2038831"/>
              <a:ext cx="236956" cy="391796"/>
            </a:xfrm>
            <a:prstGeom prst="rect">
              <a:avLst/>
            </a:prstGeom>
          </p:spPr>
        </p:pic>
        <p:pic>
          <p:nvPicPr>
            <p:cNvPr id="151" name="Рисунок 1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456" y="2437080"/>
              <a:ext cx="236956" cy="391796"/>
            </a:xfrm>
            <a:prstGeom prst="rect">
              <a:avLst/>
            </a:prstGeom>
          </p:spPr>
        </p:pic>
        <p:pic>
          <p:nvPicPr>
            <p:cNvPr id="152" name="Рисунок 1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410" y="2430618"/>
              <a:ext cx="236956" cy="391796"/>
            </a:xfrm>
            <a:prstGeom prst="rect">
              <a:avLst/>
            </a:prstGeom>
          </p:spPr>
        </p:pic>
        <p:pic>
          <p:nvPicPr>
            <p:cNvPr id="153" name="Рисунок 1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368" y="2443541"/>
              <a:ext cx="236956" cy="391796"/>
            </a:xfrm>
            <a:prstGeom prst="rect">
              <a:avLst/>
            </a:prstGeom>
          </p:spPr>
        </p:pic>
        <p:pic>
          <p:nvPicPr>
            <p:cNvPr id="154" name="Рисунок 1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456" y="2848251"/>
              <a:ext cx="236956" cy="391796"/>
            </a:xfrm>
            <a:prstGeom prst="rect">
              <a:avLst/>
            </a:prstGeom>
          </p:spPr>
        </p:pic>
        <p:pic>
          <p:nvPicPr>
            <p:cNvPr id="155" name="Рисунок 1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410" y="2853655"/>
              <a:ext cx="236956" cy="391796"/>
            </a:xfrm>
            <a:prstGeom prst="rect">
              <a:avLst/>
            </a:prstGeom>
          </p:spPr>
        </p:pic>
        <p:pic>
          <p:nvPicPr>
            <p:cNvPr id="156" name="Рисунок 1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364" y="2853647"/>
              <a:ext cx="236956" cy="391796"/>
            </a:xfrm>
            <a:prstGeom prst="rect">
              <a:avLst/>
            </a:prstGeom>
          </p:spPr>
        </p:pic>
        <p:pic>
          <p:nvPicPr>
            <p:cNvPr id="157" name="Рисунок 156"/>
            <p:cNvPicPr>
              <a:picLocks noChangeAspect="1"/>
            </p:cNvPicPr>
            <p:nvPr/>
          </p:nvPicPr>
          <p:blipFill>
            <a:blip r:embed="rId4"/>
            <a:stretch>
              <a:fillRect/>
            </a:stretch>
          </p:blipFill>
          <p:spPr>
            <a:xfrm>
              <a:off x="3804340" y="1610148"/>
              <a:ext cx="900184" cy="1727510"/>
            </a:xfrm>
            <a:prstGeom prst="rect">
              <a:avLst/>
            </a:prstGeom>
          </p:spPr>
        </p:pic>
        <p:sp>
          <p:nvSpPr>
            <p:cNvPr id="158" name="Прямоугольник 157"/>
            <p:cNvSpPr/>
            <p:nvPr/>
          </p:nvSpPr>
          <p:spPr>
            <a:xfrm>
              <a:off x="6533132" y="1615155"/>
              <a:ext cx="876728" cy="17225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9" name="Прямоугольник 158"/>
            <p:cNvSpPr/>
            <p:nvPr/>
          </p:nvSpPr>
          <p:spPr>
            <a:xfrm>
              <a:off x="2489129" y="1439629"/>
              <a:ext cx="568694" cy="8053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0" name="Прямоугольник 159"/>
            <p:cNvSpPr/>
            <p:nvPr/>
          </p:nvSpPr>
          <p:spPr>
            <a:xfrm>
              <a:off x="2489130" y="2822414"/>
              <a:ext cx="568694" cy="8053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1" name="Прямоугольник 160"/>
            <p:cNvSpPr/>
            <p:nvPr/>
          </p:nvSpPr>
          <p:spPr>
            <a:xfrm>
              <a:off x="5334481" y="2094848"/>
              <a:ext cx="568694" cy="8053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2" name="TextBox 161"/>
            <p:cNvSpPr txBox="1"/>
            <p:nvPr/>
          </p:nvSpPr>
          <p:spPr>
            <a:xfrm>
              <a:off x="2543402" y="1677447"/>
              <a:ext cx="460147" cy="30512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ST</a:t>
              </a:r>
              <a:endParaRPr lang="ru-RU" dirty="0">
                <a:latin typeface="Times New Roman" panose="02020603050405020304" pitchFamily="18" charset="0"/>
                <a:cs typeface="Times New Roman" panose="02020603050405020304" pitchFamily="18" charset="0"/>
              </a:endParaRPr>
            </a:p>
          </p:txBody>
        </p:sp>
        <p:sp>
          <p:nvSpPr>
            <p:cNvPr id="163" name="TextBox 162"/>
            <p:cNvSpPr txBox="1"/>
            <p:nvPr/>
          </p:nvSpPr>
          <p:spPr>
            <a:xfrm>
              <a:off x="2574992" y="3055005"/>
              <a:ext cx="460147" cy="30512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VI</a:t>
              </a:r>
              <a:endParaRPr lang="ru-RU" dirty="0">
                <a:latin typeface="Times New Roman" panose="02020603050405020304" pitchFamily="18" charset="0"/>
                <a:cs typeface="Times New Roman" panose="02020603050405020304" pitchFamily="18" charset="0"/>
              </a:endParaRPr>
            </a:p>
          </p:txBody>
        </p:sp>
        <p:sp>
          <p:nvSpPr>
            <p:cNvPr id="164" name="TextBox 163"/>
            <p:cNvSpPr txBox="1"/>
            <p:nvPr/>
          </p:nvSpPr>
          <p:spPr>
            <a:xfrm>
              <a:off x="5443029" y="2344937"/>
              <a:ext cx="460147" cy="30512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AI</a:t>
              </a:r>
              <a:endParaRPr lang="ru-RU" dirty="0">
                <a:latin typeface="Times New Roman" panose="02020603050405020304" pitchFamily="18" charset="0"/>
                <a:cs typeface="Times New Roman" panose="02020603050405020304" pitchFamily="18" charset="0"/>
              </a:endParaRPr>
            </a:p>
          </p:txBody>
        </p:sp>
        <p:cxnSp>
          <p:nvCxnSpPr>
            <p:cNvPr id="165" name="Прямая со стрелкой 164"/>
            <p:cNvCxnSpPr>
              <a:endCxn id="159" idx="1"/>
            </p:cNvCxnSpPr>
            <p:nvPr/>
          </p:nvCxnSpPr>
          <p:spPr>
            <a:xfrm flipV="1">
              <a:off x="1636099" y="1842283"/>
              <a:ext cx="853030" cy="2525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Прямая со стрелкой 165"/>
            <p:cNvCxnSpPr>
              <a:endCxn id="160" idx="1"/>
            </p:cNvCxnSpPr>
            <p:nvPr/>
          </p:nvCxnSpPr>
          <p:spPr>
            <a:xfrm>
              <a:off x="1636099" y="2745557"/>
              <a:ext cx="853031" cy="47951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Прямая со стрелкой 166"/>
            <p:cNvCxnSpPr>
              <a:stCxn id="159" idx="3"/>
            </p:cNvCxnSpPr>
            <p:nvPr/>
          </p:nvCxnSpPr>
          <p:spPr>
            <a:xfrm flipV="1">
              <a:off x="3057824" y="1830010"/>
              <a:ext cx="746516" cy="12273"/>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8" name="Прямая со стрелкой 167"/>
            <p:cNvCxnSpPr/>
            <p:nvPr/>
          </p:nvCxnSpPr>
          <p:spPr>
            <a:xfrm flipV="1">
              <a:off x="3057825" y="3137251"/>
              <a:ext cx="746515" cy="17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Прямая со стрелкой 168"/>
            <p:cNvCxnSpPr/>
            <p:nvPr/>
          </p:nvCxnSpPr>
          <p:spPr>
            <a:xfrm>
              <a:off x="4704524" y="2486263"/>
              <a:ext cx="629957"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Прямая соединительная линия 169"/>
            <p:cNvCxnSpPr/>
            <p:nvPr/>
          </p:nvCxnSpPr>
          <p:spPr>
            <a:xfrm flipV="1">
              <a:off x="3057824" y="3512694"/>
              <a:ext cx="2545154" cy="187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Прямая со стрелкой 170"/>
            <p:cNvCxnSpPr/>
            <p:nvPr/>
          </p:nvCxnSpPr>
          <p:spPr>
            <a:xfrm flipH="1" flipV="1">
              <a:off x="5610881" y="2900156"/>
              <a:ext cx="7936" cy="61253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2" name="Рисунок 17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9422" y="1658546"/>
              <a:ext cx="231825" cy="383311"/>
            </a:xfrm>
            <a:prstGeom prst="rect">
              <a:avLst/>
            </a:prstGeom>
          </p:spPr>
        </p:pic>
        <p:pic>
          <p:nvPicPr>
            <p:cNvPr id="173" name="Рисунок 17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6768" y="1650627"/>
              <a:ext cx="231825" cy="383311"/>
            </a:xfrm>
            <a:prstGeom prst="rect">
              <a:avLst/>
            </a:prstGeom>
          </p:spPr>
        </p:pic>
        <p:pic>
          <p:nvPicPr>
            <p:cNvPr id="174" name="Рисунок 1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8592" y="1658546"/>
              <a:ext cx="231825" cy="383311"/>
            </a:xfrm>
            <a:prstGeom prst="rect">
              <a:avLst/>
            </a:prstGeom>
          </p:spPr>
        </p:pic>
        <p:pic>
          <p:nvPicPr>
            <p:cNvPr id="175" name="Рисунок 17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4943" y="2070010"/>
              <a:ext cx="231825" cy="383311"/>
            </a:xfrm>
            <a:prstGeom prst="rect">
              <a:avLst/>
            </a:prstGeom>
          </p:spPr>
        </p:pic>
        <p:pic>
          <p:nvPicPr>
            <p:cNvPr id="176" name="Рисунок 17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4252" y="2070010"/>
              <a:ext cx="231825" cy="383311"/>
            </a:xfrm>
            <a:prstGeom prst="rect">
              <a:avLst/>
            </a:prstGeom>
          </p:spPr>
        </p:pic>
        <p:pic>
          <p:nvPicPr>
            <p:cNvPr id="177" name="Рисунок 17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6076" y="2060263"/>
              <a:ext cx="231825" cy="383311"/>
            </a:xfrm>
            <a:prstGeom prst="rect">
              <a:avLst/>
            </a:prstGeom>
          </p:spPr>
        </p:pic>
        <p:pic>
          <p:nvPicPr>
            <p:cNvPr id="178" name="Рисунок 17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0129" y="2497501"/>
              <a:ext cx="234123" cy="387111"/>
            </a:xfrm>
            <a:prstGeom prst="rect">
              <a:avLst/>
            </a:prstGeom>
          </p:spPr>
        </p:pic>
        <p:pic>
          <p:nvPicPr>
            <p:cNvPr id="179" name="Рисунок 17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5894" y="2502961"/>
              <a:ext cx="234123" cy="387111"/>
            </a:xfrm>
            <a:prstGeom prst="rect">
              <a:avLst/>
            </a:prstGeom>
          </p:spPr>
        </p:pic>
        <p:pic>
          <p:nvPicPr>
            <p:cNvPr id="180" name="Рисунок 17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1502" y="2509868"/>
              <a:ext cx="234123" cy="387111"/>
            </a:xfrm>
            <a:prstGeom prst="rect">
              <a:avLst/>
            </a:prstGeom>
          </p:spPr>
        </p:pic>
        <p:pic>
          <p:nvPicPr>
            <p:cNvPr id="181" name="Рисунок 18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6942" y="2926086"/>
              <a:ext cx="234123" cy="387111"/>
            </a:xfrm>
            <a:prstGeom prst="rect">
              <a:avLst/>
            </a:prstGeom>
          </p:spPr>
        </p:pic>
        <p:pic>
          <p:nvPicPr>
            <p:cNvPr id="182" name="Рисунок 18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8968" y="2925981"/>
              <a:ext cx="234123" cy="387111"/>
            </a:xfrm>
            <a:prstGeom prst="rect">
              <a:avLst/>
            </a:prstGeom>
          </p:spPr>
        </p:pic>
        <p:pic>
          <p:nvPicPr>
            <p:cNvPr id="183" name="Рисунок 18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0016" y="2925981"/>
              <a:ext cx="234123" cy="387111"/>
            </a:xfrm>
            <a:prstGeom prst="rect">
              <a:avLst/>
            </a:prstGeom>
          </p:spPr>
        </p:pic>
        <p:cxnSp>
          <p:nvCxnSpPr>
            <p:cNvPr id="184" name="Прямая соединительная линия 183"/>
            <p:cNvCxnSpPr>
              <a:stCxn id="157" idx="1"/>
              <a:endCxn id="157" idx="3"/>
            </p:cNvCxnSpPr>
            <p:nvPr/>
          </p:nvCxnSpPr>
          <p:spPr>
            <a:xfrm>
              <a:off x="3804340" y="2473903"/>
              <a:ext cx="90018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85" name="Рисунок 18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6713" y="1686022"/>
              <a:ext cx="239396" cy="391012"/>
            </a:xfrm>
            <a:prstGeom prst="rect">
              <a:avLst/>
            </a:prstGeom>
          </p:spPr>
        </p:pic>
        <p:pic>
          <p:nvPicPr>
            <p:cNvPr id="186" name="Рисунок 18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1404" y="1686021"/>
              <a:ext cx="239396" cy="390585"/>
            </a:xfrm>
            <a:prstGeom prst="rect">
              <a:avLst/>
            </a:prstGeom>
          </p:spPr>
        </p:pic>
        <p:pic>
          <p:nvPicPr>
            <p:cNvPr id="187" name="Рисунок 18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0368" y="1684567"/>
              <a:ext cx="239396" cy="375697"/>
            </a:xfrm>
            <a:prstGeom prst="rect">
              <a:avLst/>
            </a:prstGeom>
          </p:spPr>
        </p:pic>
        <p:pic>
          <p:nvPicPr>
            <p:cNvPr id="188" name="Рисунок 18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1132" y="2124126"/>
              <a:ext cx="239396" cy="329196"/>
            </a:xfrm>
            <a:prstGeom prst="rect">
              <a:avLst/>
            </a:prstGeom>
          </p:spPr>
        </p:pic>
        <p:pic>
          <p:nvPicPr>
            <p:cNvPr id="189" name="Рисунок 18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0528" y="2122670"/>
              <a:ext cx="239396" cy="330652"/>
            </a:xfrm>
            <a:prstGeom prst="rect">
              <a:avLst/>
            </a:prstGeom>
          </p:spPr>
        </p:pic>
        <p:pic>
          <p:nvPicPr>
            <p:cNvPr id="190" name="Рисунок 18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3986" y="2122669"/>
              <a:ext cx="239396" cy="330652"/>
            </a:xfrm>
            <a:prstGeom prst="rect">
              <a:avLst/>
            </a:prstGeom>
          </p:spPr>
        </p:pic>
        <p:pic>
          <p:nvPicPr>
            <p:cNvPr id="191" name="Рисунок 19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1132" y="2532549"/>
              <a:ext cx="257619" cy="374552"/>
            </a:xfrm>
            <a:prstGeom prst="rect">
              <a:avLst/>
            </a:prstGeom>
          </p:spPr>
        </p:pic>
        <p:pic>
          <p:nvPicPr>
            <p:cNvPr id="192" name="Рисунок 19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83346" y="2531415"/>
              <a:ext cx="257619" cy="358656"/>
            </a:xfrm>
            <a:prstGeom prst="rect">
              <a:avLst/>
            </a:prstGeom>
          </p:spPr>
        </p:pic>
        <p:pic>
          <p:nvPicPr>
            <p:cNvPr id="193" name="Рисунок 19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28770" y="2537707"/>
              <a:ext cx="257619" cy="352365"/>
            </a:xfrm>
            <a:prstGeom prst="rect">
              <a:avLst/>
            </a:prstGeom>
          </p:spPr>
        </p:pic>
        <p:pic>
          <p:nvPicPr>
            <p:cNvPr id="194" name="Рисунок 19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1132" y="2934532"/>
              <a:ext cx="257619" cy="387146"/>
            </a:xfrm>
            <a:prstGeom prst="rect">
              <a:avLst/>
            </a:prstGeom>
          </p:spPr>
        </p:pic>
        <p:pic>
          <p:nvPicPr>
            <p:cNvPr id="195" name="Рисунок 19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71151" y="2925466"/>
              <a:ext cx="257619" cy="387146"/>
            </a:xfrm>
            <a:prstGeom prst="rect">
              <a:avLst/>
            </a:prstGeom>
          </p:spPr>
        </p:pic>
        <p:pic>
          <p:nvPicPr>
            <p:cNvPr id="196" name="Рисунок 19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11978" y="2925247"/>
              <a:ext cx="257619" cy="387146"/>
            </a:xfrm>
            <a:prstGeom prst="rect">
              <a:avLst/>
            </a:prstGeom>
          </p:spPr>
        </p:pic>
        <p:cxnSp>
          <p:nvCxnSpPr>
            <p:cNvPr id="197" name="Прямая соединительная линия 196"/>
            <p:cNvCxnSpPr>
              <a:stCxn id="158" idx="1"/>
              <a:endCxn id="158" idx="3"/>
            </p:cNvCxnSpPr>
            <p:nvPr/>
          </p:nvCxnSpPr>
          <p:spPr>
            <a:xfrm>
              <a:off x="6533132" y="2476406"/>
              <a:ext cx="8767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Прямая соединительная линия 197"/>
            <p:cNvCxnSpPr>
              <a:stCxn id="158" idx="1"/>
            </p:cNvCxnSpPr>
            <p:nvPr/>
          </p:nvCxnSpPr>
          <p:spPr>
            <a:xfrm flipH="1" flipV="1">
              <a:off x="5907098" y="2473141"/>
              <a:ext cx="626034" cy="3265"/>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512580729"/>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1_Оформление по умолчанию">
  <a:themeElements>
    <a:clrScheme name="1_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Оформление по умолчанию">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8011</TotalTime>
  <Words>3416</Words>
  <Application>Microsoft Office PowerPoint</Application>
  <PresentationFormat>On-screen Show (4:3)</PresentationFormat>
  <Paragraphs>297</Paragraphs>
  <Slides>20</Slides>
  <Notes>20</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31" baseType="lpstr">
      <vt:lpstr>Microsoft YaHei</vt:lpstr>
      <vt:lpstr>Arial</vt:lpstr>
      <vt:lpstr>Calibri</vt:lpstr>
      <vt:lpstr>Cambria Math</vt:lpstr>
      <vt:lpstr>Mangal</vt:lpstr>
      <vt:lpstr>StarSymbol</vt:lpstr>
      <vt:lpstr>Symbol</vt:lpstr>
      <vt:lpstr>Tahoma</vt:lpstr>
      <vt:lpstr>Times New Roman</vt:lpstr>
      <vt:lpstr>1_Оформление по умолчанию</vt:lpstr>
      <vt:lpstr>Формула</vt:lpstr>
      <vt:lpstr>PowerPoint Presentation</vt:lpstr>
      <vt:lpstr>Психофизиология движений</vt:lpstr>
      <vt:lpstr>Психофизиология движений</vt:lpstr>
      <vt:lpstr>Виброизображение (VibraImage)</vt:lpstr>
      <vt:lpstr>PowerPoint Presentation</vt:lpstr>
      <vt:lpstr>Системы виброизображения первого поколения. Средства измерения прямого преобразования.</vt:lpstr>
      <vt:lpstr>Базовые параметры систем виброизображения первого поколения</vt:lpstr>
      <vt:lpstr>Поведенческие параметры как характеристики микродвижений головы, имеющие минимальную корреляцию между собой</vt:lpstr>
      <vt:lpstr>PowerPoint Presentation</vt:lpstr>
      <vt:lpstr>Изменчивость поведенческих параметров</vt:lpstr>
      <vt:lpstr>Средние и мгновенные значения поведенческих параметров</vt:lpstr>
      <vt:lpstr>Структура обучения  ИНС по поведенческим параметрам</vt:lpstr>
      <vt:lpstr>PowerPoint Presentation</vt:lpstr>
      <vt:lpstr>Точность диагностики COVID-19  ВИ+ИИ</vt:lpstr>
      <vt:lpstr>PowerPoint Presentation</vt:lpstr>
      <vt:lpstr>PowerPoint Presentation</vt:lpstr>
      <vt:lpstr>PowerPoint Presentation</vt:lpstr>
      <vt:lpstr>PowerPoint Presentation</vt:lpstr>
      <vt:lpstr>PowerPoint Presentation</vt:lpstr>
      <vt:lpstr>Спасибо за внимание!</vt:lpstr>
    </vt:vector>
  </TitlesOfParts>
  <Company>ELSYS Corp.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Didenko</dc:creator>
  <cp:lastModifiedBy>vm</cp:lastModifiedBy>
  <cp:revision>694</cp:revision>
  <dcterms:created xsi:type="dcterms:W3CDTF">2007-11-14T08:50:08Z</dcterms:created>
  <dcterms:modified xsi:type="dcterms:W3CDTF">2021-12-06T13:42:43Z</dcterms:modified>
</cp:coreProperties>
</file>