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7" r:id="rId2"/>
    <p:sldId id="327" r:id="rId3"/>
    <p:sldId id="329" r:id="rId4"/>
    <p:sldId id="331" r:id="rId5"/>
    <p:sldId id="333" r:id="rId6"/>
    <p:sldId id="335" r:id="rId7"/>
    <p:sldId id="318" r:id="rId8"/>
    <p:sldId id="258" r:id="rId9"/>
    <p:sldId id="317" r:id="rId10"/>
    <p:sldId id="322" r:id="rId11"/>
    <p:sldId id="276" r:id="rId12"/>
    <p:sldId id="337" r:id="rId13"/>
    <p:sldId id="339" r:id="rId14"/>
    <p:sldId id="321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692" autoAdjust="0"/>
  </p:normalViewPr>
  <p:slideViewPr>
    <p:cSldViewPr snapToGrid="0">
      <p:cViewPr varScale="1">
        <p:scale>
          <a:sx n="78" d="100"/>
          <a:sy n="78" d="100"/>
        </p:scale>
        <p:origin x="152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1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95750512682488"/>
          <c:y val="0.24491786068502128"/>
          <c:w val="0.52400655538837382"/>
          <c:h val="0.400307263825337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CC99"/>
            </a:solidFill>
            <a:ln w="36259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BDA-4D4E-9A5F-6537230B0355}"/>
              </c:ext>
            </c:extLst>
          </c:dPt>
          <c:dPt>
            <c:idx val="1"/>
            <c:bubble3D val="0"/>
            <c:spPr>
              <a:solidFill>
                <a:srgbClr val="3333CC"/>
              </a:solidFill>
              <a:ln w="36259">
                <a:noFill/>
              </a:ln>
            </c:spPr>
            <c:extLst>
              <c:ext xmlns:c16="http://schemas.microsoft.com/office/drawing/2014/chart" uri="{C3380CC4-5D6E-409C-BE32-E72D297353CC}">
                <c16:uniqueId val="{00000001-DBDA-4D4E-9A5F-6537230B0355}"/>
              </c:ext>
            </c:extLst>
          </c:dPt>
          <c:dPt>
            <c:idx val="2"/>
            <c:bubble3D val="0"/>
            <c:spPr>
              <a:solidFill>
                <a:srgbClr val="FF00FF"/>
              </a:solidFill>
              <a:ln w="36259">
                <a:noFill/>
              </a:ln>
            </c:spPr>
            <c:extLst>
              <c:ext xmlns:c16="http://schemas.microsoft.com/office/drawing/2014/chart" uri="{C3380CC4-5D6E-409C-BE32-E72D297353CC}">
                <c16:uniqueId val="{00000002-DBDA-4D4E-9A5F-6537230B0355}"/>
              </c:ext>
            </c:extLst>
          </c:dPt>
          <c:dPt>
            <c:idx val="3"/>
            <c:bubble3D val="0"/>
            <c:spPr>
              <a:solidFill>
                <a:srgbClr val="00FFFF"/>
              </a:solidFill>
              <a:ln w="36259">
                <a:noFill/>
              </a:ln>
            </c:spPr>
            <c:extLst>
              <c:ext xmlns:c16="http://schemas.microsoft.com/office/drawing/2014/chart" uri="{C3380CC4-5D6E-409C-BE32-E72D297353CC}">
                <c16:uniqueId val="{00000003-DBDA-4D4E-9A5F-6537230B0355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36259">
                <a:noFill/>
              </a:ln>
            </c:spPr>
            <c:extLst>
              <c:ext xmlns:c16="http://schemas.microsoft.com/office/drawing/2014/chart" uri="{C3380CC4-5D6E-409C-BE32-E72D297353CC}">
                <c16:uniqueId val="{00000004-DBDA-4D4E-9A5F-6537230B0355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36259">
                <a:noFill/>
              </a:ln>
            </c:spPr>
            <c:extLst>
              <c:ext xmlns:c16="http://schemas.microsoft.com/office/drawing/2014/chart" uri="{C3380CC4-5D6E-409C-BE32-E72D297353CC}">
                <c16:uniqueId val="{00000005-DBDA-4D4E-9A5F-6537230B0355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36259">
                <a:noFill/>
              </a:ln>
            </c:spPr>
            <c:extLst>
              <c:ext xmlns:c16="http://schemas.microsoft.com/office/drawing/2014/chart" uri="{C3380CC4-5D6E-409C-BE32-E72D297353CC}">
                <c16:uniqueId val="{00000006-DBDA-4D4E-9A5F-6537230B0355}"/>
              </c:ext>
            </c:extLst>
          </c:dPt>
          <c:dLbls>
            <c:dLbl>
              <c:idx val="0"/>
              <c:layout>
                <c:manualLayout>
                  <c:x val="-4.5043790753107937E-2"/>
                  <c:y val="-8.4089342149804125E-2"/>
                </c:manualLayout>
              </c:layout>
              <c:tx>
                <c:rich>
                  <a:bodyPr/>
                  <a:lstStyle/>
                  <a:p>
                    <a:pPr>
                      <a:defRPr sz="1713" b="1" i="0" u="none" strike="noStrike" baseline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/>
                      <a:t>Оперативный контроль нагрузки на тренировке</a:t>
                    </a:r>
                  </a:p>
                </c:rich>
              </c:tx>
              <c:spPr>
                <a:blipFill dpi="0" rotWithShape="0">
                  <a:blip xmlns:r="http://schemas.openxmlformats.org/officeDocument/2006/relationships" r:embed="rId1"/>
                  <a:srcRect/>
                  <a:stretch>
                    <a:fillRect/>
                  </a:stretch>
                </a:blipFill>
                <a:ln w="3625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DA-4D4E-9A5F-6537230B0355}"/>
                </c:ext>
              </c:extLst>
            </c:dLbl>
            <c:dLbl>
              <c:idx val="1"/>
              <c:layout>
                <c:manualLayout>
                  <c:x val="1.6700651661981314E-2"/>
                  <c:y val="-4.1189612158843369E-2"/>
                </c:manualLayout>
              </c:layout>
              <c:tx>
                <c:rich>
                  <a:bodyPr/>
                  <a:lstStyle/>
                  <a:p>
                    <a:pPr>
                      <a:defRPr sz="1713" b="1" i="0" u="none" strike="noStrike" baseline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/>
                      <a:t>Определение способностей к виду спорта</a:t>
                    </a:r>
                  </a:p>
                </c:rich>
              </c:tx>
              <c:spPr>
                <a:blipFill dpi="0" rotWithShape="0">
                  <a:blip xmlns:r="http://schemas.openxmlformats.org/officeDocument/2006/relationships" r:embed="rId1"/>
                  <a:srcRect/>
                  <a:stretch>
                    <a:fillRect/>
                  </a:stretch>
                </a:blipFill>
                <a:ln w="3625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DA-4D4E-9A5F-6537230B0355}"/>
                </c:ext>
              </c:extLst>
            </c:dLbl>
            <c:dLbl>
              <c:idx val="2"/>
              <c:layout>
                <c:manualLayout>
                  <c:x val="2.3227064179288437E-2"/>
                  <c:y val="3.8555816674222365E-2"/>
                </c:manualLayout>
              </c:layout>
              <c:tx>
                <c:rich>
                  <a:bodyPr/>
                  <a:lstStyle/>
                  <a:p>
                    <a:pPr>
                      <a:defRPr sz="1713" b="1" i="0" u="none" strike="noStrike" baseline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/>
                      <a:t>Определение совместимости в команде</a:t>
                    </a:r>
                  </a:p>
                </c:rich>
              </c:tx>
              <c:spPr>
                <a:blipFill dpi="0" rotWithShape="0">
                  <a:blip xmlns:r="http://schemas.openxmlformats.org/officeDocument/2006/relationships" r:embed="rId1"/>
                  <a:srcRect/>
                  <a:stretch>
                    <a:fillRect/>
                  </a:stretch>
                </a:blipFill>
                <a:ln w="3625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DA-4D4E-9A5F-6537230B0355}"/>
                </c:ext>
              </c:extLst>
            </c:dLbl>
            <c:dLbl>
              <c:idx val="3"/>
              <c:layout>
                <c:manualLayout>
                  <c:x val="-5.2518591097639493E-17"/>
                  <c:y val="4.5242847638057221E-2"/>
                </c:manualLayout>
              </c:layout>
              <c:tx>
                <c:rich>
                  <a:bodyPr/>
                  <a:lstStyle/>
                  <a:p>
                    <a:pPr>
                      <a:defRPr sz="1713" b="1" i="0" u="none" strike="noStrike" baseline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/>
                      <a:t>Оперативный контроль ПФС и концентрации в процессе соревнования</a:t>
                    </a:r>
                  </a:p>
                </c:rich>
              </c:tx>
              <c:spPr>
                <a:blipFill dpi="0" rotWithShape="0">
                  <a:blip xmlns:r="http://schemas.openxmlformats.org/officeDocument/2006/relationships" r:embed="rId1"/>
                  <a:srcRect/>
                  <a:stretch>
                    <a:fillRect/>
                  </a:stretch>
                </a:blipFill>
                <a:ln w="3625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DA-4D4E-9A5F-6537230B0355}"/>
                </c:ext>
              </c:extLst>
            </c:dLbl>
            <c:dLbl>
              <c:idx val="4"/>
              <c:layout>
                <c:manualLayout>
                  <c:x val="1.2560565781761417E-2"/>
                  <c:y val="9.2446713012121526E-2"/>
                </c:manualLayout>
              </c:layout>
              <c:tx>
                <c:rich>
                  <a:bodyPr/>
                  <a:lstStyle/>
                  <a:p>
                    <a:pPr>
                      <a:defRPr sz="1713" b="1" i="0" u="none" strike="noStrike" baseline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/>
                      <a:t>Вывод на оптимальную форму </a:t>
                    </a:r>
                    <a:r>
                      <a:rPr lang="ru-RU" sz="1600" dirty="0" smtClean="0"/>
                      <a:t>при долговременном мониторинге </a:t>
                    </a:r>
                    <a:r>
                      <a:rPr lang="ru-RU" sz="1600" dirty="0"/>
                      <a:t>ПФС</a:t>
                    </a:r>
                  </a:p>
                </c:rich>
              </c:tx>
              <c:spPr>
                <a:blipFill dpi="0" rotWithShape="0">
                  <a:blip xmlns:r="http://schemas.openxmlformats.org/officeDocument/2006/relationships" r:embed="rId1"/>
                  <a:srcRect/>
                  <a:stretch>
                    <a:fillRect/>
                  </a:stretch>
                </a:blipFill>
                <a:ln w="3625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04091974837248"/>
                      <c:h val="0.285162531237729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BDA-4D4E-9A5F-6537230B0355}"/>
                </c:ext>
              </c:extLst>
            </c:dLbl>
            <c:dLbl>
              <c:idx val="5"/>
              <c:layout>
                <c:manualLayout>
                  <c:x val="-4.4121165117276234E-2"/>
                  <c:y val="-2.5207768753450044E-2"/>
                </c:manualLayout>
              </c:layout>
              <c:tx>
                <c:rich>
                  <a:bodyPr/>
                  <a:lstStyle/>
                  <a:p>
                    <a:pPr>
                      <a:defRPr sz="1713" b="1" i="0" u="none" strike="noStrike" baseline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 Научные исследования</a:t>
                    </a:r>
                  </a:p>
                  <a:p>
                    <a:pPr>
                      <a:defRPr sz="1713" b="1" i="0" u="none" strike="noStrike" baseline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и отработка методик</a:t>
                    </a:r>
                  </a:p>
                </c:rich>
              </c:tx>
              <c:spPr>
                <a:blipFill dpi="0" rotWithShape="0">
                  <a:blip xmlns:r="http://schemas.openxmlformats.org/officeDocument/2006/relationships" r:embed="rId1"/>
                  <a:srcRect/>
                  <a:stretch>
                    <a:fillRect/>
                  </a:stretch>
                </a:blipFill>
                <a:ln w="3625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DA-4D4E-9A5F-6537230B0355}"/>
                </c:ext>
              </c:extLst>
            </c:dLbl>
            <c:dLbl>
              <c:idx val="6"/>
              <c:layout>
                <c:manualLayout>
                  <c:x val="4.3722514122946129E-2"/>
                  <c:y val="-7.5990969397766464E-2"/>
                </c:manualLayout>
              </c:layout>
              <c:tx>
                <c:rich>
                  <a:bodyPr/>
                  <a:lstStyle/>
                  <a:p>
                    <a:pPr>
                      <a:defRPr sz="1713" b="1" i="0" u="none" strike="noStrike" baseline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2013328D-9227-4AF1-894F-8E63841CD18C}" type="CATEGORYNAME">
                      <a:rPr lang="ru-RU" sz="1600" smtClean="0"/>
                      <a:pPr>
                        <a:defRPr sz="1713" b="1" i="0" u="none" strike="noStrike" baseline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[CATEGORY NAME]</a:t>
                    </a:fld>
                    <a:r>
                      <a:rPr lang="ru-RU" sz="1600" dirty="0" smtClean="0"/>
                      <a:t> &amp;</a:t>
                    </a:r>
                  </a:p>
                  <a:p>
                    <a:pPr>
                      <a:defRPr sz="1713" b="1" i="0" u="none" strike="noStrike" baseline="0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медицина</a:t>
                    </a:r>
                  </a:p>
                </c:rich>
              </c:tx>
              <c:spPr>
                <a:blipFill dpi="0" rotWithShape="0">
                  <a:blip xmlns:r="http://schemas.openxmlformats.org/officeDocument/2006/relationships" r:embed="rId1"/>
                  <a:srcRect/>
                  <a:stretch>
                    <a:fillRect/>
                  </a:stretch>
                </a:blipFill>
                <a:ln w="36259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28540548636518"/>
                      <c:h val="0.201675793697230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DA-4D4E-9A5F-6537230B0355}"/>
                </c:ext>
              </c:extLst>
            </c:dLbl>
            <c:spPr>
              <a:blipFill dpi="0" rotWithShape="0">
                <a:blip xmlns:r="http://schemas.openxmlformats.org/officeDocument/2006/relationships" r:embed="rId1"/>
                <a:srcRect/>
                <a:stretch>
                  <a:fillRect/>
                </a:stretch>
              </a:blipFill>
              <a:ln w="3625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13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Безопасность</c:v>
                </c:pt>
                <c:pt idx="1">
                  <c:v>Детекция лжи</c:v>
                </c:pt>
                <c:pt idx="2">
                  <c:v>Компьютерные технологии</c:v>
                </c:pt>
                <c:pt idx="3">
                  <c:v>Мобильные устройства</c:v>
                </c:pt>
                <c:pt idx="4">
                  <c:v>Медицина</c:v>
                </c:pt>
                <c:pt idx="5">
                  <c:v>Психология</c:v>
                </c:pt>
                <c:pt idx="6">
                  <c:v>Здоровье &amp; фитнес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DA-4D4E-9A5F-6537230B035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36259">
          <a:noFill/>
        </a:ln>
      </c:spPr>
    </c:plotArea>
    <c:plotVisOnly val="1"/>
    <c:dispBlanksAs val="zero"/>
    <c:showDLblsOverMax val="0"/>
  </c:chart>
  <c:spPr>
    <a:blipFill dpi="0" rotWithShape="0">
      <a:blip xmlns:r="http://schemas.openxmlformats.org/officeDocument/2006/relationships" r:embed="rId1"/>
      <a:srcRect/>
      <a:stretch>
        <a:fillRect/>
      </a:stretch>
    </a:blipFill>
    <a:ln>
      <a:noFill/>
    </a:ln>
  </c:spPr>
  <c:txPr>
    <a:bodyPr/>
    <a:lstStyle/>
    <a:p>
      <a:pPr>
        <a:defRPr sz="146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7794C-7E57-4CA5-84C0-718390FAF55C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06289D0-210E-4807-AF3F-49D6C7DCA8A0}">
      <dgm:prSet phldrT="[Текст]"/>
      <dgm:spPr/>
      <dgm:t>
        <a:bodyPr/>
        <a:lstStyle/>
        <a:p>
          <a:r>
            <a:rPr lang="ru-RU" dirty="0" smtClean="0"/>
            <a:t>Движения, микродвижения</a:t>
          </a:r>
          <a:endParaRPr lang="ru-RU" dirty="0"/>
        </a:p>
      </dgm:t>
    </dgm:pt>
    <dgm:pt modelId="{8667DFD8-7EC1-4731-9CD4-39A531631CA5}" type="parTrans" cxnId="{7DEBB060-F9F2-4514-B8F1-7E59AA8A3E77}">
      <dgm:prSet/>
      <dgm:spPr/>
      <dgm:t>
        <a:bodyPr/>
        <a:lstStyle/>
        <a:p>
          <a:endParaRPr lang="ru-RU"/>
        </a:p>
      </dgm:t>
    </dgm:pt>
    <dgm:pt modelId="{A6B29E73-BF9A-4B78-BE3E-5EEAA823BC02}" type="sibTrans" cxnId="{7DEBB060-F9F2-4514-B8F1-7E59AA8A3E77}">
      <dgm:prSet/>
      <dgm:spPr/>
      <dgm:t>
        <a:bodyPr/>
        <a:lstStyle/>
        <a:p>
          <a:endParaRPr lang="ru-RU" dirty="0"/>
        </a:p>
      </dgm:t>
    </dgm:pt>
    <dgm:pt modelId="{83E96A98-93E9-435F-88D0-426F1AF1C7F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ТВ камера</a:t>
          </a:r>
          <a:endParaRPr lang="ru-RU" dirty="0">
            <a:solidFill>
              <a:schemeClr val="tx1"/>
            </a:solidFill>
          </a:endParaRPr>
        </a:p>
      </dgm:t>
    </dgm:pt>
    <dgm:pt modelId="{CA59D214-83C0-4C16-A23B-4986F1325B58}" type="parTrans" cxnId="{AE76327F-664F-4C59-A054-3C1067CD7017}">
      <dgm:prSet/>
      <dgm:spPr/>
      <dgm:t>
        <a:bodyPr/>
        <a:lstStyle/>
        <a:p>
          <a:endParaRPr lang="ru-RU"/>
        </a:p>
      </dgm:t>
    </dgm:pt>
    <dgm:pt modelId="{30707AC8-DD6A-4A58-A941-6BD10C8EF490}" type="sibTrans" cxnId="{AE76327F-664F-4C59-A054-3C1067CD7017}">
      <dgm:prSet/>
      <dgm:spPr/>
      <dgm:t>
        <a:bodyPr/>
        <a:lstStyle/>
        <a:p>
          <a:endParaRPr lang="ru-RU" dirty="0"/>
        </a:p>
      </dgm:t>
    </dgm:pt>
    <dgm:pt modelId="{67159C6E-37BE-4D8F-A0BF-42DA43304B70}">
      <dgm:prSet phldrT="[Текст]"/>
      <dgm:spPr/>
      <dgm:t>
        <a:bodyPr/>
        <a:lstStyle/>
        <a:p>
          <a:r>
            <a:rPr lang="ru-RU" dirty="0" smtClean="0"/>
            <a:t>Здоровье</a:t>
          </a:r>
          <a:r>
            <a:rPr lang="en-US" dirty="0" smtClean="0"/>
            <a:t>,</a:t>
          </a:r>
          <a:r>
            <a:rPr lang="ru-RU" dirty="0" smtClean="0"/>
            <a:t> мысли, эмоциональное состояние</a:t>
          </a:r>
          <a:endParaRPr lang="ru-RU" dirty="0"/>
        </a:p>
      </dgm:t>
    </dgm:pt>
    <dgm:pt modelId="{DC3B94B3-3F7F-4062-8CD1-D8B834D04007}" type="sibTrans" cxnId="{791F3200-80F7-4FD0-88BF-533E75A33C80}">
      <dgm:prSet/>
      <dgm:spPr/>
      <dgm:t>
        <a:bodyPr/>
        <a:lstStyle/>
        <a:p>
          <a:endParaRPr lang="ru-RU" dirty="0"/>
        </a:p>
      </dgm:t>
    </dgm:pt>
    <dgm:pt modelId="{06226DF3-F943-4AA2-A49D-610AB370002B}" type="parTrans" cxnId="{791F3200-80F7-4FD0-88BF-533E75A33C80}">
      <dgm:prSet/>
      <dgm:spPr/>
      <dgm:t>
        <a:bodyPr/>
        <a:lstStyle/>
        <a:p>
          <a:endParaRPr lang="ru-RU"/>
        </a:p>
      </dgm:t>
    </dgm:pt>
    <dgm:pt modelId="{C9C5E13B-9A70-486B-960A-9F8213B13F71}">
      <dgm:prSet phldrT="[Текст]" custT="1"/>
      <dgm:spPr/>
      <dgm:t>
        <a:bodyPr/>
        <a:lstStyle/>
        <a:p>
          <a:r>
            <a:rPr lang="ru-RU" sz="1800" kern="1200" dirty="0" smtClean="0"/>
            <a:t>Компьютерная программа </a:t>
          </a:r>
          <a:r>
            <a:rPr lang="en-US" sz="1800" kern="1200" dirty="0" smtClean="0">
              <a:solidFill>
                <a:srgbClr val="FF0000"/>
              </a:solidFill>
            </a:rPr>
            <a:t>Vibra</a:t>
          </a:r>
          <a:r>
            <a:rPr lang="en-US" sz="1800" kern="1200" dirty="0" smtClean="0">
              <a:solidFill>
                <a:srgbClr val="2323DC"/>
              </a:solidFill>
            </a:rPr>
            <a:t>Ima</a:t>
          </a:r>
          <a:r>
            <a:rPr lang="en-US" sz="1800" kern="1200" dirty="0" smtClean="0">
              <a:solidFill>
                <a:srgbClr val="2323DC"/>
              </a:solidFill>
              <a:latin typeface="Calibri" pitchFamily="34" charset="0"/>
              <a:ea typeface="+mn-ea"/>
              <a:cs typeface="+mn-cs"/>
            </a:rPr>
            <a:t>g</a:t>
          </a:r>
          <a:r>
            <a:rPr lang="en-US" sz="1800" kern="1200" dirty="0" smtClean="0">
              <a:solidFill>
                <a:srgbClr val="2323DC"/>
              </a:solidFill>
            </a:rPr>
            <a:t>e</a:t>
          </a:r>
          <a:endParaRPr lang="ru-RU" sz="1800" kern="1200" dirty="0">
            <a:solidFill>
              <a:srgbClr val="2323DC"/>
            </a:solidFill>
          </a:endParaRPr>
        </a:p>
      </dgm:t>
    </dgm:pt>
    <dgm:pt modelId="{63F828EA-9282-4838-962A-06ADCB27D103}" type="parTrans" cxnId="{B3E4ED93-BE18-477A-A0E9-11FB366AB14E}">
      <dgm:prSet/>
      <dgm:spPr/>
      <dgm:t>
        <a:bodyPr/>
        <a:lstStyle/>
        <a:p>
          <a:endParaRPr lang="ru-RU"/>
        </a:p>
      </dgm:t>
    </dgm:pt>
    <dgm:pt modelId="{82C734F2-A70E-407B-A128-95BDA8F168D1}" type="sibTrans" cxnId="{B3E4ED93-BE18-477A-A0E9-11FB366AB14E}">
      <dgm:prSet/>
      <dgm:spPr/>
      <dgm:t>
        <a:bodyPr/>
        <a:lstStyle/>
        <a:p>
          <a:endParaRPr lang="ru-RU" dirty="0"/>
        </a:p>
      </dgm:t>
    </dgm:pt>
    <dgm:pt modelId="{CF56CF80-28F9-40E9-A643-EB98E3384544}">
      <dgm:prSet phldrT="[Текст]"/>
      <dgm:spPr/>
      <dgm:t>
        <a:bodyPr/>
        <a:lstStyle/>
        <a:p>
          <a:r>
            <a:rPr lang="ru-RU" dirty="0" smtClean="0"/>
            <a:t>Параметры ПФС</a:t>
          </a:r>
          <a:endParaRPr lang="ru-RU" dirty="0"/>
        </a:p>
      </dgm:t>
    </dgm:pt>
    <dgm:pt modelId="{40512CB3-D95D-415F-88C8-0D4CC6332C32}" type="parTrans" cxnId="{B90B66D8-73A9-4F8A-8614-39C3EEC5515F}">
      <dgm:prSet/>
      <dgm:spPr/>
      <dgm:t>
        <a:bodyPr/>
        <a:lstStyle/>
        <a:p>
          <a:endParaRPr lang="ru-RU"/>
        </a:p>
      </dgm:t>
    </dgm:pt>
    <dgm:pt modelId="{733230B3-6128-46DA-BD91-455250F504FD}" type="sibTrans" cxnId="{B90B66D8-73A9-4F8A-8614-39C3EEC5515F}">
      <dgm:prSet/>
      <dgm:spPr/>
      <dgm:t>
        <a:bodyPr/>
        <a:lstStyle/>
        <a:p>
          <a:endParaRPr lang="ru-RU"/>
        </a:p>
      </dgm:t>
    </dgm:pt>
    <dgm:pt modelId="{889B0656-4B76-4307-84AE-1058BD30259E}" type="pres">
      <dgm:prSet presAssocID="{35D7794C-7E57-4CA5-84C0-718390FAF55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9A409-B0BC-445A-94F7-FDAB83923665}" type="pres">
      <dgm:prSet presAssocID="{67159C6E-37BE-4D8F-A0BF-42DA43304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FCD38-179F-4747-BDAF-3545BB618DA3}" type="pres">
      <dgm:prSet presAssocID="{DC3B94B3-3F7F-4062-8CD1-D8B834D0400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204B48A-DF9C-40A7-B4E6-9A5A51B1A176}" type="pres">
      <dgm:prSet presAssocID="{DC3B94B3-3F7F-4062-8CD1-D8B834D0400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93F0DD9-D1A8-46A1-9D5E-FF5AE73C3B17}" type="pres">
      <dgm:prSet presAssocID="{F06289D0-210E-4807-AF3F-49D6C7DCA8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B9009-7EEB-4E5D-873E-567D8900C10D}" type="pres">
      <dgm:prSet presAssocID="{A6B29E73-BF9A-4B78-BE3E-5EEAA823BC0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63C4162-D6A2-4CA8-B1B1-1D836F7ABCA4}" type="pres">
      <dgm:prSet presAssocID="{A6B29E73-BF9A-4B78-BE3E-5EEAA823BC0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C8BB40B-041B-4B50-A5B2-26B64930F715}" type="pres">
      <dgm:prSet presAssocID="{83E96A98-93E9-435F-88D0-426F1AF1C7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26EE4-11BF-4322-91CD-F90425056349}" type="pres">
      <dgm:prSet presAssocID="{30707AC8-DD6A-4A58-A941-6BD10C8EF4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71CAE07-F78D-4C25-BAF9-AA5039702873}" type="pres">
      <dgm:prSet presAssocID="{30707AC8-DD6A-4A58-A941-6BD10C8EF49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83DC65A-08C0-40F7-84A6-676EA2C45203}" type="pres">
      <dgm:prSet presAssocID="{C9C5E13B-9A70-486B-960A-9F8213B13F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A9B7A-7A2B-4BB9-9374-9210F9C6F811}" type="pres">
      <dgm:prSet presAssocID="{82C734F2-A70E-407B-A128-95BDA8F168D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75E5714-1A93-474C-88C4-F4BA0ED8817B}" type="pres">
      <dgm:prSet presAssocID="{82C734F2-A70E-407B-A128-95BDA8F168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EC3412-03B3-4694-82CC-E019EA3A010E}" type="pres">
      <dgm:prSet presAssocID="{CF56CF80-28F9-40E9-A643-EB98E33845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27D83-0F80-4D20-A5EF-AC0A1DF1F6B8}" type="presOf" srcId="{82C734F2-A70E-407B-A128-95BDA8F168D1}" destId="{72EA9B7A-7A2B-4BB9-9374-9210F9C6F811}" srcOrd="0" destOrd="0" presId="urn:microsoft.com/office/officeart/2005/8/layout/process2"/>
    <dgm:cxn modelId="{791F3200-80F7-4FD0-88BF-533E75A33C80}" srcId="{35D7794C-7E57-4CA5-84C0-718390FAF55C}" destId="{67159C6E-37BE-4D8F-A0BF-42DA43304B70}" srcOrd="0" destOrd="0" parTransId="{06226DF3-F943-4AA2-A49D-610AB370002B}" sibTransId="{DC3B94B3-3F7F-4062-8CD1-D8B834D04007}"/>
    <dgm:cxn modelId="{249644AB-AC76-4DFA-B2C9-33E999441BFF}" type="presOf" srcId="{30707AC8-DD6A-4A58-A941-6BD10C8EF490}" destId="{D71CAE07-F78D-4C25-BAF9-AA5039702873}" srcOrd="1" destOrd="0" presId="urn:microsoft.com/office/officeart/2005/8/layout/process2"/>
    <dgm:cxn modelId="{AB918AA4-5883-4BF1-AEB2-C093812FCB95}" type="presOf" srcId="{83E96A98-93E9-435F-88D0-426F1AF1C7FD}" destId="{7C8BB40B-041B-4B50-A5B2-26B64930F715}" srcOrd="0" destOrd="0" presId="urn:microsoft.com/office/officeart/2005/8/layout/process2"/>
    <dgm:cxn modelId="{1CFD6799-D3AE-4D2E-A331-56DDB3CA7F2B}" type="presOf" srcId="{DC3B94B3-3F7F-4062-8CD1-D8B834D04007}" destId="{6204B48A-DF9C-40A7-B4E6-9A5A51B1A176}" srcOrd="1" destOrd="0" presId="urn:microsoft.com/office/officeart/2005/8/layout/process2"/>
    <dgm:cxn modelId="{97D7F0BD-F681-4357-AC6C-91CA4409931A}" type="presOf" srcId="{DC3B94B3-3F7F-4062-8CD1-D8B834D04007}" destId="{7D3FCD38-179F-4747-BDAF-3545BB618DA3}" srcOrd="0" destOrd="0" presId="urn:microsoft.com/office/officeart/2005/8/layout/process2"/>
    <dgm:cxn modelId="{AE76327F-664F-4C59-A054-3C1067CD7017}" srcId="{35D7794C-7E57-4CA5-84C0-718390FAF55C}" destId="{83E96A98-93E9-435F-88D0-426F1AF1C7FD}" srcOrd="2" destOrd="0" parTransId="{CA59D214-83C0-4C16-A23B-4986F1325B58}" sibTransId="{30707AC8-DD6A-4A58-A941-6BD10C8EF490}"/>
    <dgm:cxn modelId="{B3E4ED93-BE18-477A-A0E9-11FB366AB14E}" srcId="{35D7794C-7E57-4CA5-84C0-718390FAF55C}" destId="{C9C5E13B-9A70-486B-960A-9F8213B13F71}" srcOrd="3" destOrd="0" parTransId="{63F828EA-9282-4838-962A-06ADCB27D103}" sibTransId="{82C734F2-A70E-407B-A128-95BDA8F168D1}"/>
    <dgm:cxn modelId="{79327CFF-7A76-402C-BE2B-045F9351A28D}" type="presOf" srcId="{82C734F2-A70E-407B-A128-95BDA8F168D1}" destId="{875E5714-1A93-474C-88C4-F4BA0ED8817B}" srcOrd="1" destOrd="0" presId="urn:microsoft.com/office/officeart/2005/8/layout/process2"/>
    <dgm:cxn modelId="{09EDC2AF-326D-456E-8866-0F1AD9069E7F}" type="presOf" srcId="{A6B29E73-BF9A-4B78-BE3E-5EEAA823BC02}" destId="{B63C4162-D6A2-4CA8-B1B1-1D836F7ABCA4}" srcOrd="1" destOrd="0" presId="urn:microsoft.com/office/officeart/2005/8/layout/process2"/>
    <dgm:cxn modelId="{8B395988-573C-4BE4-84DD-B51667DDA6FA}" type="presOf" srcId="{F06289D0-210E-4807-AF3F-49D6C7DCA8A0}" destId="{493F0DD9-D1A8-46A1-9D5E-FF5AE73C3B17}" srcOrd="0" destOrd="0" presId="urn:microsoft.com/office/officeart/2005/8/layout/process2"/>
    <dgm:cxn modelId="{8FB25F54-D7F0-4938-8B98-7554B7911DD6}" type="presOf" srcId="{30707AC8-DD6A-4A58-A941-6BD10C8EF490}" destId="{77B26EE4-11BF-4322-91CD-F90425056349}" srcOrd="0" destOrd="0" presId="urn:microsoft.com/office/officeart/2005/8/layout/process2"/>
    <dgm:cxn modelId="{D38A5555-01C3-49AA-B43E-1D1C5E8D722B}" type="presOf" srcId="{35D7794C-7E57-4CA5-84C0-718390FAF55C}" destId="{889B0656-4B76-4307-84AE-1058BD30259E}" srcOrd="0" destOrd="0" presId="urn:microsoft.com/office/officeart/2005/8/layout/process2"/>
    <dgm:cxn modelId="{7DEBB060-F9F2-4514-B8F1-7E59AA8A3E77}" srcId="{35D7794C-7E57-4CA5-84C0-718390FAF55C}" destId="{F06289D0-210E-4807-AF3F-49D6C7DCA8A0}" srcOrd="1" destOrd="0" parTransId="{8667DFD8-7EC1-4731-9CD4-39A531631CA5}" sibTransId="{A6B29E73-BF9A-4B78-BE3E-5EEAA823BC02}"/>
    <dgm:cxn modelId="{5B899BDC-7763-4B58-A155-05D27CA1191B}" type="presOf" srcId="{CF56CF80-28F9-40E9-A643-EB98E3384544}" destId="{0AEC3412-03B3-4694-82CC-E019EA3A010E}" srcOrd="0" destOrd="0" presId="urn:microsoft.com/office/officeart/2005/8/layout/process2"/>
    <dgm:cxn modelId="{7C846F4B-4AF0-4DD0-9CF9-B5AEB575EDD0}" type="presOf" srcId="{A6B29E73-BF9A-4B78-BE3E-5EEAA823BC02}" destId="{7DEB9009-7EEB-4E5D-873E-567D8900C10D}" srcOrd="0" destOrd="0" presId="urn:microsoft.com/office/officeart/2005/8/layout/process2"/>
    <dgm:cxn modelId="{629EC2BB-5AB9-49C1-8DAE-17EA162C5EDF}" type="presOf" srcId="{67159C6E-37BE-4D8F-A0BF-42DA43304B70}" destId="{FAF9A409-B0BC-445A-94F7-FDAB83923665}" srcOrd="0" destOrd="0" presId="urn:microsoft.com/office/officeart/2005/8/layout/process2"/>
    <dgm:cxn modelId="{B90B66D8-73A9-4F8A-8614-39C3EEC5515F}" srcId="{35D7794C-7E57-4CA5-84C0-718390FAF55C}" destId="{CF56CF80-28F9-40E9-A643-EB98E3384544}" srcOrd="4" destOrd="0" parTransId="{40512CB3-D95D-415F-88C8-0D4CC6332C32}" sibTransId="{733230B3-6128-46DA-BD91-455250F504FD}"/>
    <dgm:cxn modelId="{7A92C12B-C7E9-4835-8D59-741343A2ABD6}" type="presOf" srcId="{C9C5E13B-9A70-486B-960A-9F8213B13F71}" destId="{D83DC65A-08C0-40F7-84A6-676EA2C45203}" srcOrd="0" destOrd="0" presId="urn:microsoft.com/office/officeart/2005/8/layout/process2"/>
    <dgm:cxn modelId="{92B2DF5A-E122-4AE0-B882-B92079C8A48F}" type="presParOf" srcId="{889B0656-4B76-4307-84AE-1058BD30259E}" destId="{FAF9A409-B0BC-445A-94F7-FDAB83923665}" srcOrd="0" destOrd="0" presId="urn:microsoft.com/office/officeart/2005/8/layout/process2"/>
    <dgm:cxn modelId="{CABE316F-C7E3-445C-B4A3-D7C37A84F9EB}" type="presParOf" srcId="{889B0656-4B76-4307-84AE-1058BD30259E}" destId="{7D3FCD38-179F-4747-BDAF-3545BB618DA3}" srcOrd="1" destOrd="0" presId="urn:microsoft.com/office/officeart/2005/8/layout/process2"/>
    <dgm:cxn modelId="{70229366-DBC8-4511-9650-9D4A4C4A2DEC}" type="presParOf" srcId="{7D3FCD38-179F-4747-BDAF-3545BB618DA3}" destId="{6204B48A-DF9C-40A7-B4E6-9A5A51B1A176}" srcOrd="0" destOrd="0" presId="urn:microsoft.com/office/officeart/2005/8/layout/process2"/>
    <dgm:cxn modelId="{702E85C6-49A0-4E9C-8E3A-B792136DE01E}" type="presParOf" srcId="{889B0656-4B76-4307-84AE-1058BD30259E}" destId="{493F0DD9-D1A8-46A1-9D5E-FF5AE73C3B17}" srcOrd="2" destOrd="0" presId="urn:microsoft.com/office/officeart/2005/8/layout/process2"/>
    <dgm:cxn modelId="{8882B8BA-D915-4141-8CCC-3F53C07F4F8C}" type="presParOf" srcId="{889B0656-4B76-4307-84AE-1058BD30259E}" destId="{7DEB9009-7EEB-4E5D-873E-567D8900C10D}" srcOrd="3" destOrd="0" presId="urn:microsoft.com/office/officeart/2005/8/layout/process2"/>
    <dgm:cxn modelId="{6B046210-7186-4A79-AA49-F6E345FB9F95}" type="presParOf" srcId="{7DEB9009-7EEB-4E5D-873E-567D8900C10D}" destId="{B63C4162-D6A2-4CA8-B1B1-1D836F7ABCA4}" srcOrd="0" destOrd="0" presId="urn:microsoft.com/office/officeart/2005/8/layout/process2"/>
    <dgm:cxn modelId="{A7C33934-5597-40C9-AEBF-2F7E484F206E}" type="presParOf" srcId="{889B0656-4B76-4307-84AE-1058BD30259E}" destId="{7C8BB40B-041B-4B50-A5B2-26B64930F715}" srcOrd="4" destOrd="0" presId="urn:microsoft.com/office/officeart/2005/8/layout/process2"/>
    <dgm:cxn modelId="{EBB99614-0591-4E45-807F-D1B28E140F1B}" type="presParOf" srcId="{889B0656-4B76-4307-84AE-1058BD30259E}" destId="{77B26EE4-11BF-4322-91CD-F90425056349}" srcOrd="5" destOrd="0" presId="urn:microsoft.com/office/officeart/2005/8/layout/process2"/>
    <dgm:cxn modelId="{F4D2610E-BD1A-4248-A42F-7CC612F945F1}" type="presParOf" srcId="{77B26EE4-11BF-4322-91CD-F90425056349}" destId="{D71CAE07-F78D-4C25-BAF9-AA5039702873}" srcOrd="0" destOrd="0" presId="urn:microsoft.com/office/officeart/2005/8/layout/process2"/>
    <dgm:cxn modelId="{E9DA644C-4866-4F06-ADDE-0F9F7F77D193}" type="presParOf" srcId="{889B0656-4B76-4307-84AE-1058BD30259E}" destId="{D83DC65A-08C0-40F7-84A6-676EA2C45203}" srcOrd="6" destOrd="0" presId="urn:microsoft.com/office/officeart/2005/8/layout/process2"/>
    <dgm:cxn modelId="{3A96B44D-1D57-4905-A6D6-21BC0FF31BD7}" type="presParOf" srcId="{889B0656-4B76-4307-84AE-1058BD30259E}" destId="{72EA9B7A-7A2B-4BB9-9374-9210F9C6F811}" srcOrd="7" destOrd="0" presId="urn:microsoft.com/office/officeart/2005/8/layout/process2"/>
    <dgm:cxn modelId="{EDE867EA-016A-4E43-A282-7633CDE3922D}" type="presParOf" srcId="{72EA9B7A-7A2B-4BB9-9374-9210F9C6F811}" destId="{875E5714-1A93-474C-88C4-F4BA0ED8817B}" srcOrd="0" destOrd="0" presId="urn:microsoft.com/office/officeart/2005/8/layout/process2"/>
    <dgm:cxn modelId="{4E361C0A-A79C-4DEE-B68B-AC6C8EBCF137}" type="presParOf" srcId="{889B0656-4B76-4307-84AE-1058BD30259E}" destId="{0AEC3412-03B3-4694-82CC-E019EA3A010E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9A409-B0BC-445A-94F7-FDAB83923665}">
      <dsp:nvSpPr>
        <dsp:cNvPr id="0" name=""/>
        <dsp:cNvSpPr/>
      </dsp:nvSpPr>
      <dsp:spPr>
        <a:xfrm>
          <a:off x="203284" y="637"/>
          <a:ext cx="2728671" cy="746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Здоровье</a:t>
          </a:r>
          <a:r>
            <a:rPr lang="en-US" sz="1800" kern="1200" dirty="0" smtClean="0"/>
            <a:t>,</a:t>
          </a:r>
          <a:r>
            <a:rPr lang="ru-RU" sz="1800" kern="1200" dirty="0" smtClean="0"/>
            <a:t> мысли, эмоциональное состояние</a:t>
          </a:r>
          <a:endParaRPr lang="ru-RU" sz="1800" kern="1200" dirty="0"/>
        </a:p>
      </dsp:txBody>
      <dsp:txXfrm>
        <a:off x="225142" y="22495"/>
        <a:ext cx="2684955" cy="702587"/>
      </dsp:txXfrm>
    </dsp:sp>
    <dsp:sp modelId="{7D3FCD38-179F-4747-BDAF-3545BB618DA3}">
      <dsp:nvSpPr>
        <dsp:cNvPr id="0" name=""/>
        <dsp:cNvSpPr/>
      </dsp:nvSpPr>
      <dsp:spPr>
        <a:xfrm rot="5400000">
          <a:off x="1427688" y="765598"/>
          <a:ext cx="279863" cy="3358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466869" y="793585"/>
        <a:ext cx="201502" cy="195904"/>
      </dsp:txXfrm>
    </dsp:sp>
    <dsp:sp modelId="{493F0DD9-D1A8-46A1-9D5E-FF5AE73C3B17}">
      <dsp:nvSpPr>
        <dsp:cNvPr id="0" name=""/>
        <dsp:cNvSpPr/>
      </dsp:nvSpPr>
      <dsp:spPr>
        <a:xfrm>
          <a:off x="203284" y="1120092"/>
          <a:ext cx="2728671" cy="746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Движения, микродвижения</a:t>
          </a:r>
          <a:endParaRPr lang="ru-RU" sz="1800" kern="1200" dirty="0"/>
        </a:p>
      </dsp:txBody>
      <dsp:txXfrm>
        <a:off x="225142" y="1141950"/>
        <a:ext cx="2684955" cy="702587"/>
      </dsp:txXfrm>
    </dsp:sp>
    <dsp:sp modelId="{7DEB9009-7EEB-4E5D-873E-567D8900C10D}">
      <dsp:nvSpPr>
        <dsp:cNvPr id="0" name=""/>
        <dsp:cNvSpPr/>
      </dsp:nvSpPr>
      <dsp:spPr>
        <a:xfrm rot="5400000">
          <a:off x="1427688" y="1885053"/>
          <a:ext cx="279863" cy="3358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466869" y="1913040"/>
        <a:ext cx="201502" cy="195904"/>
      </dsp:txXfrm>
    </dsp:sp>
    <dsp:sp modelId="{7C8BB40B-041B-4B50-A5B2-26B64930F715}">
      <dsp:nvSpPr>
        <dsp:cNvPr id="0" name=""/>
        <dsp:cNvSpPr/>
      </dsp:nvSpPr>
      <dsp:spPr>
        <a:xfrm>
          <a:off x="203284" y="2239547"/>
          <a:ext cx="2728671" cy="746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ТВ камера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25142" y="2261405"/>
        <a:ext cx="2684955" cy="702587"/>
      </dsp:txXfrm>
    </dsp:sp>
    <dsp:sp modelId="{77B26EE4-11BF-4322-91CD-F90425056349}">
      <dsp:nvSpPr>
        <dsp:cNvPr id="0" name=""/>
        <dsp:cNvSpPr/>
      </dsp:nvSpPr>
      <dsp:spPr>
        <a:xfrm rot="5400000">
          <a:off x="1427688" y="3004508"/>
          <a:ext cx="279863" cy="3358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466869" y="3032495"/>
        <a:ext cx="201502" cy="195904"/>
      </dsp:txXfrm>
    </dsp:sp>
    <dsp:sp modelId="{D83DC65A-08C0-40F7-84A6-676EA2C45203}">
      <dsp:nvSpPr>
        <dsp:cNvPr id="0" name=""/>
        <dsp:cNvSpPr/>
      </dsp:nvSpPr>
      <dsp:spPr>
        <a:xfrm>
          <a:off x="203284" y="3359002"/>
          <a:ext cx="2728671" cy="746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Компьютерная программа </a:t>
          </a:r>
          <a:r>
            <a:rPr lang="en-US" sz="1800" kern="1200" dirty="0" smtClean="0">
              <a:solidFill>
                <a:srgbClr val="FF0000"/>
              </a:solidFill>
            </a:rPr>
            <a:t>Vibra</a:t>
          </a:r>
          <a:r>
            <a:rPr lang="en-US" sz="1800" kern="1200" dirty="0" smtClean="0">
              <a:solidFill>
                <a:srgbClr val="2323DC"/>
              </a:solidFill>
            </a:rPr>
            <a:t>Ima</a:t>
          </a:r>
          <a:r>
            <a:rPr lang="en-US" sz="1800" kern="1200" dirty="0" smtClean="0">
              <a:solidFill>
                <a:srgbClr val="2323DC"/>
              </a:solidFill>
              <a:latin typeface="Calibri" pitchFamily="34" charset="0"/>
              <a:ea typeface="+mn-ea"/>
              <a:cs typeface="+mn-cs"/>
            </a:rPr>
            <a:t>g</a:t>
          </a:r>
          <a:r>
            <a:rPr lang="en-US" sz="1800" kern="1200" dirty="0" smtClean="0">
              <a:solidFill>
                <a:srgbClr val="2323DC"/>
              </a:solidFill>
            </a:rPr>
            <a:t>e</a:t>
          </a:r>
          <a:endParaRPr lang="ru-RU" sz="1800" kern="1200" dirty="0">
            <a:solidFill>
              <a:srgbClr val="2323DC"/>
            </a:solidFill>
          </a:endParaRPr>
        </a:p>
      </dsp:txBody>
      <dsp:txXfrm>
        <a:off x="225142" y="3380860"/>
        <a:ext cx="2684955" cy="702587"/>
      </dsp:txXfrm>
    </dsp:sp>
    <dsp:sp modelId="{72EA9B7A-7A2B-4BB9-9374-9210F9C6F811}">
      <dsp:nvSpPr>
        <dsp:cNvPr id="0" name=""/>
        <dsp:cNvSpPr/>
      </dsp:nvSpPr>
      <dsp:spPr>
        <a:xfrm rot="5400000">
          <a:off x="1427688" y="4123963"/>
          <a:ext cx="279863" cy="3358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466869" y="4151950"/>
        <a:ext cx="201502" cy="195904"/>
      </dsp:txXfrm>
    </dsp:sp>
    <dsp:sp modelId="{0AEC3412-03B3-4694-82CC-E019EA3A010E}">
      <dsp:nvSpPr>
        <dsp:cNvPr id="0" name=""/>
        <dsp:cNvSpPr/>
      </dsp:nvSpPr>
      <dsp:spPr>
        <a:xfrm>
          <a:off x="203284" y="4478457"/>
          <a:ext cx="2728671" cy="746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Параметры ПФС</a:t>
          </a:r>
          <a:endParaRPr lang="ru-RU" sz="1800" kern="1200" dirty="0"/>
        </a:p>
      </dsp:txBody>
      <dsp:txXfrm>
        <a:off x="225142" y="4500315"/>
        <a:ext cx="2684955" cy="70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04FCE5-7B01-4E78-915E-45490248650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FEC05D-9295-4F62-9793-FE88F7FB90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</a:rPr>
              <a:t>Уважаемые коллеги. Я рад приветствовать Вас на открытии </a:t>
            </a:r>
            <a:r>
              <a:rPr lang="ru-RU" altLang="ru-RU" dirty="0" smtClean="0">
                <a:latin typeface="Arial" panose="020B0604020202020204" pitchFamily="34" charset="0"/>
              </a:rPr>
              <a:t>X Международного Конгресса «Спорт, Человек, Здоровье», посвященного  125-летию со дня создания Национального</a:t>
            </a:r>
            <a:r>
              <a:rPr lang="ru-RU" altLang="ru-RU" baseline="0" dirty="0" smtClean="0"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Государственного Университета имени</a:t>
            </a:r>
            <a:r>
              <a:rPr lang="ru-RU" altLang="ru-RU" baseline="0" dirty="0" smtClean="0"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Петра</a:t>
            </a:r>
            <a:r>
              <a:rPr lang="ru-RU" altLang="ru-RU" baseline="0" dirty="0" smtClean="0"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</a:rPr>
              <a:t>Францевича</a:t>
            </a:r>
            <a:r>
              <a:rPr lang="ru-RU" altLang="ru-RU" dirty="0" smtClean="0">
                <a:latin typeface="Arial" panose="020B0604020202020204" pitchFamily="34" charset="0"/>
              </a:rPr>
              <a:t> Лесгафта.</a:t>
            </a:r>
            <a:endParaRPr lang="ru-RU" altLang="ru-RU" baseline="0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1AF722-8D57-4217-8DBE-5FE7F2AA2CEE}" type="slidenum">
              <a:rPr lang="ru-RU" altLang="ru-RU" smtClean="0"/>
              <a:pPr/>
              <a:t>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Системы</a:t>
            </a:r>
            <a:r>
              <a:rPr lang="ru-RU" baseline="0" dirty="0"/>
              <a:t> виброизображения четвертого поколения позволяют использовать алгоритмы обученных искусственных нейронных сетей или искусственного интеллекта в обработке результатов измерений</a:t>
            </a:r>
            <a:r>
              <a:rPr lang="en-US" baseline="0" dirty="0"/>
              <a:t>. </a:t>
            </a:r>
            <a:r>
              <a:rPr lang="ru-RU" baseline="0" dirty="0"/>
              <a:t>Для этого необходимо первоначально обучить ИНС по исследуемой выборке данных поведенческих или медицинских параметров, полученных с помощью другой стандартной </a:t>
            </a:r>
            <a:r>
              <a:rPr lang="ru-RU" baseline="0" dirty="0" smtClean="0"/>
              <a:t>технологии. </a:t>
            </a:r>
          </a:p>
          <a:p>
            <a:r>
              <a:rPr lang="ru-RU" baseline="0" dirty="0" smtClean="0"/>
              <a:t>Для активного внедрения систем с ИИ в спорте необходим набор статистической базы и большая научная работа. Однако тенденция развития науки показывает, что использование систем с ИИ сможет существенно ускорить достижение высоких спортивных результатов.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EC05D-9295-4F62-9793-FE88F7FB9076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48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>
                <a:latin typeface="Arial" panose="020B0604020202020204" pitchFamily="34" charset="0"/>
              </a:rPr>
              <a:t>На данном слайде представлены примеры результатов измерений</a:t>
            </a:r>
            <a:r>
              <a:rPr lang="ru-RU" altLang="en-US" baseline="0" dirty="0">
                <a:latin typeface="Arial" panose="020B0604020202020204" pitchFamily="34" charset="0"/>
              </a:rPr>
              <a:t> </a:t>
            </a:r>
            <a:r>
              <a:rPr lang="ru-RU" altLang="en-US" baseline="0" dirty="0" smtClean="0">
                <a:latin typeface="Arial" panose="020B0604020202020204" pitchFamily="34" charset="0"/>
              </a:rPr>
              <a:t>поведенческих </a:t>
            </a:r>
            <a:r>
              <a:rPr lang="ru-RU" altLang="en-US" baseline="0" dirty="0">
                <a:latin typeface="Arial" panose="020B0604020202020204" pitchFamily="34" charset="0"/>
              </a:rPr>
              <a:t>характеристик человека программами ВибраМед (первое поколение систем виброизображения), ВибраМИ (второе поколение) и ВибраНЛП (третье поколение). </a:t>
            </a:r>
            <a:r>
              <a:rPr lang="ru-RU" altLang="en-US" baseline="0" dirty="0" smtClean="0">
                <a:latin typeface="Arial" panose="020B0604020202020204" pitchFamily="34" charset="0"/>
              </a:rPr>
              <a:t>Мне приятно отметить, что специалисты университета Лесгафта активно используют три первые поколения систем ВИ в своей работе.</a:t>
            </a:r>
            <a:endParaRPr lang="ru-RU" altLang="en-US" baseline="0" dirty="0">
              <a:latin typeface="Arial" panose="020B0604020202020204" pitchFamily="34" charset="0"/>
            </a:endParaRPr>
          </a:p>
          <a:p>
            <a:r>
              <a:rPr lang="ru-RU" altLang="en-US" baseline="0" dirty="0">
                <a:latin typeface="Arial" panose="020B0604020202020204" pitchFamily="34" charset="0"/>
              </a:rPr>
              <a:t>Основным объединяющим принципом данных систем является измерение поведенческих характеристик человека как физической величины, и каждый поведенческий параметр характеризуется своими значениями от </a:t>
            </a:r>
            <a:r>
              <a:rPr lang="ru-RU" altLang="en-US" baseline="0" dirty="0" smtClean="0">
                <a:latin typeface="Arial" panose="020B0604020202020204" pitchFamily="34" charset="0"/>
              </a:rPr>
              <a:t>0 </a:t>
            </a:r>
            <a:r>
              <a:rPr lang="ru-RU" altLang="en-US" baseline="0" dirty="0">
                <a:latin typeface="Arial" panose="020B0604020202020204" pitchFamily="34" charset="0"/>
              </a:rPr>
              <a:t>до 1 или </a:t>
            </a:r>
            <a:r>
              <a:rPr lang="ru-RU" altLang="en-US" baseline="0" dirty="0" smtClean="0">
                <a:latin typeface="Arial" panose="020B0604020202020204" pitchFamily="34" charset="0"/>
              </a:rPr>
              <a:t>выражен </a:t>
            </a:r>
            <a:r>
              <a:rPr lang="ru-RU" altLang="en-US" baseline="0" dirty="0">
                <a:latin typeface="Arial" panose="020B0604020202020204" pitchFamily="34" charset="0"/>
              </a:rPr>
              <a:t>в </a:t>
            </a:r>
            <a:r>
              <a:rPr lang="ru-RU" altLang="en-US" baseline="0" dirty="0" smtClean="0">
                <a:latin typeface="Arial" panose="020B0604020202020204" pitchFamily="34" charset="0"/>
              </a:rPr>
              <a:t>процентах, что упрощает контроль за их изменением.</a:t>
            </a:r>
            <a:endParaRPr lang="en-US" altLang="en-US" baseline="0" dirty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34BF92-69D5-4377-B180-071E26E4B110}" type="slidenum">
              <a:rPr lang="ru-RU" altLang="ru-RU" smtClean="0"/>
              <a:pPr/>
              <a:t>11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BE033-A536-4A74-B3B8-576786B6F79E}" type="slidenum">
              <a:rPr lang="ru-RU" altLang="ru-RU" smtClean="0"/>
              <a:pPr/>
              <a:t>12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639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solidFill>
                  <a:srgbClr val="00B0F0"/>
                </a:solidFill>
                <a:latin typeface="Arial" panose="020B0604020202020204" pitchFamily="34" charset="0"/>
              </a:rPr>
              <a:t>За прошедшие 20 лет </a:t>
            </a:r>
            <a:r>
              <a:rPr lang="ru-RU" altLang="en-US" dirty="0" smtClean="0">
                <a:latin typeface="Arial" panose="020B0604020202020204" pitchFamily="34" charset="0"/>
              </a:rPr>
              <a:t>технология виброизображения сделала большой шаг вперед от непонятной игрушки до наиболее известной в мире технологии психофизиологической </a:t>
            </a:r>
            <a:r>
              <a:rPr lang="ru-RU" altLang="en-US" dirty="0" err="1" smtClean="0">
                <a:latin typeface="Arial" panose="020B0604020202020204" pitchFamily="34" charset="0"/>
              </a:rPr>
              <a:t>детекции</a:t>
            </a:r>
            <a:r>
              <a:rPr lang="ru-RU" altLang="en-US" dirty="0" smtClean="0">
                <a:latin typeface="Arial" panose="020B0604020202020204" pitchFamily="34" charset="0"/>
              </a:rPr>
              <a:t>. Задача ученого – сделать свое открытие, разработку или изобретение полезным людям, я надеюсь, что технология виброизображения сделает мир лучше и</a:t>
            </a:r>
            <a:r>
              <a:rPr lang="ru-RU" altLang="en-US" baseline="0" dirty="0" smtClean="0">
                <a:latin typeface="Arial" panose="020B0604020202020204" pitchFamily="34" charset="0"/>
              </a:rPr>
              <a:t> поможет российскому спорту вернуться на лидирующие позиции в мире</a:t>
            </a:r>
            <a:r>
              <a:rPr lang="ru-RU" altLang="en-US" dirty="0" smtClean="0">
                <a:latin typeface="Arial" panose="020B0604020202020204" pitchFamily="34" charset="0"/>
              </a:rPr>
              <a:t>. 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На данный момент технология виброизображения – это самое современное и доступное средство определения скрытых возможностей человека.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5271BA-C009-40E0-A9E1-C66C8A70CE81}" type="slidenum">
              <a:rPr lang="ru-RU" altLang="ru-RU" smtClean="0"/>
              <a:pPr/>
              <a:t>13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50622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Системы</a:t>
            </a:r>
            <a:r>
              <a:rPr lang="ru-RU" altLang="en-US" baseline="0" dirty="0" smtClean="0">
                <a:latin typeface="Arial" panose="020B0604020202020204" pitchFamily="34" charset="0"/>
              </a:rPr>
              <a:t> виброизображения просты в использовании, требуется только стандартные телевизионные (веб</a:t>
            </a:r>
            <a:r>
              <a:rPr lang="en-US" altLang="en-US" baseline="0" dirty="0" smtClean="0">
                <a:latin typeface="Arial" panose="020B0604020202020204" pitchFamily="34" charset="0"/>
              </a:rPr>
              <a:t>, IP)</a:t>
            </a:r>
            <a:r>
              <a:rPr lang="ru-RU" altLang="en-US" baseline="0" dirty="0" smtClean="0">
                <a:latin typeface="Arial" panose="020B0604020202020204" pitchFamily="34" charset="0"/>
              </a:rPr>
              <a:t> камеры</a:t>
            </a:r>
            <a:r>
              <a:rPr lang="en-US" altLang="en-US" baseline="0" dirty="0" smtClean="0">
                <a:latin typeface="Arial" panose="020B0604020202020204" pitchFamily="34" charset="0"/>
              </a:rPr>
              <a:t> </a:t>
            </a:r>
            <a:r>
              <a:rPr lang="ru-RU" altLang="en-US" baseline="0" dirty="0" smtClean="0">
                <a:latin typeface="Arial" panose="020B0604020202020204" pitchFamily="34" charset="0"/>
              </a:rPr>
              <a:t>и обычные компьютеры для измерения поведенческих и психофизиологических параметров спортсменов. Но это только инструмент, помогающий тренеру или спортивному психологу добиться нужного результата. Поэтому не стоит опасаться использования технических средств – это помощник тренера, а не конкурент.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Технологию виброизображения обычно используют там, где нужна честная информация о ПФС человека. Спорт - это как раз тот мир, где объективность должна побеждать субъективизм.</a:t>
            </a:r>
            <a:endParaRPr lang="ru-RU" altLang="en-US" dirty="0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964AF8-82AA-4A8C-A263-5ED4CCB2A6B1}" type="slidenum">
              <a:rPr lang="ru-RU" altLang="ru-RU" smtClean="0"/>
              <a:pPr/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28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>
                <a:latin typeface="Arial" panose="020B0604020202020204" pitchFamily="34" charset="0"/>
              </a:rPr>
              <a:t>Я благодарю всех </a:t>
            </a:r>
            <a:r>
              <a:rPr lang="ru-RU" altLang="en-US" dirty="0" smtClean="0">
                <a:latin typeface="Arial" panose="020B0604020202020204" pitchFamily="34" charset="0"/>
              </a:rPr>
              <a:t>коллег</a:t>
            </a:r>
            <a:r>
              <a:rPr lang="ru-RU" altLang="en-US" baseline="0" dirty="0" smtClean="0">
                <a:latin typeface="Arial" panose="020B0604020202020204" pitchFamily="34" charset="0"/>
              </a:rPr>
              <a:t> участвующих в Конгрессе и готов ответить на вопросы по презентации.</a:t>
            </a:r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47D479-8DE6-4BDC-978F-B855FEF2C58E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В начале я хочу остановиться на том, что многие великие ученые прошлого, заложили теоретические основы технологии виброизображения. Начну с древнегреческого философа Аристотеля, который был первым мыслителем, создавшим всестороннюю систему философии, охватившую: социологию, философию, политику, логику и физику. Он утверждал, что жизнь это движение, а значит описание движения может характеризовать жизненное состояние.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Великий русский физиолог Иван Михайлович Сеченов впервые описал прямую связь между деятельностью мозга и мышечным движением в своей работе «Рефлексы головного мозга», открывшей эру объективной психофизиологии и опубликованной здесь, в Санкт-Петербурге в 1863 году.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Примерно в это же время, хотя чуть позже, в 1872 году, как продолжение разработки теории эволюции, Чарльз Дарвин, один из наиболее известных в мире ученых, опубликовал работу «О выражении эмоций у человека и животных».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ru-RU" altLang="en-US" dirty="0" smtClean="0">
                <a:latin typeface="Arial" panose="020B0604020202020204" pitchFamily="34" charset="0"/>
              </a:rPr>
              <a:t>Основное внимание в ней он уделил классификации мимики лица и ее эволюционном происхождении.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Практически две эти работы и два различных подхода к человеку от Сеченова и Дарвина определяют развитие психофизиологии в последние 150 лет, причем технология виброизображения объединяет их в едином решении.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Я думаю, что все знают высказывание самого известного психолога в мире Зигмунда Фрейда, что у человека не бывает случайных оговорок. При этом в своей работе «Толкование сновидений», Фрейд также утверждал, что у человека не бывает случайных движений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ru-RU" altLang="en-US" dirty="0" smtClean="0">
                <a:latin typeface="Arial" panose="020B0604020202020204" pitchFamily="34" charset="0"/>
              </a:rPr>
              <a:t>при этом мысли и движения взаимосвязаны.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Первый российский нобелевский лауреат Иван Петрович Павлов, создатель науки о высшей нервной деятельности и практический исследователь физиологических рефлексов, обращал особое внимание на скорость протекания физиологических процессов как на наиболее важную информацию о физиологическом состоянии человека или животного.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Исследователей прошлого отличала особая наблюдательность, так как в 19 веке и начале 20-го века большая часть исследований проводилась с помощью визуальных наблюдений, а измерительного оборудования в его современном понимании просто не существовало.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Такой наблюдательностью безусловно отличался основатель аналитической психологии Карл Юнг, который не только ввел основополагающую характеристику человека по уровню экстраверсии, но и предположил, что экстравертное состояние отличается от интровертного по направлению выделяемой энергии. Хотя кажется, что напрямую, данное положение не связано с психофизиологией движений, но именно технология виброизображения смогла экспериментально подтвердить данное предположение.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0FCBC2-C884-433A-8824-83BBF4DB6B8E}" type="slidenum">
              <a:rPr lang="ru-RU" altLang="ru-RU" smtClean="0"/>
              <a:pPr/>
              <a:t>2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7748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Неслучайно создателем нового направления в науке, Физиология активности, считается советский физиолог Николай Александрович Бернштейн, получивший в 1947 году Сталинскую премию за цикл работ по биодинамике. Еще в 1924 году Бернштейн подготовил к изданию обширный труд «Общая биомеханика» и разработал метод циклографии с использованием кинокамеры, который позволял подробно зафиксировать все фазы движения. Для разработки технологии виброизображения ему не хватило веб камеры и компьютера, хотя Бернштейн использовал все возможности современной техники того времени.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Одной из наиболее известных научных книг 20-го века является работа одного из основателей кибернетики Норберта Винера  «Кибернетика, или Управление и связь в животном и машине». В ней были изложены общие информационно-энергетические подходы, существующие в живой и неживой природе. Причем, если изложенные Винером кибернетические принципы успешно развиваются в технических решениях, то этим же принципам, описанным Винером для живых организмов, не уделяется должного внимания.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Приведенные высказывания ученых носили больше теоретический характер, хотя Николай Бернштейн и пытался использовать полученные знания для повышения эффективности труда и в спорте.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Тем большее значение имеет практическая миокинетическая методика, предложенная испано-бразильским психологом Мира-И-Лопес, позволяющая количественно оценить регулярность движений руки и устанавливающая связь между этими движениями и психологическим состоянием тестируемого человека.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Конрад Лоренц – основоположник науки о поведении животных и нобелевский лауреат 1973 года,  также считал что методы оценки эмоций животных и человека идентичны.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Единственным из цитированных ученных, который живет в настоящее время (дай Бог ему здоровья и успехов), является американский профессор Говард Гарднер, разработчик теории множественного интеллекта. Несмотря на то, что Гарднер никогда не занимался психофизиологией движений, я позволил себе внести его в список теоретиков вибры по целому ряду причин. Во первых, (и этого может быть достаточно) его теория хорошо согласуется с информационно-энергетическим подходом Винера, только более сконцентрирована на процессах сознания человека. Во вторых, основные упреки противников теории Множественного интеллекта состояли в отсутствии практического подтверждения теории Гарднера, а технология виброизображения подтверждает теорию множественного интеллекта на практике. Поэтому я считаю, что косвенная связь между теорией множественного интеллекта и психофизиологией движения достаточна для использования его трудов в технологии виброизображения, как и наоборот.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D72444-4495-4541-AEAD-DE0B517B80C9}" type="slidenum">
              <a:rPr lang="ru-RU" altLang="ru-RU" smtClean="0"/>
              <a:pPr/>
              <a:t>3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889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Свободные движения головы регулируются вестибулярной системой. В медицине известно</a:t>
            </a:r>
            <a:r>
              <a:rPr lang="ru-RU" altLang="en-US" baseline="0" dirty="0" smtClean="0">
                <a:latin typeface="Arial" panose="020B0604020202020204" pitchFamily="34" charset="0"/>
              </a:rPr>
              <a:t> несколько</a:t>
            </a:r>
            <a:r>
              <a:rPr lang="ru-RU" altLang="en-US" dirty="0" smtClean="0">
                <a:latin typeface="Arial" panose="020B0604020202020204" pitchFamily="34" charset="0"/>
              </a:rPr>
              <a:t> вестибулярных рефлексов, наиболее часто используется вестибулярно-окулярный рефлекс. Функционирование вестибулярной системы была открыто Робертом Барани. Он получил Нобелевскую премию в 1914 году в области физиологии и медицины за работу по исследованию физиологии и патологии вестибулярного аппарата.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Вестибулярная</a:t>
            </a:r>
            <a:r>
              <a:rPr lang="ru-RU" altLang="en-US" baseline="0" dirty="0" smtClean="0">
                <a:latin typeface="Arial" panose="020B0604020202020204" pitchFamily="34" charset="0"/>
              </a:rPr>
              <a:t> система регулирует механическое равновесие тела и поэтому связана со всеми физиологическими системами человека.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27C81-5542-47B8-B116-2A7CEE1341CB}" type="slidenum">
              <a:rPr lang="ru-RU" altLang="ru-RU" smtClean="0"/>
              <a:pPr/>
              <a:t>4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59473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Физиологическая составляющая технологии виброизображения основана на</a:t>
            </a:r>
            <a:r>
              <a:rPr lang="ru-RU" baseline="0" dirty="0" smtClean="0"/>
              <a:t> вестибулярно-эмоциональном рефлексе. Рефлексные микродвижения головы человека, регулируемые вестибулярной системой, регистрируются телевизионной камерой, а компьютерная программа преобразует эти движения в психофизиологические и поведенческие параметры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29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Виброизображение характеризует движение</a:t>
            </a:r>
            <a:r>
              <a:rPr lang="ru-RU" altLang="en-US" baseline="0" dirty="0" smtClean="0">
                <a:latin typeface="Arial" panose="020B0604020202020204" pitchFamily="34" charset="0"/>
              </a:rPr>
              <a:t> объекта, у неподвижного объекта нет виброизображения. У первичного виброизображения есть две составляющие: амплитудная и частотная. Амплитудная составляющая характеризует изменение амплитуды сигнала в каждом элементе виброизображения, а частотная составляющая характеризует частоту изменения сигнала в каждом элементе виброизображения. 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Если обычное изображение характеризует оптические свойства объекта и его размер определяется форматом кадра, то идеальное виброизображение не зависит от оптических свойств объекта.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3ACCD-2615-4D91-A9A2-387F110F573D}" type="slidenum">
              <a:rPr lang="ru-RU" altLang="ru-RU" smtClean="0"/>
              <a:pPr/>
              <a:t>6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5716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baseline="0" dirty="0" smtClean="0">
                <a:latin typeface="Arial" panose="020B0604020202020204" pitchFamily="34" charset="0"/>
              </a:rPr>
              <a:t>Для понимания принципов преобразования </a:t>
            </a:r>
            <a:r>
              <a:rPr lang="ru-RU" altLang="en-US" baseline="0" dirty="0" err="1" smtClean="0">
                <a:latin typeface="Arial" panose="020B0604020202020204" pitchFamily="34" charset="0"/>
              </a:rPr>
              <a:t>микродвижений</a:t>
            </a:r>
            <a:r>
              <a:rPr lang="ru-RU" altLang="en-US" baseline="0" dirty="0" smtClean="0">
                <a:latin typeface="Arial" panose="020B0604020202020204" pitchFamily="34" charset="0"/>
              </a:rPr>
              <a:t> головы в поведенческие параметры человека необходимо рассматривать </a:t>
            </a:r>
            <a:r>
              <a:rPr lang="ru-RU" altLang="en-US" baseline="0" dirty="0">
                <a:latin typeface="Arial" panose="020B0604020202020204" pitchFamily="34" charset="0"/>
              </a:rPr>
              <a:t>систему виброизображения с метрологической точки зрения как средство измерения физических характеристик объекта, а параметры движения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ru-RU" altLang="en-US" baseline="0" dirty="0">
                <a:latin typeface="Arial" panose="020B0604020202020204" pitchFamily="34" charset="0"/>
              </a:rPr>
              <a:t>и поведенческие характеристики человека </a:t>
            </a:r>
            <a:r>
              <a:rPr lang="ru-RU" altLang="en-US" baseline="0" dirty="0" smtClean="0">
                <a:latin typeface="Arial" panose="020B0604020202020204" pitchFamily="34" charset="0"/>
              </a:rPr>
              <a:t>рассматривать </a:t>
            </a:r>
            <a:r>
              <a:rPr lang="ru-RU" altLang="en-US" baseline="0" dirty="0">
                <a:latin typeface="Arial" panose="020B0604020202020204" pitchFamily="34" charset="0"/>
              </a:rPr>
              <a:t>как физические </a:t>
            </a:r>
            <a:r>
              <a:rPr lang="ru-RU" altLang="en-US" baseline="0" dirty="0" smtClean="0">
                <a:latin typeface="Arial" panose="020B0604020202020204" pitchFamily="34" charset="0"/>
              </a:rPr>
              <a:t>величины.</a:t>
            </a:r>
            <a:endParaRPr lang="ru-RU" altLang="en-US" baseline="0" dirty="0">
              <a:latin typeface="Arial" panose="020B0604020202020204" pitchFamily="34" charset="0"/>
            </a:endParaRPr>
          </a:p>
          <a:p>
            <a:r>
              <a:rPr lang="ru-RU" altLang="en-US" dirty="0" smtClean="0">
                <a:latin typeface="Arial" panose="020B0604020202020204" pitchFamily="34" charset="0"/>
              </a:rPr>
              <a:t>В </a:t>
            </a:r>
            <a:r>
              <a:rPr lang="ru-RU" altLang="en-US" dirty="0">
                <a:latin typeface="Arial" panose="020B0604020202020204" pitchFamily="34" charset="0"/>
              </a:rPr>
              <a:t>системе прямого преобразования происходит ряд преобразований непосредственно измеряемой величины </a:t>
            </a:r>
            <a:r>
              <a:rPr lang="en-US" altLang="en-US" dirty="0">
                <a:latin typeface="Arial" panose="020B0604020202020204" pitchFamily="34" charset="0"/>
              </a:rPr>
              <a:t>(</a:t>
            </a:r>
            <a:r>
              <a:rPr lang="ru-RU" altLang="en-US" dirty="0">
                <a:latin typeface="Arial" panose="020B0604020202020204" pitchFamily="34" charset="0"/>
              </a:rPr>
              <a:t>микродвижений</a:t>
            </a:r>
            <a:r>
              <a:rPr lang="ru-RU" altLang="en-US" baseline="0" dirty="0">
                <a:latin typeface="Arial" panose="020B0604020202020204" pitchFamily="34" charset="0"/>
              </a:rPr>
              <a:t> головы) в свет, заряд, напряжение, цифру и в конце восстановление </a:t>
            </a:r>
            <a:r>
              <a:rPr lang="ru-RU" altLang="en-US" baseline="0" dirty="0" smtClean="0">
                <a:latin typeface="Arial" panose="020B0604020202020204" pitchFamily="34" charset="0"/>
              </a:rPr>
              <a:t>поведенческих параметров, </a:t>
            </a:r>
            <a:r>
              <a:rPr lang="ru-RU" altLang="en-US" baseline="0" dirty="0">
                <a:latin typeface="Arial" panose="020B0604020202020204" pitchFamily="34" charset="0"/>
              </a:rPr>
              <a:t>соответствующих измеренным параметрам </a:t>
            </a:r>
            <a:r>
              <a:rPr lang="ru-RU" altLang="en-US" baseline="0" dirty="0" err="1" smtClean="0">
                <a:latin typeface="Arial" panose="020B0604020202020204" pitchFamily="34" charset="0"/>
              </a:rPr>
              <a:t>микродвижений</a:t>
            </a:r>
            <a:r>
              <a:rPr lang="ru-RU" altLang="en-US" baseline="0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Система ВИ первого поколения позволяет оперативно оценить поведенческие параметры спортсмена, начиная от 10-секундного тестирования.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ru-RU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E05E7C-01A2-4769-9FB9-C6E7680CBDAD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>
                <a:latin typeface="Arial" panose="020B0604020202020204" pitchFamily="34" charset="0"/>
              </a:rPr>
              <a:t>Для определения намерений, способностей и других скрытых характеристик личности целесообразно предъявление стимулов, направленных на раскрытие исследуемых характеристик. Поэтому системы виброизображения второго поколения синхронно предъявляют стимулы и исследуют сознательную и бессознательную реакцию испытуемых на предъявляемый стимул. Отличием систем виброизображения второго поколения от большинства известных систем с анализом стимулов является универсальный подход, заключающийся в приведении сознательной и бессознательной реакции человека к единой шкале измерений, что позволило проводить стандартные математические операции и совместно анализировать сознательные и бессознательные</a:t>
            </a:r>
            <a:r>
              <a:rPr lang="ru-RU" altLang="en-US" baseline="0" dirty="0">
                <a:latin typeface="Arial" panose="020B0604020202020204" pitchFamily="34" charset="0"/>
              </a:rPr>
              <a:t> реакции на предъявляемые стимулы.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Системы ВИ 2-го поколения позволяют определить оптимальную спортивную специализацию, что особенно актуально при начальном выборе.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На основе систем второго поколения при совместном участии специалистов </a:t>
            </a:r>
            <a:r>
              <a:rPr lang="ru-RU" altLang="en-US" baseline="0" dirty="0" err="1" smtClean="0">
                <a:latin typeface="Arial" panose="020B0604020202020204" pitchFamily="34" charset="0"/>
              </a:rPr>
              <a:t>Элсис</a:t>
            </a:r>
            <a:r>
              <a:rPr lang="ru-RU" altLang="en-US" baseline="0" dirty="0" smtClean="0">
                <a:latin typeface="Arial" panose="020B0604020202020204" pitchFamily="34" charset="0"/>
              </a:rPr>
              <a:t> и университета Лесгафта была разработана программа определения спортивной агрессии для игровых видов спорта.</a:t>
            </a:r>
            <a:endParaRPr lang="ru-RU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557B2-516E-4BD9-9F3A-0F959E1152E4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>
                <a:latin typeface="Arial" panose="020B0604020202020204" pitchFamily="34" charset="0"/>
              </a:rPr>
              <a:t>Системы виброизображения третьего поколения позволяют использовать классический подход при анализе психофизиологических реакций испытуемого, но </a:t>
            </a:r>
            <a:r>
              <a:rPr lang="ru-RU" altLang="en-US" dirty="0" smtClean="0">
                <a:latin typeface="Arial" panose="020B0604020202020204" pitchFamily="34" charset="0"/>
              </a:rPr>
              <a:t>и реализовать</a:t>
            </a:r>
            <a:r>
              <a:rPr lang="ru-RU" altLang="en-US" baseline="0" dirty="0" smtClean="0">
                <a:latin typeface="Arial" panose="020B0604020202020204" pitchFamily="34" charset="0"/>
              </a:rPr>
              <a:t> </a:t>
            </a:r>
            <a:r>
              <a:rPr lang="ru-RU" altLang="en-US" baseline="0" dirty="0">
                <a:latin typeface="Arial" panose="020B0604020202020204" pitchFamily="34" charset="0"/>
              </a:rPr>
              <a:t>новые принципы тестирования и</a:t>
            </a:r>
            <a:r>
              <a:rPr lang="ru-RU" altLang="en-US" dirty="0">
                <a:latin typeface="Arial" panose="020B0604020202020204" pitchFamily="34" charset="0"/>
              </a:rPr>
              <a:t> уменьшать период предъявления внешних стимулов до 5 секунд при той же точности получения результата за счет индивидуального подхода к каждому испытуемому и изменению</a:t>
            </a:r>
            <a:r>
              <a:rPr lang="ru-RU" altLang="en-US" baseline="0" dirty="0">
                <a:latin typeface="Arial" panose="020B0604020202020204" pitchFamily="34" charset="0"/>
              </a:rPr>
              <a:t> методики расчета поведенческих параметров. Двойная обратная связь позволяет определять личностный профиль испытуемого на стадии предварительного тестирования и предъявлять индивидуальные многофакторные стимулы в зависимости от полученной сознательной и бессознательной реакции на </a:t>
            </a:r>
            <a:r>
              <a:rPr lang="ru-RU" altLang="en-US" baseline="0" dirty="0" smtClean="0">
                <a:latin typeface="Arial" panose="020B0604020202020204" pitchFamily="34" charset="0"/>
              </a:rPr>
              <a:t>нейтральные </a:t>
            </a:r>
            <a:r>
              <a:rPr lang="ru-RU" altLang="en-US" baseline="0" dirty="0">
                <a:latin typeface="Arial" panose="020B0604020202020204" pitchFamily="34" charset="0"/>
              </a:rPr>
              <a:t>стимулы. Получаемая матрица реакций на стимулы дает несравнимо больше возможностей для обработки результатов, чем обычное предъявление стимулов</a:t>
            </a:r>
            <a:r>
              <a:rPr lang="ru-RU" altLang="en-US" baseline="0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Адаптивные системы контроля поведенческих параметров позволяют отслеживать рост спортивной квалификации и выявлять отрицательные черты, которые могут привести к проблемам в развитии спортсменов и тренеров.</a:t>
            </a:r>
            <a:endParaRPr lang="ru-RU" altLang="en-US" baseline="0" dirty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DD72AF-F190-46CF-AA5D-B9380806B90A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1814-B24A-429B-BEA6-B6A47CDE5D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393253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0685-3B57-4E00-9C92-33F887144E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57156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3D88-0967-4691-B26D-E3E50E1A671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24338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8964-9827-4D6F-AF97-D13E6D3C32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89362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8684-C827-4F7B-AA46-05F11237C2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92572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DC50-F826-4CF4-8B8B-0CDBA70AAF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74803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F4E1E-6601-418E-A3C5-C545227DA7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03324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74EBE-D218-41C5-AA34-B5A3D915DE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35273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AA82F-8859-4735-AA8E-2A5E245BDA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54293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EE2F-51BB-43B9-B540-A7F69D2C90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247976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5681-7BCC-4300-B73E-E4B778F78D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49009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E69EAE-2217-4E82-9556-109B2337FA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5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gi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7840" r="3957" b="4684"/>
          <a:stretch/>
        </p:blipFill>
        <p:spPr>
          <a:xfrm>
            <a:off x="5021974" y="1266825"/>
            <a:ext cx="3416783" cy="14351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1790" y="3112691"/>
            <a:ext cx="8066087" cy="14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33" tIns="40067" rIns="80133" bIns="40067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параметров психофизиологического состояния спортсменов технологией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виброизображения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0" y="4956347"/>
            <a:ext cx="9464373" cy="15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3" tIns="40067" rIns="80133" bIns="4006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dirty="0">
                <a:cs typeface="Calibri" panose="020F0502020204030204" pitchFamily="34" charset="0"/>
              </a:rPr>
              <a:t>В.А. </a:t>
            </a:r>
            <a:r>
              <a:rPr lang="ru-RU" altLang="en-US" sz="2400" dirty="0" smtClean="0">
                <a:cs typeface="Calibri" panose="020F0502020204030204" pitchFamily="34" charset="0"/>
              </a:rPr>
              <a:t>Минкин</a:t>
            </a:r>
            <a:r>
              <a:rPr lang="en-US" altLang="en-US" sz="2400" dirty="0" smtClean="0">
                <a:cs typeface="Calibri" panose="020F0502020204030204" pitchFamily="34" charset="0"/>
              </a:rPr>
              <a:t>, </a:t>
            </a:r>
            <a:r>
              <a:rPr lang="ru-RU" altLang="en-US" sz="2400" dirty="0" smtClean="0">
                <a:cs typeface="Calibri" panose="020F0502020204030204" pitchFamily="34" charset="0"/>
              </a:rPr>
              <a:t>Я.Н. Николаенко</a:t>
            </a:r>
            <a:r>
              <a:rPr lang="en-US" altLang="en-US" sz="2400" dirty="0" smtClean="0">
                <a:cs typeface="Calibri" panose="020F0502020204030204" pitchFamily="34" charset="0"/>
              </a:rPr>
              <a:t>, </a:t>
            </a:r>
            <a:r>
              <a:rPr lang="ru-RU" altLang="en-US" sz="2400" dirty="0" smtClean="0">
                <a:cs typeface="Calibri" panose="020F0502020204030204" pitchFamily="34" charset="0"/>
              </a:rPr>
              <a:t>Ю.М. Макаров, Н.В. </a:t>
            </a:r>
            <a:r>
              <a:rPr lang="ru-RU" altLang="en-US" sz="2400" dirty="0" err="1" smtClean="0">
                <a:cs typeface="Calibri" panose="020F0502020204030204" pitchFamily="34" charset="0"/>
              </a:rPr>
              <a:t>Луткова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dirty="0">
                <a:cs typeface="Calibri" panose="020F0502020204030204" pitchFamily="34" charset="0"/>
              </a:rPr>
              <a:t>ООО «Многопрофильное предприятие «</a:t>
            </a:r>
            <a:r>
              <a:rPr lang="ru-RU" altLang="en-US" sz="2400" dirty="0" err="1" smtClean="0">
                <a:cs typeface="Calibri" panose="020F0502020204030204" pitchFamily="34" charset="0"/>
              </a:rPr>
              <a:t>Элсис</a:t>
            </a:r>
            <a:r>
              <a:rPr lang="ru-RU" altLang="en-US" sz="2400" dirty="0" smtClean="0">
                <a:cs typeface="Calibri" panose="020F0502020204030204" pitchFamily="34" charset="0"/>
              </a:rPr>
              <a:t>»,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dirty="0">
                <a:cs typeface="Calibri" panose="020F0502020204030204" pitchFamily="34" charset="0"/>
              </a:rPr>
              <a:t>НГУ им. П.Ф. Лесгафта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dirty="0">
                <a:cs typeface="Calibri" panose="020F0502020204030204" pitchFamily="34" charset="0"/>
              </a:rPr>
              <a:t> РФ, Санкт-Петербург, </a:t>
            </a:r>
            <a:r>
              <a:rPr lang="en-US" altLang="en-US" sz="2400" dirty="0" smtClean="0">
                <a:cs typeface="Calibri" panose="020F0502020204030204" pitchFamily="34" charset="0"/>
              </a:rPr>
              <a:t>2021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88925" y="141288"/>
            <a:ext cx="795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800" b="1" i="1" dirty="0">
                <a:latin typeface="Arial" panose="020B0604020202020204" pitchFamily="34" charset="0"/>
              </a:rPr>
              <a:t>X Международный Конгресс «Спорт, Человек, Здоровье», посвященный </a:t>
            </a:r>
            <a:r>
              <a:rPr lang="ru-RU" altLang="en-US" sz="1800" b="1" i="1" dirty="0" smtClean="0">
                <a:latin typeface="Arial" panose="020B0604020202020204" pitchFamily="34" charset="0"/>
              </a:rPr>
              <a:t>125-летию </a:t>
            </a:r>
            <a:r>
              <a:rPr lang="ru-RU" altLang="en-US" sz="1800" b="1" i="1" dirty="0">
                <a:latin typeface="Arial" panose="020B0604020202020204" pitchFamily="34" charset="0"/>
              </a:rPr>
              <a:t>со дня создания НГУ им. П.Ф. Лесгафта, </a:t>
            </a:r>
            <a:r>
              <a:rPr lang="ru-RU" altLang="en-US" sz="1800" b="1" i="1" dirty="0" smtClean="0">
                <a:latin typeface="Arial" panose="020B0604020202020204" pitchFamily="34" charset="0"/>
              </a:rPr>
              <a:t>Санкт-Петербург, Россия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410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66825"/>
            <a:ext cx="28733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81328" y="6309445"/>
            <a:ext cx="556550" cy="457200"/>
          </a:xfrm>
        </p:spPr>
        <p:txBody>
          <a:bodyPr/>
          <a:lstStyle/>
          <a:p>
            <a:pPr>
              <a:defRPr/>
            </a:pPr>
            <a:fld id="{200AA82F-8859-4735-AA8E-2A5E245BDA2E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3" name="Rectangle 2"/>
          <p:cNvSpPr/>
          <p:nvPr/>
        </p:nvSpPr>
        <p:spPr>
          <a:xfrm>
            <a:off x="276375" y="110087"/>
            <a:ext cx="8836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kern="0" dirty="0">
                <a:solidFill>
                  <a:srgbClr val="3333CC"/>
                </a:solidFill>
                <a:latin typeface="+mn-lt"/>
              </a:rPr>
              <a:t>Системы виброизображения четвертого поколения. Применение ИИ и </a:t>
            </a:r>
            <a:r>
              <a:rPr lang="ru-RU" altLang="ru-RU" sz="3200" kern="0" dirty="0" err="1" smtClean="0">
                <a:solidFill>
                  <a:srgbClr val="3333CC"/>
                </a:solidFill>
                <a:latin typeface="+mn-lt"/>
              </a:rPr>
              <a:t>ИНС</a:t>
            </a:r>
            <a:r>
              <a:rPr lang="ru-RU" altLang="ru-RU" sz="3200" kern="0" dirty="0" smtClean="0">
                <a:solidFill>
                  <a:srgbClr val="3333CC"/>
                </a:solidFill>
                <a:latin typeface="+mn-lt"/>
              </a:rPr>
              <a:t>. </a:t>
            </a:r>
            <a:endParaRPr lang="en-US" altLang="ru-RU" sz="3200" kern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724" y="5898279"/>
            <a:ext cx="837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Измерение поведенческих параметров технологией ВИ с применением ИИ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677628" y="1373823"/>
            <a:ext cx="8174112" cy="4350100"/>
            <a:chOff x="498724" y="1439629"/>
            <a:chExt cx="8174112" cy="4350100"/>
          </a:xfrm>
        </p:grpSpPr>
        <p:sp>
          <p:nvSpPr>
            <p:cNvPr id="4" name="Rectangle 3"/>
            <p:cNvSpPr/>
            <p:nvPr/>
          </p:nvSpPr>
          <p:spPr>
            <a:xfrm>
              <a:off x="3568036" y="3603876"/>
              <a:ext cx="21191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cs typeface="Arial" panose="020B0604020202020204" pitchFamily="34" charset="0"/>
                </a:rPr>
                <a:t>Обучение ИИ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498724" y="4050741"/>
              <a:ext cx="8091179" cy="5529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35" name="Прямая со стрелкой 34"/>
            <p:cNvCxnSpPr/>
            <p:nvPr/>
          </p:nvCxnSpPr>
          <p:spPr>
            <a:xfrm flipH="1">
              <a:off x="7233133" y="3346723"/>
              <a:ext cx="7654" cy="1201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7090800" y="3337657"/>
              <a:ext cx="13186" cy="1210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stCxn id="77" idx="2"/>
              <a:endCxn id="134" idx="0"/>
            </p:cNvCxnSpPr>
            <p:nvPr/>
          </p:nvCxnSpPr>
          <p:spPr>
            <a:xfrm>
              <a:off x="6971496" y="3337657"/>
              <a:ext cx="1" cy="1210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H="1">
              <a:off x="6846110" y="3337657"/>
              <a:ext cx="6488" cy="1210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H="1">
              <a:off x="6741422" y="3337657"/>
              <a:ext cx="1" cy="1210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6620333" y="3346723"/>
              <a:ext cx="12519" cy="1204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H="1">
              <a:off x="7331863" y="3321678"/>
              <a:ext cx="7901" cy="122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Группа 41"/>
            <p:cNvGrpSpPr/>
            <p:nvPr/>
          </p:nvGrpSpPr>
          <p:grpSpPr>
            <a:xfrm>
              <a:off x="759371" y="4242154"/>
              <a:ext cx="7913465" cy="1547575"/>
              <a:chOff x="753761" y="4740065"/>
              <a:chExt cx="8253506" cy="1873219"/>
            </a:xfrm>
          </p:grpSpPr>
          <p:pic>
            <p:nvPicPr>
              <p:cNvPr id="126" name="Рисунок 1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761" y="4740065"/>
                <a:ext cx="976184" cy="1873219"/>
              </a:xfrm>
              <a:prstGeom prst="rect">
                <a:avLst/>
              </a:prstGeom>
            </p:spPr>
          </p:pic>
          <p:sp>
            <p:nvSpPr>
              <p:cNvPr id="127" name="Прямоугольник 126"/>
              <p:cNvSpPr/>
              <p:nvPr/>
            </p:nvSpPr>
            <p:spPr>
              <a:xfrm>
                <a:off x="8173991" y="5120585"/>
                <a:ext cx="807597" cy="9646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164694" y="5110459"/>
                <a:ext cx="479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8527348" y="5676266"/>
                <a:ext cx="479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0" name="Прямая соединительная линия 129"/>
              <p:cNvCxnSpPr/>
              <p:nvPr/>
            </p:nvCxnSpPr>
            <p:spPr>
              <a:xfrm flipV="1">
                <a:off x="8164694" y="5120585"/>
                <a:ext cx="816894" cy="9646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 стрелкой 130"/>
              <p:cNvCxnSpPr>
                <a:stCxn id="134" idx="3"/>
                <a:endCxn id="127" idx="1"/>
              </p:cNvCxnSpPr>
              <p:nvPr/>
            </p:nvCxnSpPr>
            <p:spPr>
              <a:xfrm>
                <a:off x="7690021" y="5597839"/>
                <a:ext cx="483970" cy="50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Группа 131"/>
              <p:cNvGrpSpPr/>
              <p:nvPr/>
            </p:nvGrpSpPr>
            <p:grpSpPr>
              <a:xfrm>
                <a:off x="1575650" y="5110459"/>
                <a:ext cx="6114370" cy="974762"/>
                <a:chOff x="1575650" y="5110459"/>
                <a:chExt cx="6114370" cy="974762"/>
              </a:xfrm>
            </p:grpSpPr>
            <p:sp>
              <p:nvSpPr>
                <p:cNvPr id="133" name="Прямоугольник 132"/>
                <p:cNvSpPr/>
                <p:nvPr/>
              </p:nvSpPr>
              <p:spPr>
                <a:xfrm>
                  <a:off x="3929572" y="5110460"/>
                  <a:ext cx="938865" cy="9747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>
                  <a:off x="6775620" y="5110459"/>
                  <a:ext cx="914400" cy="9747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4159044" y="5438436"/>
                  <a:ext cx="4799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6992860" y="5413173"/>
                  <a:ext cx="4799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7" name="Прямая со стрелкой 136"/>
                <p:cNvCxnSpPr/>
                <p:nvPr/>
              </p:nvCxnSpPr>
              <p:spPr>
                <a:xfrm>
                  <a:off x="4868437" y="5295125"/>
                  <a:ext cx="1907183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 стрелкой 137"/>
                <p:cNvCxnSpPr>
                  <a:stCxn id="133" idx="3"/>
                  <a:endCxn id="134" idx="1"/>
                </p:cNvCxnSpPr>
                <p:nvPr/>
              </p:nvCxnSpPr>
              <p:spPr>
                <a:xfrm flipV="1">
                  <a:off x="4868437" y="5597840"/>
                  <a:ext cx="1907183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 стрелкой 138"/>
                <p:cNvCxnSpPr/>
                <p:nvPr/>
              </p:nvCxnSpPr>
              <p:spPr>
                <a:xfrm>
                  <a:off x="4868437" y="5860932"/>
                  <a:ext cx="1907183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 стрелкой 139"/>
                <p:cNvCxnSpPr/>
                <p:nvPr/>
              </p:nvCxnSpPr>
              <p:spPr>
                <a:xfrm>
                  <a:off x="1575650" y="5594761"/>
                  <a:ext cx="2360262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Прямоугольник 43"/>
            <p:cNvSpPr/>
            <p:nvPr/>
          </p:nvSpPr>
          <p:spPr>
            <a:xfrm>
              <a:off x="759371" y="1610139"/>
              <a:ext cx="876728" cy="1711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6" y="1634112"/>
              <a:ext cx="236956" cy="391796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12" y="1634112"/>
              <a:ext cx="236956" cy="391796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68" y="1634112"/>
              <a:ext cx="236956" cy="391796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6" y="2025908"/>
              <a:ext cx="236956" cy="391796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11" y="2032370"/>
              <a:ext cx="236956" cy="39179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68" y="2038831"/>
              <a:ext cx="236956" cy="39179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6" y="2437080"/>
              <a:ext cx="236956" cy="39179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10" y="2430618"/>
              <a:ext cx="236956" cy="391796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68" y="2443541"/>
              <a:ext cx="236956" cy="39179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6" y="2848251"/>
              <a:ext cx="236956" cy="39179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10" y="2853655"/>
              <a:ext cx="236956" cy="39179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64" y="2853647"/>
              <a:ext cx="236956" cy="39179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4340" y="1610148"/>
              <a:ext cx="900184" cy="1727510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6533132" y="1615155"/>
              <a:ext cx="876728" cy="1722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489129" y="1439629"/>
              <a:ext cx="568694" cy="805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489130" y="2822414"/>
              <a:ext cx="568694" cy="805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334481" y="2094848"/>
              <a:ext cx="568694" cy="805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43402" y="1677447"/>
              <a:ext cx="460147" cy="30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74992" y="3055005"/>
              <a:ext cx="460147" cy="30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43029" y="2344937"/>
              <a:ext cx="460147" cy="30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Прямая со стрелкой 83"/>
            <p:cNvCxnSpPr>
              <a:endCxn id="78" idx="1"/>
            </p:cNvCxnSpPr>
            <p:nvPr/>
          </p:nvCxnSpPr>
          <p:spPr>
            <a:xfrm flipV="1">
              <a:off x="1636099" y="1842283"/>
              <a:ext cx="853030" cy="2525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>
              <a:endCxn id="79" idx="1"/>
            </p:cNvCxnSpPr>
            <p:nvPr/>
          </p:nvCxnSpPr>
          <p:spPr>
            <a:xfrm>
              <a:off x="1636099" y="2745557"/>
              <a:ext cx="853031" cy="4795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>
              <a:stCxn id="78" idx="3"/>
            </p:cNvCxnSpPr>
            <p:nvPr/>
          </p:nvCxnSpPr>
          <p:spPr>
            <a:xfrm flipV="1">
              <a:off x="3057824" y="1830010"/>
              <a:ext cx="746516" cy="122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 flipV="1">
              <a:off x="3057825" y="3137251"/>
              <a:ext cx="746515" cy="17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>
              <a:off x="4704524" y="2486263"/>
              <a:ext cx="62995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3057824" y="3512694"/>
              <a:ext cx="2545154" cy="187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H="1" flipV="1">
              <a:off x="5610881" y="2900156"/>
              <a:ext cx="7936" cy="6125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422" y="1658546"/>
              <a:ext cx="231825" cy="383311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768" y="1650627"/>
              <a:ext cx="231825" cy="383311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592" y="1658546"/>
              <a:ext cx="231825" cy="383311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943" y="2070010"/>
              <a:ext cx="231825" cy="383311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52" y="2070010"/>
              <a:ext cx="231825" cy="383311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076" y="2060263"/>
              <a:ext cx="231825" cy="383311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129" y="2497501"/>
              <a:ext cx="234123" cy="387111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894" y="2502961"/>
              <a:ext cx="234123" cy="387111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2" y="2509868"/>
              <a:ext cx="234123" cy="387111"/>
            </a:xfrm>
            <a:prstGeom prst="rect">
              <a:avLst/>
            </a:prstGeom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942" y="2926086"/>
              <a:ext cx="234123" cy="387111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968" y="2925981"/>
              <a:ext cx="234123" cy="387111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016" y="2925981"/>
              <a:ext cx="234123" cy="387111"/>
            </a:xfrm>
            <a:prstGeom prst="rect">
              <a:avLst/>
            </a:prstGeom>
          </p:spPr>
        </p:pic>
        <p:cxnSp>
          <p:nvCxnSpPr>
            <p:cNvPr id="112" name="Прямая соединительная линия 111"/>
            <p:cNvCxnSpPr>
              <a:stCxn id="76" idx="1"/>
              <a:endCxn id="76" idx="3"/>
            </p:cNvCxnSpPr>
            <p:nvPr/>
          </p:nvCxnSpPr>
          <p:spPr>
            <a:xfrm>
              <a:off x="3804340" y="2473903"/>
              <a:ext cx="9001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713" y="1686022"/>
              <a:ext cx="239396" cy="391012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404" y="1686021"/>
              <a:ext cx="239396" cy="390585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368" y="1684567"/>
              <a:ext cx="239396" cy="375697"/>
            </a:xfrm>
            <a:prstGeom prst="rect">
              <a:avLst/>
            </a:prstGeom>
          </p:spPr>
        </p:pic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32" y="2124126"/>
              <a:ext cx="239396" cy="329196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528" y="2122670"/>
              <a:ext cx="239396" cy="33065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986" y="2122669"/>
              <a:ext cx="239396" cy="330652"/>
            </a:xfrm>
            <a:prstGeom prst="rect">
              <a:avLst/>
            </a:prstGeom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32" y="2532549"/>
              <a:ext cx="257619" cy="374552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346" y="2531415"/>
              <a:ext cx="257619" cy="358656"/>
            </a:xfrm>
            <a:prstGeom prst="rect">
              <a:avLst/>
            </a:prstGeom>
          </p:spPr>
        </p:pic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770" y="2537707"/>
              <a:ext cx="257619" cy="352365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32" y="2934532"/>
              <a:ext cx="257619" cy="38714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151" y="2925466"/>
              <a:ext cx="257619" cy="387146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978" y="2925247"/>
              <a:ext cx="257619" cy="387146"/>
            </a:xfrm>
            <a:prstGeom prst="rect">
              <a:avLst/>
            </a:prstGeom>
          </p:spPr>
        </p:pic>
        <p:cxnSp>
          <p:nvCxnSpPr>
            <p:cNvPr id="125" name="Прямая соединительная линия 124"/>
            <p:cNvCxnSpPr>
              <a:stCxn id="77" idx="1"/>
              <a:endCxn id="77" idx="3"/>
            </p:cNvCxnSpPr>
            <p:nvPr/>
          </p:nvCxnSpPr>
          <p:spPr>
            <a:xfrm>
              <a:off x="6533132" y="2476406"/>
              <a:ext cx="8767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stCxn id="77" idx="1"/>
            </p:cNvCxnSpPr>
            <p:nvPr/>
          </p:nvCxnSpPr>
          <p:spPr>
            <a:xfrm flipH="1" flipV="1">
              <a:off x="5907098" y="2473141"/>
              <a:ext cx="626034" cy="32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2580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4206" y="6345737"/>
            <a:ext cx="3796974" cy="5315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latin typeface="+mn-lt"/>
                <a:cs typeface="Arial" panose="020B0604020202020204" pitchFamily="34" charset="0"/>
              </a:rPr>
              <a:t>VibraNLP</a:t>
            </a:r>
            <a:r>
              <a:rPr lang="ru-RU" altLang="ru-RU" sz="2400" dirty="0" smtClean="0">
                <a:latin typeface="+mn-lt"/>
                <a:cs typeface="Arial" panose="020B0604020202020204" pitchFamily="34" charset="0"/>
              </a:rPr>
              <a:t> (3-е поколение)</a:t>
            </a:r>
            <a:endParaRPr lang="en-US" altLang="ru-RU" sz="24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  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982" y="142296"/>
            <a:ext cx="8922327" cy="8445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Поведенческие параметры как измеряемая физическая величина в системах виброизображения 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841" y="6346773"/>
            <a:ext cx="3661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VibraMED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(1-е поколение)</a:t>
            </a:r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7711" y="3450652"/>
            <a:ext cx="335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VibraMI</a:t>
            </a:r>
            <a:r>
              <a:rPr lang="ru-RU" sz="2400" dirty="0" smtClean="0">
                <a:latin typeface="+mn-lt"/>
              </a:rPr>
              <a:t> (2-е поколение)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4" y="1316052"/>
            <a:ext cx="3672347" cy="4932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734" y="1232498"/>
            <a:ext cx="4040748" cy="2129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905" y="3970817"/>
            <a:ext cx="4171577" cy="2108325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652461" y="6338827"/>
            <a:ext cx="366848" cy="46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1400" dirty="0" smtClean="0"/>
              <a:t>11</a:t>
            </a:r>
            <a:endParaRPr lang="ru-RU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385943-EEE3-40D0-B063-8162DBA15E3C}" type="slidenum">
              <a:rPr lang="ru-RU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400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2" y="138166"/>
            <a:ext cx="8866599" cy="1143000"/>
          </a:xfrm>
        </p:spPr>
        <p:txBody>
          <a:bodyPr/>
          <a:lstStyle/>
          <a:p>
            <a:pPr eaLnBrk="1" hangingPunct="1"/>
            <a:r>
              <a:rPr lang="ru-RU" altLang="en-US" sz="3600" dirty="0" smtClean="0">
                <a:solidFill>
                  <a:schemeClr val="accent2"/>
                </a:solidFill>
              </a:rPr>
              <a:t>Применение виброизображения</a:t>
            </a:r>
            <a:r>
              <a:rPr lang="en-US" altLang="en-US" sz="3600" dirty="0" smtClean="0">
                <a:solidFill>
                  <a:schemeClr val="accent2"/>
                </a:solidFill>
              </a:rPr>
              <a:t> </a:t>
            </a:r>
            <a:r>
              <a:rPr lang="ru-RU" altLang="en-US" sz="3600" dirty="0" smtClean="0">
                <a:solidFill>
                  <a:schemeClr val="accent2"/>
                </a:solidFill>
              </a:rPr>
              <a:t>в спорте</a:t>
            </a:r>
          </a:p>
        </p:txBody>
      </p:sp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7962"/>
              </p:ext>
            </p:extLst>
          </p:nvPr>
        </p:nvGraphicFramePr>
        <p:xfrm>
          <a:off x="137112" y="1532943"/>
          <a:ext cx="8866599" cy="471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1452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3711" r="5052" b="4604"/>
          <a:stretch>
            <a:fillRect/>
          </a:stretch>
        </p:blipFill>
        <p:spPr bwMode="auto">
          <a:xfrm>
            <a:off x="214313" y="4618038"/>
            <a:ext cx="1225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986" r="4079" b="4329"/>
          <a:stretch>
            <a:fillRect/>
          </a:stretch>
        </p:blipFill>
        <p:spPr bwMode="auto">
          <a:xfrm>
            <a:off x="6892925" y="4951413"/>
            <a:ext cx="12271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3450" y="0"/>
            <a:ext cx="4864100" cy="973138"/>
          </a:xfrm>
        </p:spPr>
        <p:txBody>
          <a:bodyPr/>
          <a:lstStyle/>
          <a:p>
            <a:pPr eaLnBrk="1" hangingPunct="1"/>
            <a:r>
              <a:rPr lang="ru-RU" altLang="en-US" sz="5400" dirty="0" smtClean="0">
                <a:solidFill>
                  <a:srgbClr val="6666FF"/>
                </a:solidFill>
              </a:rPr>
              <a:t>Путь к спорту</a:t>
            </a:r>
          </a:p>
        </p:txBody>
      </p:sp>
      <p:pic>
        <p:nvPicPr>
          <p:cNvPr id="38917" name="Picture 4" descr="Patent2187904Preobr_izobr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358775"/>
            <a:ext cx="1285875" cy="1962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1862" y="1084942"/>
            <a:ext cx="4603887" cy="5542281"/>
          </a:xfrm>
          <a:noFill/>
        </p:spPr>
        <p:txBody>
          <a:bodyPr/>
          <a:lstStyle/>
          <a:p>
            <a:pPr marL="666750" indent="-666750" algn="just" defTabSz="1001713" eaLnBrk="1" hangingPunct="1">
              <a:lnSpc>
                <a:spcPct val="80000"/>
              </a:lnSpc>
              <a:buClr>
                <a:schemeClr val="accent2"/>
              </a:buClr>
              <a:buSzPct val="30000"/>
            </a:pPr>
            <a:endParaRPr lang="ru-RU" altLang="en-US" sz="800" dirty="0" smtClean="0">
              <a:cs typeface="Times New Roman" panose="02020603050405020304" pitchFamily="18" charset="0"/>
            </a:endParaRPr>
          </a:p>
          <a:p>
            <a:pPr marL="666750" indent="-666750" algn="l" defTabSz="1001713" eaLnBrk="1" hangingPunct="1">
              <a:lnSpc>
                <a:spcPct val="80000"/>
              </a:lnSpc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1400" dirty="0" smtClean="0">
                <a:cs typeface="Times New Roman" panose="02020603050405020304" pitchFamily="18" charset="0"/>
              </a:rPr>
              <a:t>20 лет разработки технологии виброизображения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1400" dirty="0" smtClean="0">
                <a:cs typeface="Times New Roman" panose="02020603050405020304" pitchFamily="18" charset="0"/>
              </a:rPr>
              <a:t>С 2005 года осуществляется изготовление и поставка систем ВиброИзображения на российском и международном рынках.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1400" dirty="0" smtClean="0">
                <a:cs typeface="Times New Roman" panose="02020603050405020304" pitchFamily="18" charset="0"/>
              </a:rPr>
              <a:t>С 2005 года продано и успешно работает несколько тысяч систем ВиброИзображения, пр. Продукция успешно используется в США, Канаде, Германии, Израиле, Ю.Корее, Китае, Японии, России.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1400" dirty="0" smtClean="0">
                <a:cs typeface="Times New Roman" panose="02020603050405020304" pitchFamily="18" charset="0"/>
              </a:rPr>
              <a:t>Получены рекомендации ВИПК МВД России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(2007 </a:t>
            </a:r>
            <a:r>
              <a:rPr lang="ru-RU" altLang="en-US" sz="1400" dirty="0" smtClean="0">
                <a:cs typeface="Times New Roman" panose="02020603050405020304" pitchFamily="18" charset="0"/>
              </a:rPr>
              <a:t>год) на применение системы ВиброИзображения для обеспечения авиационной безопасности.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1400" dirty="0" smtClean="0">
                <a:cs typeface="Times New Roman" panose="02020603050405020304" pitchFamily="18" charset="0"/>
              </a:rPr>
              <a:t>Получены патенты, разработана аппаратная защита продукции, апробированы способы и методики.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1400" dirty="0" smtClean="0">
                <a:cs typeface="Times New Roman" panose="02020603050405020304" pitchFamily="18" charset="0"/>
              </a:rPr>
              <a:t>Система виброизображения успешно эксплуатируется в аэропортах РФ на объектах МВД, ФСО, МО и Минатома. 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1400" dirty="0" smtClean="0">
                <a:cs typeface="Times New Roman" panose="02020603050405020304" pitchFamily="18" charset="0"/>
              </a:rPr>
              <a:t>Система виброизображения применялась на Сочинской Олимпиаде для 100% контроля посетителей и выявления потенциально опасных людей.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1400" smtClean="0">
                <a:cs typeface="Times New Roman" panose="02020603050405020304" pitchFamily="18" charset="0"/>
              </a:rPr>
              <a:t>С </a:t>
            </a:r>
            <a:r>
              <a:rPr lang="ru-RU" altLang="en-US" sz="1400" smtClean="0">
                <a:cs typeface="Times New Roman" panose="02020603050405020304" pitchFamily="18" charset="0"/>
              </a:rPr>
              <a:t>2018 </a:t>
            </a:r>
            <a:r>
              <a:rPr lang="ru-RU" altLang="en-US" sz="1400" dirty="0" smtClean="0">
                <a:cs typeface="Times New Roman" panose="02020603050405020304" pitchFamily="18" charset="0"/>
              </a:rPr>
              <a:t>года системы виброизображения используется в НГУ имени П.Ф. Лесгафта для научной и практической работы.</a:t>
            </a:r>
            <a:endParaRPr lang="en-US" altLang="en-US" sz="1400" dirty="0" smtClean="0">
              <a:cs typeface="Times New Roman" panose="02020603050405020304" pitchFamily="18" charset="0"/>
            </a:endParaRP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None/>
            </a:pPr>
            <a:endParaRPr lang="ru-RU" altLang="en-US" sz="1400" dirty="0" smtClean="0">
              <a:cs typeface="Times New Roman" panose="02020603050405020304" pitchFamily="18" charset="0"/>
            </a:endParaRPr>
          </a:p>
        </p:txBody>
      </p:sp>
      <p:pic>
        <p:nvPicPr>
          <p:cNvPr id="38919" name="Picture 6" descr="Patent22893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1953" r="5304" b="4713"/>
          <a:stretch>
            <a:fillRect/>
          </a:stretch>
        </p:blipFill>
        <p:spPr bwMode="auto">
          <a:xfrm>
            <a:off x="7691438" y="1801813"/>
            <a:ext cx="1074737" cy="17065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7" descr="DiplomaV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58775"/>
            <a:ext cx="1222375" cy="1809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8" descr="US666807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801813"/>
            <a:ext cx="1168400" cy="18399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9" descr="AuraU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10381" b="11346"/>
          <a:stretch>
            <a:fillRect/>
          </a:stretch>
        </p:blipFill>
        <p:spPr bwMode="auto">
          <a:xfrm>
            <a:off x="717550" y="3011488"/>
            <a:ext cx="1135063" cy="1724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2" descr="Svidetelstvo programa VI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011488"/>
            <a:ext cx="1192213" cy="18018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t="2762" r="4510" b="4672"/>
          <a:stretch>
            <a:fillRect/>
          </a:stretch>
        </p:blipFill>
        <p:spPr bwMode="auto">
          <a:xfrm>
            <a:off x="7739063" y="4100513"/>
            <a:ext cx="12080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9296" y="6218582"/>
            <a:ext cx="70603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1400" dirty="0" smtClean="0"/>
              <a:t>15</a:t>
            </a:r>
            <a:endParaRPr lang="ru-R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00796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9296" y="6218582"/>
            <a:ext cx="70603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5572AB-DC96-487F-A1C7-01DAC04C90B7}" type="slidenum">
              <a:rPr lang="ru-RU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400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82171" y="223493"/>
            <a:ext cx="7470537" cy="571500"/>
          </a:xfrm>
        </p:spPr>
        <p:txBody>
          <a:bodyPr/>
          <a:lstStyle/>
          <a:p>
            <a:pPr eaLnBrk="1" hangingPunct="1"/>
            <a:r>
              <a:rPr lang="ru-RU" altLang="en-US" sz="4000" dirty="0">
                <a:solidFill>
                  <a:schemeClr val="accent2"/>
                </a:solidFill>
              </a:rPr>
              <a:t>Заключение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671195" y="814871"/>
            <a:ext cx="77870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 smtClean="0">
                <a:latin typeface="+mn-lt"/>
              </a:rPr>
              <a:t>Широкий выбор </a:t>
            </a:r>
            <a:r>
              <a:rPr lang="ru-RU" sz="2400" dirty="0">
                <a:latin typeface="+mn-lt"/>
              </a:rPr>
              <a:t>систем виброизображения </a:t>
            </a:r>
            <a:r>
              <a:rPr lang="ru-RU" sz="2400" dirty="0" smtClean="0">
                <a:latin typeface="+mn-lt"/>
              </a:rPr>
              <a:t>предоставляет возможность тренерам и спортсменам </a:t>
            </a:r>
            <a:r>
              <a:rPr lang="ru-RU" sz="2400" dirty="0">
                <a:latin typeface="+mn-lt"/>
              </a:rPr>
              <a:t>подобрать </a:t>
            </a:r>
            <a:r>
              <a:rPr lang="ru-RU" sz="2400" dirty="0" smtClean="0">
                <a:latin typeface="+mn-lt"/>
              </a:rPr>
              <a:t>необходимую </a:t>
            </a:r>
            <a:r>
              <a:rPr lang="ru-RU" sz="2400" dirty="0">
                <a:latin typeface="+mn-lt"/>
              </a:rPr>
              <a:t>систему </a:t>
            </a:r>
            <a:r>
              <a:rPr lang="ru-RU" sz="2400" dirty="0" smtClean="0">
                <a:latin typeface="+mn-lt"/>
              </a:rPr>
              <a:t>для спортивного применения.</a:t>
            </a:r>
            <a:endParaRPr lang="en-US" sz="2400" dirty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Метрологический подход к поведенческим характеристикам человека позволяет добиться лучших результатов, определяемых значимыми параметрами скорости и точности измерений. </a:t>
            </a:r>
          </a:p>
          <a:p>
            <a:pPr marL="342900" indent="-342900">
              <a:buFontTx/>
              <a:buAutoNum type="arabicPeriod" startAt="3"/>
              <a:defRPr/>
            </a:pPr>
            <a:r>
              <a:rPr lang="ru-RU" sz="2400" dirty="0" smtClean="0">
                <a:latin typeface="+mn-lt"/>
              </a:rPr>
              <a:t>Оперативный и динамический контроль поведенческих параметров дает спортсменам и тренерам уникальные возможности по коррекции нагрузки и достижению оптимальных спортивных результатов.</a:t>
            </a:r>
            <a:endParaRPr lang="ru-RU" sz="2400" dirty="0">
              <a:latin typeface="+mn-lt"/>
            </a:endParaRPr>
          </a:p>
          <a:p>
            <a:pPr marL="342900" indent="-342900">
              <a:buFontTx/>
              <a:buAutoNum type="arabicPeriod" startAt="3"/>
              <a:defRPr/>
            </a:pPr>
            <a:r>
              <a:rPr lang="ru-RU" sz="2400" dirty="0" smtClean="0">
                <a:latin typeface="+mn-lt"/>
              </a:rPr>
              <a:t>Необходимо развитие научной и практической базы для использования объективных методов контроля ПФС и роста спортивных достижений.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4789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CCA1ED-49B7-421D-B044-82DB5070921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987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458913"/>
            <a:ext cx="7989887" cy="46085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dirty="0"/>
          </a:p>
          <a:p>
            <a:pPr algn="ctr" eaLnBrk="1" hangingPunct="1">
              <a:buFontTx/>
              <a:buNone/>
            </a:pPr>
            <a:r>
              <a:rPr lang="ru-RU" altLang="ru-RU" dirty="0"/>
              <a:t>Виктор Минкин     </a:t>
            </a:r>
            <a:endParaRPr lang="en-US" altLang="ru-RU" dirty="0"/>
          </a:p>
          <a:p>
            <a:pPr algn="ctr" eaLnBrk="1" hangingPunct="1">
              <a:buFontTx/>
              <a:buNone/>
            </a:pPr>
            <a:r>
              <a:rPr lang="de-DE" altLang="ru-RU" sz="4000" dirty="0"/>
              <a:t>e</a:t>
            </a:r>
            <a:r>
              <a:rPr lang="ru-RU" altLang="ru-RU" sz="4000" dirty="0"/>
              <a:t>-</a:t>
            </a:r>
            <a:r>
              <a:rPr lang="de-DE" altLang="ru-RU" sz="4000" dirty="0"/>
              <a:t>mail</a:t>
            </a:r>
            <a:r>
              <a:rPr lang="ru-RU" altLang="ru-RU" sz="4000" dirty="0"/>
              <a:t>: </a:t>
            </a:r>
            <a:r>
              <a:rPr lang="en-US" altLang="ru-RU" sz="4000" b="1" dirty="0">
                <a:solidFill>
                  <a:schemeClr val="accent2"/>
                </a:solidFill>
              </a:rPr>
              <a:t>minkin@elsys.ru</a:t>
            </a:r>
          </a:p>
          <a:p>
            <a:pPr algn="ctr" eaLnBrk="1" hangingPunct="1">
              <a:buFontTx/>
              <a:buNone/>
            </a:pPr>
            <a:r>
              <a:rPr lang="en-US" altLang="ru-RU" b="1" dirty="0"/>
              <a:t> </a:t>
            </a:r>
            <a:endParaRPr lang="en-US" altLang="ru-RU" dirty="0"/>
          </a:p>
          <a:p>
            <a:pPr algn="ctr" eaLnBrk="1" hangingPunct="1">
              <a:buFontTx/>
              <a:buNone/>
            </a:pPr>
            <a:r>
              <a:rPr lang="en-US" altLang="ru-RU" sz="4400" b="1" dirty="0">
                <a:solidFill>
                  <a:schemeClr val="accent2"/>
                </a:solidFill>
              </a:rPr>
              <a:t>  </a:t>
            </a:r>
            <a:r>
              <a:rPr lang="en-US" altLang="ru-RU" b="1" dirty="0">
                <a:solidFill>
                  <a:schemeClr val="accent2"/>
                </a:solidFill>
              </a:rPr>
              <a:t>www.elsys.ru</a:t>
            </a:r>
            <a:r>
              <a:rPr lang="en-US" altLang="ru-RU" dirty="0"/>
              <a:t>  </a:t>
            </a:r>
          </a:p>
          <a:p>
            <a:pPr algn="ctr" eaLnBrk="1" hangingPunct="1">
              <a:buFontTx/>
              <a:buNone/>
            </a:pPr>
            <a:r>
              <a:rPr lang="en-US" altLang="ru-RU" b="1" dirty="0">
                <a:solidFill>
                  <a:schemeClr val="accent2"/>
                </a:solidFill>
              </a:rPr>
              <a:t>  </a:t>
            </a:r>
            <a:r>
              <a:rPr lang="en-US" altLang="ru-RU" sz="3600" b="1" dirty="0">
                <a:solidFill>
                  <a:schemeClr val="accent2"/>
                </a:solidFill>
              </a:rPr>
              <a:t>www.psymaker.com</a:t>
            </a:r>
          </a:p>
          <a:p>
            <a:pPr algn="ctr" eaLnBrk="1" hangingPunct="1">
              <a:buFontTx/>
              <a:buNone/>
            </a:pPr>
            <a:endParaRPr lang="ru-RU" altLang="ru-RU" sz="36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152400"/>
            <a:ext cx="7772400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>
                <a:solidFill>
                  <a:schemeClr val="accent2"/>
                </a:solidFill>
              </a:rPr>
              <a:t>Психофизиология движений</a:t>
            </a: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06400" y="9350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 dirty="0">
              <a:solidFill>
                <a:schemeClr val="accent2"/>
              </a:solidFill>
            </a:endParaRPr>
          </a:p>
        </p:txBody>
      </p:sp>
      <p:sp>
        <p:nvSpPr>
          <p:cNvPr id="6149" name="Объект 3"/>
          <p:cNvSpPr>
            <a:spLocks noGrp="1"/>
          </p:cNvSpPr>
          <p:nvPr>
            <p:ph idx="1"/>
          </p:nvPr>
        </p:nvSpPr>
        <p:spPr>
          <a:xfrm>
            <a:off x="781050" y="1004266"/>
            <a:ext cx="7772400" cy="5457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en-US" sz="2000" dirty="0" smtClean="0"/>
              <a:t>Жизнь – это движение.</a:t>
            </a:r>
          </a:p>
          <a:p>
            <a:pPr marL="0" indent="0" algn="r">
              <a:buFontTx/>
              <a:buNone/>
            </a:pPr>
            <a:r>
              <a:rPr lang="ru-RU" altLang="en-US" sz="2000" dirty="0" smtClean="0">
                <a:solidFill>
                  <a:schemeClr val="accent2"/>
                </a:solidFill>
              </a:rPr>
              <a:t>Аристотель (347 г. до н. э.)</a:t>
            </a:r>
          </a:p>
          <a:p>
            <a:pPr marL="0" indent="0">
              <a:buFontTx/>
              <a:buNone/>
            </a:pPr>
            <a:r>
              <a:rPr lang="ru-RU" altLang="en-US" sz="2000" dirty="0" smtClean="0"/>
              <a:t>Все внешние проявления мозговой деятельности могут быть сведены на мышечное движение.</a:t>
            </a:r>
          </a:p>
          <a:p>
            <a:pPr marL="0" indent="0" algn="r">
              <a:buFontTx/>
              <a:buNone/>
            </a:pPr>
            <a:r>
              <a:rPr lang="ru-RU" altLang="en-US" sz="2000" dirty="0" smtClean="0">
                <a:solidFill>
                  <a:schemeClr val="accent2"/>
                </a:solidFill>
              </a:rPr>
              <a:t>И.М. Сеченов (1863)</a:t>
            </a:r>
          </a:p>
          <a:p>
            <a:pPr marL="0" indent="0">
              <a:buFontTx/>
              <a:buNone/>
            </a:pPr>
            <a:r>
              <a:rPr lang="ru-RU" altLang="en-US" sz="2000" dirty="0" smtClean="0"/>
              <a:t>Рефлекторные действия характеризуют эмоции.</a:t>
            </a:r>
          </a:p>
          <a:p>
            <a:pPr marL="0" indent="0" algn="r">
              <a:buFontTx/>
              <a:buNone/>
            </a:pPr>
            <a:r>
              <a:rPr lang="ru-RU" altLang="en-US" sz="2000" dirty="0" smtClean="0">
                <a:solidFill>
                  <a:schemeClr val="accent2"/>
                </a:solidFill>
              </a:rPr>
              <a:t>Чарльз Дарвин (1872)</a:t>
            </a:r>
          </a:p>
          <a:p>
            <a:pPr marL="0" indent="0">
              <a:buFontTx/>
              <a:buNone/>
            </a:pPr>
            <a:r>
              <a:rPr lang="ru-RU" altLang="en-US" sz="2000" dirty="0" smtClean="0"/>
              <a:t>У человека не случайных движений.</a:t>
            </a:r>
          </a:p>
          <a:p>
            <a:pPr marL="0" indent="0" algn="r">
              <a:buFontTx/>
              <a:buNone/>
            </a:pPr>
            <a:r>
              <a:rPr lang="ru-RU" altLang="en-US" sz="2000" dirty="0" smtClean="0">
                <a:solidFill>
                  <a:schemeClr val="accent2"/>
                </a:solidFill>
              </a:rPr>
              <a:t>Зигмунд Фрейд (1899)</a:t>
            </a:r>
          </a:p>
          <a:p>
            <a:pPr marL="0" indent="0">
              <a:buFontTx/>
              <a:buNone/>
            </a:pPr>
            <a:r>
              <a:rPr lang="ru-RU" altLang="en-US" sz="2000" dirty="0" smtClean="0"/>
              <a:t>Основными процессами в физиологии являются  возбуждение и торможение.</a:t>
            </a:r>
          </a:p>
          <a:p>
            <a:pPr marL="0" indent="0" algn="r">
              <a:spcAft>
                <a:spcPts val="600"/>
              </a:spcAft>
              <a:buFontTx/>
              <a:buNone/>
            </a:pPr>
            <a:r>
              <a:rPr lang="ru-RU" altLang="en-US" sz="2000" dirty="0" smtClean="0">
                <a:solidFill>
                  <a:schemeClr val="accent2"/>
                </a:solidFill>
              </a:rPr>
              <a:t>И. П. Павлов (1904)</a:t>
            </a:r>
            <a:endParaRPr lang="en-US" altLang="en-US" sz="2000" dirty="0" smtClean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</a:rPr>
              <a:t>Интроверт и экстраверт отличаются направлением выделяемой энергии.</a:t>
            </a:r>
          </a:p>
          <a:p>
            <a:pPr marL="0" indent="0" algn="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3333CC"/>
                </a:solidFill>
              </a:rPr>
              <a:t>Карл Юнг (1929)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627164" y="6218582"/>
            <a:ext cx="3581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1400" dirty="0" smtClean="0"/>
              <a:t>2</a:t>
            </a:r>
            <a:endParaRPr lang="ru-R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87417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23875" y="-88900"/>
            <a:ext cx="7772400" cy="1143000"/>
          </a:xfrm>
        </p:spPr>
        <p:txBody>
          <a:bodyPr/>
          <a:lstStyle/>
          <a:p>
            <a:r>
              <a:rPr lang="ru-RU" altLang="en-US" dirty="0" smtClean="0">
                <a:solidFill>
                  <a:schemeClr val="accent2"/>
                </a:solidFill>
              </a:rPr>
              <a:t>Психофизиология движений</a:t>
            </a:r>
            <a:endParaRPr lang="en-US" altLang="ru-RU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55638" y="890588"/>
            <a:ext cx="8045450" cy="56356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Движения человека дискретны во времени, так как корректируются обратной связью.</a:t>
            </a:r>
          </a:p>
          <a:p>
            <a:pPr marL="0" indent="0" algn="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000" dirty="0" smtClean="0">
                <a:solidFill>
                  <a:schemeClr val="accent2"/>
                </a:solidFill>
              </a:rPr>
              <a:t>Н.А. Бернштейн (1935)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Психофизиологические процессы связаны с обменом энергией и информацией внутри или между физиологическими системами человека.</a:t>
            </a:r>
            <a:r>
              <a:rPr lang="ru-RU" altLang="ru-RU" sz="2000" dirty="0" smtClean="0">
                <a:solidFill>
                  <a:schemeClr val="accent2"/>
                </a:solidFill>
              </a:rPr>
              <a:t> </a:t>
            </a:r>
          </a:p>
          <a:p>
            <a:pPr marL="0" indent="0" algn="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000" dirty="0" smtClean="0">
                <a:solidFill>
                  <a:schemeClr val="accent2"/>
                </a:solidFill>
              </a:rPr>
              <a:t>Норберт Винер (1946)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Каждое намерение сопровождается мышечной установкой.</a:t>
            </a:r>
          </a:p>
          <a:p>
            <a:pPr marL="0" indent="0" algn="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000" dirty="0" smtClean="0">
                <a:solidFill>
                  <a:schemeClr val="accent2"/>
                </a:solidFill>
              </a:rPr>
              <a:t>Мира-И-Лопес (1954)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en-US" sz="2000" dirty="0" smtClean="0"/>
              <a:t>Амплитуда и интенсивность рефлекторных</a:t>
            </a:r>
            <a:r>
              <a:rPr lang="en-US" altLang="en-US" sz="2000" dirty="0" smtClean="0"/>
              <a:t> </a:t>
            </a:r>
            <a:r>
              <a:rPr lang="ru-RU" altLang="en-US" sz="2000" dirty="0" smtClean="0"/>
              <a:t>движений характеризует агрессию.</a:t>
            </a:r>
          </a:p>
          <a:p>
            <a:pPr marL="0" indent="0" algn="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en-US" sz="2000" dirty="0" smtClean="0">
                <a:solidFill>
                  <a:schemeClr val="accent2"/>
                </a:solidFill>
              </a:rPr>
              <a:t>К.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ru-RU" altLang="en-US" sz="2000" dirty="0" smtClean="0">
                <a:solidFill>
                  <a:schemeClr val="accent2"/>
                </a:solidFill>
              </a:rPr>
              <a:t>Лоренц (1965)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Все люди обладают не одним интеллектом, а наделены рядом автономных интеллектов. </a:t>
            </a:r>
          </a:p>
          <a:p>
            <a:pPr marL="0" indent="0" algn="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accent2"/>
                </a:solidFill>
              </a:rPr>
              <a:t>Говард Гарднер (1983)</a:t>
            </a:r>
          </a:p>
          <a:p>
            <a:pPr marL="0" indent="0">
              <a:buFontTx/>
              <a:buNone/>
            </a:pPr>
            <a:endParaRPr lang="en-US" altLang="ru-RU" sz="2000" dirty="0" smtClean="0">
              <a:solidFill>
                <a:schemeClr val="accent2"/>
              </a:solidFill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D15D3-7C9E-49AE-A4EF-1672E745B14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dirty="0" smtClean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-404813" y="3395663"/>
            <a:ext cx="7251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440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1C556-718C-43C5-8DC5-A2257E928E64}" type="slidenum">
              <a:rPr lang="ru-RU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400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6304" y="200026"/>
            <a:ext cx="8531706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Вестибулярные рефлексы и тесты</a:t>
            </a:r>
          </a:p>
        </p:txBody>
      </p:sp>
      <p:pic>
        <p:nvPicPr>
          <p:cNvPr id="16388" name="Picture 5" descr="V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557338"/>
            <a:ext cx="3311525" cy="3819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990975"/>
            <a:ext cx="17589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ics_chai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6615"/>
          <a:stretch>
            <a:fillRect/>
          </a:stretch>
        </p:blipFill>
        <p:spPr bwMode="auto">
          <a:xfrm>
            <a:off x="6015038" y="1822450"/>
            <a:ext cx="28273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vorte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158875"/>
            <a:ext cx="19002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0"/>
          <p:cNvSpPr>
            <a:spLocks noChangeArrowheads="1"/>
          </p:cNvSpPr>
          <p:nvPr/>
        </p:nvSpPr>
        <p:spPr bwMode="auto">
          <a:xfrm rot="10800000" flipV="1">
            <a:off x="555625" y="5530890"/>
            <a:ext cx="347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 smtClean="0"/>
              <a:t>Вестибулярно-окулярный рефлекс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(</a:t>
            </a:r>
            <a:r>
              <a:rPr lang="en-US" altLang="en-US" sz="2000" noProof="1"/>
              <a:t>VOR</a:t>
            </a:r>
            <a:r>
              <a:rPr lang="en-US" altLang="en-US" sz="2000" dirty="0"/>
              <a:t>)</a:t>
            </a:r>
          </a:p>
        </p:txBody>
      </p:sp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4029075" y="5884833"/>
            <a:ext cx="26370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 smtClean="0"/>
              <a:t>Вестибулярные тесты</a:t>
            </a:r>
            <a:r>
              <a:rPr lang="ru-RU" altLang="en-US" sz="1800" dirty="0" smtClean="0">
                <a:latin typeface="Arial" panose="020B0604020202020204" pitchFamily="34" charset="0"/>
              </a:rPr>
              <a:t> </a:t>
            </a:r>
            <a:endParaRPr lang="ru-RU" altLang="en-US" sz="1800" dirty="0">
              <a:latin typeface="Arial" panose="020B0604020202020204" pitchFamily="34" charset="0"/>
            </a:endParaRPr>
          </a:p>
        </p:txBody>
      </p:sp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6200775" y="5046633"/>
            <a:ext cx="2637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noProof="1" smtClean="0"/>
              <a:t>Вращающееся кресло</a:t>
            </a:r>
            <a:r>
              <a:rPr lang="ru-RU" altLang="en-US" sz="1800" dirty="0" smtClean="0">
                <a:latin typeface="Arial" panose="020B0604020202020204" pitchFamily="34" charset="0"/>
              </a:rPr>
              <a:t> </a:t>
            </a:r>
            <a:endParaRPr lang="ru-RU" altLang="en-US" sz="1800" dirty="0">
              <a:latin typeface="Arial" panose="020B0604020202020204" pitchFamily="34" charset="0"/>
            </a:endParaRPr>
          </a:p>
        </p:txBody>
      </p:sp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4054475" y="3006794"/>
            <a:ext cx="180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 smtClean="0"/>
              <a:t>Электро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 smtClean="0"/>
              <a:t>окулограмма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4063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vestibul3"/>
          <p:cNvPicPr>
            <a:picLocks noChangeAspect="1"/>
          </p:cNvPicPr>
          <p:nvPr/>
        </p:nvPicPr>
        <p:blipFill>
          <a:blip r:embed="rId3" cstate="print">
            <a:alphaModFix amt="20000"/>
            <a:grayscl/>
            <a:lum contrast="12000"/>
          </a:blip>
          <a:srcRect l="1754" t="2326"/>
          <a:stretch>
            <a:fillRect/>
          </a:stretch>
        </p:blipFill>
        <p:spPr>
          <a:xfrm>
            <a:off x="0" y="360"/>
            <a:ext cx="9143433" cy="68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11124" y="1338840"/>
            <a:ext cx="1585162" cy="1436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975" y="901782"/>
            <a:ext cx="3260612" cy="4600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4963905" y="1142888"/>
          <a:ext cx="3135240" cy="522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1795198" y="5761817"/>
            <a:ext cx="1686167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77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Модель ВЭР</a:t>
            </a:r>
            <a:endParaRPr lang="ru-RU" sz="2177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93" y="51044"/>
            <a:ext cx="9161621" cy="61328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accent2"/>
                </a:solidFill>
                <a:latin typeface="+mj-lt"/>
                <a:ea typeface="Microsoft YaHei" pitchFamily="2"/>
                <a:cs typeface="Mangal" pitchFamily="2"/>
              </a:rPr>
              <a:t>Вестибулярно-эмоциональный рефлекс (ВЭР) 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184" y="6418455"/>
            <a:ext cx="424771" cy="307760"/>
          </a:xfrm>
        </p:spPr>
        <p:txBody>
          <a:bodyPr wrap="square" anchor="ctr" anchorCtr="1">
            <a:spAutoFit/>
          </a:bodyPr>
          <a:lstStyle/>
          <a:p>
            <a:pPr lvl="0"/>
            <a:fld id="{ED816D55-72AF-4171-AD0F-42ED55951DAB}" type="slidenum">
              <a:rPr lang="ru-RU">
                <a:solidFill>
                  <a:schemeClr val="bg1">
                    <a:lumMod val="50000"/>
                  </a:schemeClr>
                </a:solidFill>
                <a:latin typeface="+mn-lt"/>
              </a:rPr>
              <a:pPr lvl="0"/>
              <a:t>5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29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2DDF29-262B-4762-B68A-F61AE5F9C657}" type="slidenum">
              <a:rPr lang="ru-RU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400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837" y="84139"/>
            <a:ext cx="8419826" cy="8445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Виброизображение (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VibraImage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14340" name="Picture 4" descr="ris7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/>
          <a:stretch>
            <a:fillRect/>
          </a:stretch>
        </p:blipFill>
        <p:spPr bwMode="auto">
          <a:xfrm>
            <a:off x="7797800" y="2159000"/>
            <a:ext cx="7016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ris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1507" r="17787"/>
          <a:stretch>
            <a:fillRect/>
          </a:stretch>
        </p:blipFill>
        <p:spPr bwMode="auto">
          <a:xfrm>
            <a:off x="625475" y="2006600"/>
            <a:ext cx="324008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ris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8646" r="22127"/>
          <a:stretch>
            <a:fillRect/>
          </a:stretch>
        </p:blipFill>
        <p:spPr bwMode="auto">
          <a:xfrm>
            <a:off x="4133850" y="1976408"/>
            <a:ext cx="28797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14344" name="Object 10"/>
          <p:cNvGraphicFramePr>
            <a:graphicFrameLocks noChangeAspect="1"/>
          </p:cNvGraphicFramePr>
          <p:nvPr/>
        </p:nvGraphicFramePr>
        <p:xfrm>
          <a:off x="354013" y="5326063"/>
          <a:ext cx="37798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Формула" r:id="rId7" imgW="2095500" imgH="558800" progId="Equation.3">
                  <p:embed/>
                </p:oleObj>
              </mc:Choice>
              <mc:Fallback>
                <p:oleObj name="Формула" r:id="rId7" imgW="2095500" imgH="558800" progId="Equation.3">
                  <p:embed/>
                  <p:pic>
                    <p:nvPicPr>
                      <p:cNvPr id="1434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5326063"/>
                        <a:ext cx="377983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839788" y="4829146"/>
            <a:ext cx="215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/>
              <a:t>Амплитудное ВИ </a:t>
            </a:r>
          </a:p>
        </p:txBody>
      </p:sp>
      <p:sp>
        <p:nvSpPr>
          <p:cNvPr id="14347" name="Rectangle 3"/>
          <p:cNvSpPr>
            <a:spLocks noChangeArrowheads="1"/>
          </p:cNvSpPr>
          <p:nvPr/>
        </p:nvSpPr>
        <p:spPr bwMode="auto">
          <a:xfrm>
            <a:off x="4935107" y="4843173"/>
            <a:ext cx="1793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/>
              <a:t>Частотное ВИ </a:t>
            </a:r>
          </a:p>
        </p:txBody>
      </p:sp>
      <p:sp>
        <p:nvSpPr>
          <p:cNvPr id="14348" name="Rectangle 4"/>
          <p:cNvSpPr>
            <a:spLocks noChangeArrowheads="1"/>
          </p:cNvSpPr>
          <p:nvPr/>
        </p:nvSpPr>
        <p:spPr bwMode="auto">
          <a:xfrm>
            <a:off x="7505700" y="4976176"/>
            <a:ext cx="1499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/>
              <a:t>Частотная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/>
              <a:t>шкала</a:t>
            </a:r>
          </a:p>
        </p:txBody>
      </p:sp>
      <p:graphicFrame>
        <p:nvGraphicFramePr>
          <p:cNvPr id="14349" name="Object 6"/>
          <p:cNvGraphicFramePr>
            <a:graphicFrameLocks noChangeAspect="1"/>
          </p:cNvGraphicFramePr>
          <p:nvPr/>
        </p:nvGraphicFramePr>
        <p:xfrm>
          <a:off x="4424363" y="5405438"/>
          <a:ext cx="31210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Формула" r:id="rId9" imgW="1803400" imgH="571500" progId="Equation.3">
                  <p:embed/>
                </p:oleObj>
              </mc:Choice>
              <mc:Fallback>
                <p:oleObj name="Формула" r:id="rId9" imgW="1803400" imgH="571500" progId="Equation.3">
                  <p:embed/>
                  <p:pic>
                    <p:nvPicPr>
                      <p:cNvPr id="14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5405438"/>
                        <a:ext cx="312102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0"/>
          <p:cNvSpPr>
            <a:spLocks noChangeArrowheads="1"/>
          </p:cNvSpPr>
          <p:nvPr/>
        </p:nvSpPr>
        <p:spPr bwMode="auto">
          <a:xfrm>
            <a:off x="200578" y="1248999"/>
            <a:ext cx="8742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>
                <a:cs typeface="Times New Roman" panose="02020603050405020304" pitchFamily="18" charset="0"/>
              </a:rPr>
              <a:t>Виброизображение </a:t>
            </a:r>
            <a:r>
              <a:rPr lang="ru-RU" altLang="en-US" sz="1800" b="1" dirty="0" smtClean="0">
                <a:cs typeface="Times New Roman" panose="02020603050405020304" pitchFamily="18" charset="0"/>
              </a:rPr>
              <a:t>(ВИ) головы </a:t>
            </a:r>
            <a:r>
              <a:rPr lang="ru-RU" altLang="en-US" sz="1800" b="1" dirty="0">
                <a:cs typeface="Times New Roman" panose="02020603050405020304" pitchFamily="18" charset="0"/>
              </a:rPr>
              <a:t>человека отражает рефлексные </a:t>
            </a:r>
            <a:r>
              <a:rPr lang="ru-RU" altLang="en-US" sz="1800" b="1" dirty="0" smtClean="0">
                <a:cs typeface="Times New Roman" panose="02020603050405020304" pitchFamily="18" charset="0"/>
              </a:rPr>
              <a:t>микродвижения, </a:t>
            </a:r>
            <a:endParaRPr lang="ru-RU" altLang="en-US" sz="18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>
                <a:cs typeface="Times New Roman" panose="02020603050405020304" pitchFamily="18" charset="0"/>
              </a:rPr>
              <a:t>которые связаны с любыми изменениями психофизиологического </a:t>
            </a:r>
            <a:r>
              <a:rPr lang="ru-RU" altLang="en-US" sz="1800" b="1" dirty="0" smtClean="0">
                <a:cs typeface="Times New Roman" panose="02020603050405020304" pitchFamily="18" charset="0"/>
              </a:rPr>
              <a:t>состояния.</a:t>
            </a:r>
            <a:endParaRPr lang="ru-RU" altLang="en-US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83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51165B-B1AE-4C7D-99D6-72E1466561F8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9" y="336887"/>
            <a:ext cx="8878887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chemeClr val="accent2"/>
                </a:solidFill>
              </a:rPr>
              <a:t>Системы виброизображения первого поколения. Средства измерения прямого </a:t>
            </a:r>
            <a:r>
              <a:rPr lang="ru-RU" sz="3200" dirty="0" smtClean="0">
                <a:solidFill>
                  <a:schemeClr val="accent2"/>
                </a:solidFill>
              </a:rPr>
              <a:t>преобразования.</a:t>
            </a:r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27013" y="12779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 dirty="0">
              <a:solidFill>
                <a:srgbClr val="3333CC"/>
              </a:solidFill>
            </a:endParaRPr>
          </a:p>
        </p:txBody>
      </p:sp>
      <p:sp>
        <p:nvSpPr>
          <p:cNvPr id="44" name="Rectangle 76"/>
          <p:cNvSpPr>
            <a:spLocks noChangeArrowheads="1"/>
          </p:cNvSpPr>
          <p:nvPr/>
        </p:nvSpPr>
        <p:spPr bwMode="auto">
          <a:xfrm>
            <a:off x="288306" y="3359360"/>
            <a:ext cx="87010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Структурная схема системы виброизображения прямого преобразования.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характеристики </a:t>
            </a:r>
            <a:r>
              <a:rPr kumimoji="0" lang="ru-RU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ПФС; </a:t>
            </a:r>
            <a:endParaRPr kumimoji="0" lang="en-US" alt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alt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изменение светового потока в зависимости от контраста объекта</a:t>
            </a:r>
            <a:r>
              <a:rPr lang="en-U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его </a:t>
            </a:r>
            <a:r>
              <a:rPr kumimoji="0" lang="ru-RU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двигательной активности;</a:t>
            </a:r>
            <a:endParaRPr kumimoji="0" lang="en-US" alt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alt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пространственное преобразование светового потока</a:t>
            </a:r>
            <a:r>
              <a:rPr lang="en-U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помощью оптики телевизионной </a:t>
            </a:r>
            <a:r>
              <a:rPr kumimoji="0" lang="ru-RU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камеры; </a:t>
            </a:r>
            <a:endParaRPr kumimoji="0" lang="en-US" alt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alt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преобразование заряда в </a:t>
            </a:r>
            <a:r>
              <a:rPr kumimoji="0" lang="ru-RU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фотоприемнике; </a:t>
            </a:r>
            <a:endParaRPr kumimoji="0" lang="en-US" alt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alt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аналого-цифровое преобразование сигнала в </a:t>
            </a:r>
            <a:r>
              <a:rPr kumimoji="0" lang="ru-RU" alt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цифру; </a:t>
            </a:r>
            <a:endParaRPr kumimoji="0" lang="en-US" alt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alt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первичные параметры виброизображения; </a:t>
            </a:r>
            <a:endParaRPr kumimoji="0" lang="en-US" alt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altLang="en-US" b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вых</a:t>
            </a:r>
            <a:r>
              <a:rPr kumimoji="0" lang="ru-RU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восстановленные характеристики ПФС.</a:t>
            </a:r>
            <a:endParaRPr kumimoji="0" lang="ru-RU" alt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46637" y="1604396"/>
            <a:ext cx="7082451" cy="1568316"/>
            <a:chOff x="946637" y="1604396"/>
            <a:chExt cx="7082451" cy="1568316"/>
          </a:xfrm>
        </p:grpSpPr>
        <p:cxnSp>
          <p:nvCxnSpPr>
            <p:cNvPr id="102" name="Прямая со стрелкой 18"/>
            <p:cNvCxnSpPr/>
            <p:nvPr/>
          </p:nvCxnSpPr>
          <p:spPr>
            <a:xfrm>
              <a:off x="5380321" y="2433693"/>
              <a:ext cx="47365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3" name="Прямая со стрелкой 23"/>
            <p:cNvCxnSpPr/>
            <p:nvPr/>
          </p:nvCxnSpPr>
          <p:spPr>
            <a:xfrm>
              <a:off x="7422258" y="2445351"/>
              <a:ext cx="47365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4" name="Прямая со стрелкой 19"/>
            <p:cNvCxnSpPr/>
            <p:nvPr/>
          </p:nvCxnSpPr>
          <p:spPr>
            <a:xfrm>
              <a:off x="6395616" y="2433693"/>
              <a:ext cx="47365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5" name="Прямая со стрелкой 17"/>
            <p:cNvCxnSpPr/>
            <p:nvPr/>
          </p:nvCxnSpPr>
          <p:spPr>
            <a:xfrm>
              <a:off x="4376991" y="2433693"/>
              <a:ext cx="47365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6" name="Прямая со стрелкой 16"/>
            <p:cNvCxnSpPr/>
            <p:nvPr/>
          </p:nvCxnSpPr>
          <p:spPr>
            <a:xfrm>
              <a:off x="3433914" y="2433693"/>
              <a:ext cx="47365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7" name="Прямая со стрелкой 15"/>
            <p:cNvCxnSpPr/>
            <p:nvPr/>
          </p:nvCxnSpPr>
          <p:spPr>
            <a:xfrm>
              <a:off x="2450016" y="2445353"/>
              <a:ext cx="47365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8" name="Прямая со стрелкой 14"/>
            <p:cNvCxnSpPr/>
            <p:nvPr/>
          </p:nvCxnSpPr>
          <p:spPr>
            <a:xfrm>
              <a:off x="946637" y="2460344"/>
              <a:ext cx="47365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6" name="Надпись 2"/>
            <p:cNvSpPr txBox="1">
              <a:spLocks noChangeArrowheads="1"/>
            </p:cNvSpPr>
            <p:nvPr/>
          </p:nvSpPr>
          <p:spPr bwMode="auto">
            <a:xfrm>
              <a:off x="1428766" y="1604397"/>
              <a:ext cx="1013549" cy="15683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45720" rIns="36000" bIns="45720" anchor="ctr" anchorCtr="0">
              <a:noAutofit/>
            </a:bodyPr>
            <a:lstStyle/>
            <a:p>
              <a:pPr marL="36000" algn="ctr">
                <a:spcBef>
                  <a:spcPts val="60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Движения головы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912534" y="1604397"/>
                  <a:ext cx="508315" cy="15683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Надпись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2534" y="1604397"/>
                  <a:ext cx="508315" cy="15683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Надпись 2"/>
            <p:cNvSpPr txBox="1">
              <a:spLocks noChangeArrowheads="1"/>
            </p:cNvSpPr>
            <p:nvPr/>
          </p:nvSpPr>
          <p:spPr bwMode="auto">
            <a:xfrm>
              <a:off x="6912403" y="1604396"/>
              <a:ext cx="509855" cy="1568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Надпись 2"/>
            <p:cNvSpPr txBox="1">
              <a:spLocks noChangeArrowheads="1"/>
            </p:cNvSpPr>
            <p:nvPr/>
          </p:nvSpPr>
          <p:spPr bwMode="auto">
            <a:xfrm>
              <a:off x="5851170" y="1604396"/>
              <a:ext cx="598425" cy="1568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Надпись 2"/>
            <p:cNvSpPr txBox="1">
              <a:spLocks noChangeArrowheads="1"/>
            </p:cNvSpPr>
            <p:nvPr/>
          </p:nvSpPr>
          <p:spPr bwMode="auto">
            <a:xfrm>
              <a:off x="1026735" y="1856136"/>
              <a:ext cx="393559" cy="60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2450016" y="1785399"/>
              <a:ext cx="461334" cy="69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Надпись 2"/>
            <p:cNvSpPr txBox="1">
              <a:spLocks noChangeArrowheads="1"/>
            </p:cNvSpPr>
            <p:nvPr/>
          </p:nvSpPr>
          <p:spPr bwMode="auto">
            <a:xfrm>
              <a:off x="3430447" y="1688899"/>
              <a:ext cx="461334" cy="75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4380072" y="1682338"/>
              <a:ext cx="517557" cy="76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5315482" y="1728893"/>
              <a:ext cx="517557" cy="708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Надпись 2"/>
            <p:cNvSpPr txBox="1">
              <a:spLocks noChangeArrowheads="1"/>
            </p:cNvSpPr>
            <p:nvPr/>
          </p:nvSpPr>
          <p:spPr bwMode="auto">
            <a:xfrm>
              <a:off x="6395616" y="1783957"/>
              <a:ext cx="517557" cy="64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Надпись 2"/>
            <p:cNvSpPr txBox="1">
              <a:spLocks noChangeArrowheads="1"/>
            </p:cNvSpPr>
            <p:nvPr/>
          </p:nvSpPr>
          <p:spPr bwMode="auto">
            <a:xfrm>
              <a:off x="7375981" y="1812316"/>
              <a:ext cx="653107" cy="60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ru-RU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вых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3916322" y="1604398"/>
                  <a:ext cx="501104" cy="1568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𝑑𝑞</m:t>
                            </m:r>
                          </m:num>
                          <m:den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Надпись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16322" y="1604398"/>
                  <a:ext cx="501104" cy="15683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4861849" y="1604398"/>
                  <a:ext cx="507544" cy="1568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𝑑𝑈</m:t>
                            </m:r>
                          </m:num>
                          <m:den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Надпись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1849" y="1604398"/>
                  <a:ext cx="507544" cy="15683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Прямая со стрелкой 38"/>
          <p:cNvCxnSpPr/>
          <p:nvPr/>
        </p:nvCxnSpPr>
        <p:spPr>
          <a:xfrm>
            <a:off x="5440680" y="10107930"/>
            <a:ext cx="39052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3294" y="6248400"/>
            <a:ext cx="464906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A66A6-99F4-4EE9-9F70-73E0C9A295F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850"/>
            <a:ext cx="9144000" cy="9382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solidFill>
                  <a:schemeClr val="accent2"/>
                </a:solidFill>
              </a:rPr>
              <a:t>Системы виброизображения второго поколения. 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Средства измерения уравновешивающего </a:t>
            </a:r>
            <a:r>
              <a:rPr lang="ru-RU" sz="2800" dirty="0" smtClean="0">
                <a:solidFill>
                  <a:schemeClr val="accent2"/>
                </a:solidFill>
              </a:rPr>
              <a:t>преобразования.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9213" y="-51112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49213" y="-46540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" name="Rectangle 76"/>
          <p:cNvSpPr>
            <a:spLocks noChangeArrowheads="1"/>
          </p:cNvSpPr>
          <p:nvPr/>
        </p:nvSpPr>
        <p:spPr bwMode="auto">
          <a:xfrm>
            <a:off x="227013" y="5129476"/>
            <a:ext cx="88693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Структурная схема системы виброизображения уравновешенного преобразования. Влияние стимулов на параметры ПФС. Прямое преобразование измеряемых величин аналогично рисунку 1 и показано в виде интегральных блоков преобразований</a:t>
            </a:r>
            <a:r>
              <a:rPr lang="ru-RU" alt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57158" y="1581072"/>
            <a:ext cx="8009070" cy="3112101"/>
            <a:chOff x="648623" y="1571133"/>
            <a:chExt cx="8009070" cy="3112101"/>
          </a:xfrm>
        </p:grpSpPr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1522795" y="1576853"/>
              <a:ext cx="1778361" cy="14595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Движения головы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Надпись 2"/>
            <p:cNvSpPr txBox="1">
              <a:spLocks noChangeArrowheads="1"/>
            </p:cNvSpPr>
            <p:nvPr/>
          </p:nvSpPr>
          <p:spPr bwMode="auto">
            <a:xfrm>
              <a:off x="3867983" y="1571133"/>
              <a:ext cx="1956082" cy="14692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Преобразование движения </a:t>
              </a:r>
              <a:endPara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цифровое видео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Надпись 2"/>
            <p:cNvSpPr txBox="1">
              <a:spLocks noChangeArrowheads="1"/>
            </p:cNvSpPr>
            <p:nvPr/>
          </p:nvSpPr>
          <p:spPr bwMode="auto">
            <a:xfrm>
              <a:off x="3867982" y="3829117"/>
              <a:ext cx="1783214" cy="8541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Стимул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Надпись 2"/>
            <p:cNvSpPr txBox="1">
              <a:spLocks noChangeArrowheads="1"/>
            </p:cNvSpPr>
            <p:nvPr/>
          </p:nvSpPr>
          <p:spPr bwMode="auto">
            <a:xfrm>
              <a:off x="951759" y="1816203"/>
              <a:ext cx="483875" cy="58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Надпись 2"/>
            <p:cNvSpPr txBox="1">
              <a:spLocks noChangeArrowheads="1"/>
            </p:cNvSpPr>
            <p:nvPr/>
          </p:nvSpPr>
          <p:spPr bwMode="auto">
            <a:xfrm>
              <a:off x="3301156" y="1773708"/>
              <a:ext cx="566826" cy="58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Надпись 2"/>
            <p:cNvSpPr txBox="1">
              <a:spLocks noChangeArrowheads="1"/>
            </p:cNvSpPr>
            <p:nvPr/>
          </p:nvSpPr>
          <p:spPr bwMode="auto">
            <a:xfrm>
              <a:off x="5781999" y="1816203"/>
              <a:ext cx="566826" cy="72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Надпись 2"/>
            <p:cNvSpPr txBox="1">
              <a:spLocks noChangeArrowheads="1"/>
            </p:cNvSpPr>
            <p:nvPr/>
          </p:nvSpPr>
          <p:spPr bwMode="auto">
            <a:xfrm>
              <a:off x="3301156" y="3775129"/>
              <a:ext cx="635951" cy="85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7908826" y="1793971"/>
              <a:ext cx="748867" cy="407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ru-RU" baseline="-250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вых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Надпись 2"/>
            <p:cNvSpPr txBox="1">
              <a:spLocks noChangeArrowheads="1"/>
            </p:cNvSpPr>
            <p:nvPr/>
          </p:nvSpPr>
          <p:spPr bwMode="auto">
            <a:xfrm>
              <a:off x="6306758" y="1571133"/>
              <a:ext cx="1728127" cy="14692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Программа обработки ВИ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909486" y="3035972"/>
              <a:ext cx="13825" cy="12202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Прямая со стрелкой 35"/>
            <p:cNvCxnSpPr/>
            <p:nvPr/>
          </p:nvCxnSpPr>
          <p:spPr>
            <a:xfrm>
              <a:off x="648623" y="2275041"/>
              <a:ext cx="8741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8034008" y="2275041"/>
              <a:ext cx="5768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26" idx="3"/>
            </p:cNvCxnSpPr>
            <p:nvPr/>
          </p:nvCxnSpPr>
          <p:spPr>
            <a:xfrm flipV="1">
              <a:off x="5651196" y="4256175"/>
              <a:ext cx="1272115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911661" y="4256199"/>
              <a:ext cx="295632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897196" y="2275041"/>
              <a:ext cx="2345" cy="19811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3301156" y="2275041"/>
              <a:ext cx="5668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5832643" y="2275041"/>
              <a:ext cx="482692" cy="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2F1D2C-D6DB-4A61-B0AB-869BC7D41436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4788" y="188728"/>
            <a:ext cx="89392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sz="3200" kern="0" dirty="0">
                <a:solidFill>
                  <a:srgbClr val="3333CC"/>
                </a:solidFill>
              </a:rPr>
              <a:t>Системы виброизображения третьего поколения. Адаптивные средства </a:t>
            </a:r>
            <a:r>
              <a:rPr lang="ru-RU" altLang="ru-RU" sz="3200" kern="0" dirty="0" smtClean="0">
                <a:solidFill>
                  <a:srgbClr val="3333CC"/>
                </a:solidFill>
              </a:rPr>
              <a:t>измерения.</a:t>
            </a:r>
            <a:endParaRPr lang="en-US" altLang="ru-RU" kern="0" dirty="0"/>
          </a:p>
        </p:txBody>
      </p:sp>
      <p:sp>
        <p:nvSpPr>
          <p:cNvPr id="10244" name="Slide Number Placeholder 3"/>
          <p:cNvSpPr txBox="1">
            <a:spLocks/>
          </p:cNvSpPr>
          <p:nvPr/>
        </p:nvSpPr>
        <p:spPr bwMode="auto">
          <a:xfrm>
            <a:off x="7871790" y="6248400"/>
            <a:ext cx="5864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35D3AA-7E2D-4BDA-8BC8-F5153A82A2F8}" type="slidenum">
              <a:rPr lang="ru-RU" altLang="ru-RU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dirty="0"/>
          </a:p>
        </p:txBody>
      </p:sp>
      <p:grpSp>
        <p:nvGrpSpPr>
          <p:cNvPr id="10240" name="Группа 10239"/>
          <p:cNvGrpSpPr/>
          <p:nvPr/>
        </p:nvGrpSpPr>
        <p:grpSpPr>
          <a:xfrm>
            <a:off x="597189" y="1527789"/>
            <a:ext cx="8174714" cy="3298853"/>
            <a:chOff x="457200" y="1527789"/>
            <a:chExt cx="8174714" cy="3298853"/>
          </a:xfrm>
        </p:grpSpPr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3175924" y="1527789"/>
              <a:ext cx="651071" cy="50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2"/>
            <p:cNvSpPr txBox="1">
              <a:spLocks noChangeArrowheads="1"/>
            </p:cNvSpPr>
            <p:nvPr/>
          </p:nvSpPr>
          <p:spPr bwMode="auto">
            <a:xfrm>
              <a:off x="1527420" y="2805624"/>
              <a:ext cx="1772895" cy="836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Движения головы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Надпись 2"/>
            <p:cNvSpPr txBox="1">
              <a:spLocks noChangeArrowheads="1"/>
            </p:cNvSpPr>
            <p:nvPr/>
          </p:nvSpPr>
          <p:spPr bwMode="auto">
            <a:xfrm>
              <a:off x="3774233" y="2806626"/>
              <a:ext cx="1833604" cy="836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Преобразование движения </a:t>
              </a:r>
              <a:endPara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цифровое видео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Надпись 2"/>
            <p:cNvSpPr txBox="1">
              <a:spLocks noChangeArrowheads="1"/>
            </p:cNvSpPr>
            <p:nvPr/>
          </p:nvSpPr>
          <p:spPr bwMode="auto">
            <a:xfrm>
              <a:off x="3791819" y="3998808"/>
              <a:ext cx="1833604" cy="8278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45720" rIns="3600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Предварительный стимул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809311" y="2805624"/>
              <a:ext cx="395930" cy="45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Надпись 2"/>
            <p:cNvSpPr txBox="1">
              <a:spLocks noChangeArrowheads="1"/>
            </p:cNvSpPr>
            <p:nvPr/>
          </p:nvSpPr>
          <p:spPr bwMode="auto">
            <a:xfrm>
              <a:off x="3248420" y="2838397"/>
              <a:ext cx="545546" cy="370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5561041" y="2812327"/>
              <a:ext cx="545546" cy="418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Надпись 2"/>
            <p:cNvSpPr txBox="1">
              <a:spLocks noChangeArrowheads="1"/>
            </p:cNvSpPr>
            <p:nvPr/>
          </p:nvSpPr>
          <p:spPr bwMode="auto">
            <a:xfrm>
              <a:off x="3234870" y="3989949"/>
              <a:ext cx="612076" cy="49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b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Xy</a:t>
              </a:r>
              <a:r>
                <a:rPr lang="ru-RU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7860166" y="2786617"/>
              <a:ext cx="771748" cy="49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ru-RU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вых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6093091" y="2768341"/>
              <a:ext cx="1833605" cy="836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Программа обработки ВИ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04858" y="3605034"/>
              <a:ext cx="2" cy="8558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7009893" y="2065837"/>
              <a:ext cx="0" cy="70082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3774233" y="1644565"/>
              <a:ext cx="1833604" cy="842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Многофакторный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стимул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1200317" y="2065837"/>
              <a:ext cx="4924" cy="11581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5607837" y="2065837"/>
              <a:ext cx="13970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1" idx="1"/>
            </p:cNvCxnSpPr>
            <p:nvPr/>
          </p:nvCxnSpPr>
          <p:spPr>
            <a:xfrm flipH="1">
              <a:off x="1200317" y="2065837"/>
              <a:ext cx="25739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457200" y="3223970"/>
              <a:ext cx="1070220" cy="67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20" idx="1"/>
            </p:cNvCxnSpPr>
            <p:nvPr/>
          </p:nvCxnSpPr>
          <p:spPr>
            <a:xfrm>
              <a:off x="5600661" y="3186687"/>
              <a:ext cx="49243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12" idx="3"/>
              <a:endCxn id="13" idx="1"/>
            </p:cNvCxnSpPr>
            <p:nvPr/>
          </p:nvCxnSpPr>
          <p:spPr>
            <a:xfrm>
              <a:off x="3300315" y="3223971"/>
              <a:ext cx="473918" cy="10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7926696" y="3186438"/>
              <a:ext cx="638688" cy="2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5625424" y="4460862"/>
              <a:ext cx="137943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745971" y="4441851"/>
              <a:ext cx="3045846" cy="111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737178" y="3223970"/>
              <a:ext cx="8793" cy="12178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Rectangle 76"/>
          <p:cNvSpPr>
            <a:spLocks noChangeArrowheads="1"/>
          </p:cNvSpPr>
          <p:nvPr/>
        </p:nvSpPr>
        <p:spPr bwMode="auto">
          <a:xfrm>
            <a:off x="334002" y="5366796"/>
            <a:ext cx="87010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Структурная схема системы виброизображения адаптивного преобразования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 двойной обратной связью при предварительном и основном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тестировании.</a:t>
            </a:r>
            <a:endParaRPr kumimoji="0" lang="ru-RU" alt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8019</TotalTime>
  <Words>2491</Words>
  <Application>Microsoft Office PowerPoint</Application>
  <PresentationFormat>On-screen Show (4:3)</PresentationFormat>
  <Paragraphs>218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Microsoft YaHei</vt:lpstr>
      <vt:lpstr>Arial</vt:lpstr>
      <vt:lpstr>Calibri</vt:lpstr>
      <vt:lpstr>Cambria Math</vt:lpstr>
      <vt:lpstr>Mangal</vt:lpstr>
      <vt:lpstr>StarSymbol</vt:lpstr>
      <vt:lpstr>Symbol</vt:lpstr>
      <vt:lpstr>Tahoma</vt:lpstr>
      <vt:lpstr>Times New Roman</vt:lpstr>
      <vt:lpstr>Webdings</vt:lpstr>
      <vt:lpstr>1_Оформление по умолчанию</vt:lpstr>
      <vt:lpstr>Формула</vt:lpstr>
      <vt:lpstr>PowerPoint Presentation</vt:lpstr>
      <vt:lpstr>Психофизиология движений</vt:lpstr>
      <vt:lpstr>Психофизиология движений</vt:lpstr>
      <vt:lpstr>Вестибулярные рефлексы и тесты</vt:lpstr>
      <vt:lpstr>PowerPoint Presentation</vt:lpstr>
      <vt:lpstr>Виброизображение (VibraImage)</vt:lpstr>
      <vt:lpstr>Системы виброизображения первого поколения. Средства измерения прямого преобразования.</vt:lpstr>
      <vt:lpstr>Системы виброизображения второго поколения.  Средства измерения уравновешивающего преобразования.</vt:lpstr>
      <vt:lpstr>PowerPoint Presentation</vt:lpstr>
      <vt:lpstr>PowerPoint Presentation</vt:lpstr>
      <vt:lpstr>Поведенческие параметры как измеряемая физическая величина в системах виброизображения </vt:lpstr>
      <vt:lpstr>Применение виброизображения в спорте</vt:lpstr>
      <vt:lpstr>Путь к спорту</vt:lpstr>
      <vt:lpstr>Заключение</vt:lpstr>
      <vt:lpstr>Спасибо за внимание!</vt:lpstr>
    </vt:vector>
  </TitlesOfParts>
  <Company>ELSYS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Didenko</dc:creator>
  <cp:lastModifiedBy>vm</cp:lastModifiedBy>
  <cp:revision>688</cp:revision>
  <dcterms:created xsi:type="dcterms:W3CDTF">2007-11-14T08:50:08Z</dcterms:created>
  <dcterms:modified xsi:type="dcterms:W3CDTF">2021-12-06T12:51:02Z</dcterms:modified>
</cp:coreProperties>
</file>