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handoutMasterIdLst>
    <p:handoutMasterId r:id="rId20"/>
  </p:handoutMasterIdLst>
  <p:sldIdLst>
    <p:sldId id="256" r:id="rId2"/>
    <p:sldId id="263" r:id="rId3"/>
    <p:sldId id="266" r:id="rId4"/>
    <p:sldId id="265" r:id="rId5"/>
    <p:sldId id="267" r:id="rId6"/>
    <p:sldId id="268" r:id="rId7"/>
    <p:sldId id="285" r:id="rId8"/>
    <p:sldId id="286" r:id="rId9"/>
    <p:sldId id="287" r:id="rId10"/>
    <p:sldId id="275" r:id="rId11"/>
    <p:sldId id="273" r:id="rId12"/>
    <p:sldId id="288" r:id="rId13"/>
    <p:sldId id="289" r:id="rId14"/>
    <p:sldId id="280" r:id="rId15"/>
    <p:sldId id="292" r:id="rId16"/>
    <p:sldId id="290" r:id="rId17"/>
    <p:sldId id="291"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2C7C62C-6075-426B-B9CE-B65FA7FF71B9}">
          <p14:sldIdLst>
            <p14:sldId id="256"/>
            <p14:sldId id="263"/>
            <p14:sldId id="266"/>
            <p14:sldId id="265"/>
            <p14:sldId id="267"/>
            <p14:sldId id="268"/>
            <p14:sldId id="285"/>
            <p14:sldId id="286"/>
            <p14:sldId id="287"/>
            <p14:sldId id="275"/>
            <p14:sldId id="273"/>
            <p14:sldId id="288"/>
            <p14:sldId id="289"/>
            <p14:sldId id="280"/>
            <p14:sldId id="292"/>
            <p14:sldId id="290"/>
            <p14:sldId id="29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DAD2"/>
    <a:srgbClr val="FFFF66"/>
    <a:srgbClr val="FF99FF"/>
    <a:srgbClr val="C1C9CD"/>
    <a:srgbClr val="EB752B"/>
    <a:srgbClr val="3A5896"/>
    <a:srgbClr val="F1F1F1"/>
    <a:srgbClr val="C6D4DF"/>
    <a:srgbClr val="F3F0ED"/>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63351" autoAdjust="0"/>
  </p:normalViewPr>
  <p:slideViewPr>
    <p:cSldViewPr snapToGrid="0">
      <p:cViewPr varScale="1">
        <p:scale>
          <a:sx n="73" d="100"/>
          <a:sy n="73" d="100"/>
        </p:scale>
        <p:origin x="2688" y="66"/>
      </p:cViewPr>
      <p:guideLst>
        <p:guide orient="horz" pos="2160"/>
        <p:guide pos="2880"/>
      </p:guideLst>
    </p:cSldViewPr>
  </p:slideViewPr>
  <p:notesTextViewPr>
    <p:cViewPr>
      <p:scale>
        <a:sx n="1" d="1"/>
        <a:sy n="1" d="1"/>
      </p:scale>
      <p:origin x="0" y="0"/>
    </p:cViewPr>
  </p:notesTextViewPr>
  <p:notesViewPr>
    <p:cSldViewPr snapToGrid="0">
      <p:cViewPr varScale="1">
        <p:scale>
          <a:sx n="85" d="100"/>
          <a:sy n="85" d="100"/>
        </p:scale>
        <p:origin x="295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D7794C-7E57-4CA5-84C0-718390FAF55C}"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ru-RU"/>
        </a:p>
      </dgm:t>
    </dgm:pt>
    <dgm:pt modelId="{F06289D0-210E-4807-AF3F-49D6C7DCA8A0}">
      <dgm:prSet phldrT="[Текст]" custT="1"/>
      <dgm:spPr/>
      <dgm:t>
        <a:bodyPr/>
        <a:lstStyle/>
        <a:p>
          <a:r>
            <a:rPr lang="en-US" sz="2000" dirty="0" smtClean="0">
              <a:latin typeface="+mn-lt"/>
            </a:rPr>
            <a:t>Movements</a:t>
          </a:r>
          <a:r>
            <a:rPr lang="ru-RU" sz="2000" dirty="0" smtClean="0">
              <a:latin typeface="+mn-lt"/>
            </a:rPr>
            <a:t>, </a:t>
          </a:r>
          <a:r>
            <a:rPr lang="en-US" sz="2000" dirty="0" smtClean="0">
              <a:latin typeface="+mn-lt"/>
            </a:rPr>
            <a:t>micromovements</a:t>
          </a:r>
          <a:endParaRPr lang="ru-RU" sz="2000" dirty="0">
            <a:latin typeface="+mn-lt"/>
          </a:endParaRPr>
        </a:p>
      </dgm:t>
    </dgm:pt>
    <dgm:pt modelId="{8667DFD8-7EC1-4731-9CD4-39A531631CA5}" type="parTrans" cxnId="{7DEBB060-F9F2-4514-B8F1-7E59AA8A3E77}">
      <dgm:prSet/>
      <dgm:spPr/>
      <dgm:t>
        <a:bodyPr/>
        <a:lstStyle/>
        <a:p>
          <a:endParaRPr lang="ru-RU" sz="2000">
            <a:latin typeface="+mn-lt"/>
          </a:endParaRPr>
        </a:p>
      </dgm:t>
    </dgm:pt>
    <dgm:pt modelId="{A6B29E73-BF9A-4B78-BE3E-5EEAA823BC02}" type="sibTrans" cxnId="{7DEBB060-F9F2-4514-B8F1-7E59AA8A3E77}">
      <dgm:prSet custT="1"/>
      <dgm:spPr/>
      <dgm:t>
        <a:bodyPr/>
        <a:lstStyle/>
        <a:p>
          <a:endParaRPr lang="ru-RU" sz="2000" dirty="0">
            <a:latin typeface="+mn-lt"/>
          </a:endParaRPr>
        </a:p>
      </dgm:t>
    </dgm:pt>
    <dgm:pt modelId="{83E96A98-93E9-435F-88D0-426F1AF1C7FD}">
      <dgm:prSet phldrT="[Текст]" custT="1"/>
      <dgm:spPr/>
      <dgm:t>
        <a:bodyPr/>
        <a:lstStyle/>
        <a:p>
          <a:r>
            <a:rPr lang="en-US" sz="2000" dirty="0" smtClean="0">
              <a:latin typeface="+mn-lt"/>
            </a:rPr>
            <a:t>TV camera</a:t>
          </a:r>
          <a:endParaRPr lang="ru-RU" sz="2000" dirty="0">
            <a:latin typeface="+mn-lt"/>
          </a:endParaRPr>
        </a:p>
      </dgm:t>
    </dgm:pt>
    <dgm:pt modelId="{CA59D214-83C0-4C16-A23B-4986F1325B58}" type="parTrans" cxnId="{AE76327F-664F-4C59-A054-3C1067CD7017}">
      <dgm:prSet/>
      <dgm:spPr/>
      <dgm:t>
        <a:bodyPr/>
        <a:lstStyle/>
        <a:p>
          <a:endParaRPr lang="ru-RU" sz="2000">
            <a:latin typeface="+mn-lt"/>
          </a:endParaRPr>
        </a:p>
      </dgm:t>
    </dgm:pt>
    <dgm:pt modelId="{30707AC8-DD6A-4A58-A941-6BD10C8EF490}" type="sibTrans" cxnId="{AE76327F-664F-4C59-A054-3C1067CD7017}">
      <dgm:prSet custT="1"/>
      <dgm:spPr/>
      <dgm:t>
        <a:bodyPr/>
        <a:lstStyle/>
        <a:p>
          <a:endParaRPr lang="ru-RU" sz="2000" dirty="0">
            <a:latin typeface="+mn-lt"/>
          </a:endParaRPr>
        </a:p>
      </dgm:t>
    </dgm:pt>
    <dgm:pt modelId="{67159C6E-37BE-4D8F-A0BF-42DA43304B70}">
      <dgm:prSet phldrT="[Текст]" custT="1"/>
      <dgm:spPr/>
      <dgm:t>
        <a:bodyPr/>
        <a:lstStyle/>
        <a:p>
          <a:r>
            <a:rPr lang="en-US" sz="2000" dirty="0" smtClean="0">
              <a:latin typeface="+mn-lt"/>
            </a:rPr>
            <a:t>Minds, intents, emotions</a:t>
          </a:r>
          <a:endParaRPr lang="ru-RU" sz="2000" dirty="0">
            <a:latin typeface="+mn-lt"/>
          </a:endParaRPr>
        </a:p>
      </dgm:t>
    </dgm:pt>
    <dgm:pt modelId="{DC3B94B3-3F7F-4062-8CD1-D8B834D04007}" type="sibTrans" cxnId="{791F3200-80F7-4FD0-88BF-533E75A33C80}">
      <dgm:prSet custT="1"/>
      <dgm:spPr/>
      <dgm:t>
        <a:bodyPr/>
        <a:lstStyle/>
        <a:p>
          <a:endParaRPr lang="ru-RU" sz="2000" dirty="0">
            <a:latin typeface="+mn-lt"/>
          </a:endParaRPr>
        </a:p>
      </dgm:t>
    </dgm:pt>
    <dgm:pt modelId="{06226DF3-F943-4AA2-A49D-610AB370002B}" type="parTrans" cxnId="{791F3200-80F7-4FD0-88BF-533E75A33C80}">
      <dgm:prSet/>
      <dgm:spPr/>
      <dgm:t>
        <a:bodyPr/>
        <a:lstStyle/>
        <a:p>
          <a:endParaRPr lang="ru-RU" sz="2000">
            <a:latin typeface="+mn-lt"/>
          </a:endParaRPr>
        </a:p>
      </dgm:t>
    </dgm:pt>
    <dgm:pt modelId="{C9C5E13B-9A70-486B-960A-9F8213B13F71}">
      <dgm:prSet phldrT="[Текст]" custT="1"/>
      <dgm:spPr/>
      <dgm:t>
        <a:bodyPr/>
        <a:lstStyle/>
        <a:p>
          <a:r>
            <a:rPr lang="en-US" sz="2000" kern="1200" dirty="0" smtClean="0">
              <a:solidFill>
                <a:schemeClr val="tx1"/>
              </a:solidFill>
              <a:latin typeface="+mn-lt"/>
            </a:rPr>
            <a:t>VibraIma</a:t>
          </a:r>
          <a:r>
            <a:rPr lang="en-US" sz="2000" kern="1200" dirty="0" smtClean="0">
              <a:solidFill>
                <a:schemeClr val="tx1"/>
              </a:solidFill>
              <a:latin typeface="+mn-lt"/>
              <a:ea typeface="+mn-ea"/>
              <a:cs typeface="+mn-cs"/>
            </a:rPr>
            <a:t>g</a:t>
          </a:r>
          <a:r>
            <a:rPr lang="en-US" sz="2000" kern="1200" dirty="0" smtClean="0">
              <a:solidFill>
                <a:schemeClr val="tx1"/>
              </a:solidFill>
              <a:latin typeface="+mn-lt"/>
            </a:rPr>
            <a:t>e </a:t>
          </a:r>
        </a:p>
        <a:p>
          <a:r>
            <a:rPr lang="en-US" sz="2000" kern="1200" dirty="0" smtClean="0">
              <a:solidFill>
                <a:schemeClr val="tx1"/>
              </a:solidFill>
              <a:latin typeface="+mn-lt"/>
            </a:rPr>
            <a:t>Image processing</a:t>
          </a:r>
          <a:endParaRPr lang="ru-RU" sz="2000" kern="1200" dirty="0">
            <a:solidFill>
              <a:schemeClr val="tx1"/>
            </a:solidFill>
            <a:latin typeface="+mn-lt"/>
          </a:endParaRPr>
        </a:p>
      </dgm:t>
    </dgm:pt>
    <dgm:pt modelId="{63F828EA-9282-4838-962A-06ADCB27D103}" type="parTrans" cxnId="{B3E4ED93-BE18-477A-A0E9-11FB366AB14E}">
      <dgm:prSet/>
      <dgm:spPr/>
      <dgm:t>
        <a:bodyPr/>
        <a:lstStyle/>
        <a:p>
          <a:endParaRPr lang="ru-RU" sz="2000">
            <a:latin typeface="+mn-lt"/>
          </a:endParaRPr>
        </a:p>
      </dgm:t>
    </dgm:pt>
    <dgm:pt modelId="{82C734F2-A70E-407B-A128-95BDA8F168D1}" type="sibTrans" cxnId="{B3E4ED93-BE18-477A-A0E9-11FB366AB14E}">
      <dgm:prSet custT="1"/>
      <dgm:spPr/>
      <dgm:t>
        <a:bodyPr/>
        <a:lstStyle/>
        <a:p>
          <a:endParaRPr lang="ru-RU" sz="2000" dirty="0">
            <a:latin typeface="+mn-lt"/>
          </a:endParaRPr>
        </a:p>
      </dgm:t>
    </dgm:pt>
    <dgm:pt modelId="{CF56CF80-28F9-40E9-A643-EB98E3384544}">
      <dgm:prSet phldrT="[Текст]" custT="1"/>
      <dgm:spPr/>
      <dgm:t>
        <a:bodyPr/>
        <a:lstStyle/>
        <a:p>
          <a:r>
            <a:rPr lang="en-US" sz="2000" dirty="0" smtClean="0">
              <a:latin typeface="+mn-lt"/>
            </a:rPr>
            <a:t>Emotional status</a:t>
          </a:r>
          <a:endParaRPr lang="ru-RU" sz="2000" dirty="0">
            <a:latin typeface="+mn-lt"/>
          </a:endParaRPr>
        </a:p>
      </dgm:t>
    </dgm:pt>
    <dgm:pt modelId="{40512CB3-D95D-415F-88C8-0D4CC6332C32}" type="parTrans" cxnId="{B90B66D8-73A9-4F8A-8614-39C3EEC5515F}">
      <dgm:prSet/>
      <dgm:spPr/>
      <dgm:t>
        <a:bodyPr/>
        <a:lstStyle/>
        <a:p>
          <a:endParaRPr lang="ru-RU" sz="2000">
            <a:latin typeface="+mn-lt"/>
          </a:endParaRPr>
        </a:p>
      </dgm:t>
    </dgm:pt>
    <dgm:pt modelId="{733230B3-6128-46DA-BD91-455250F504FD}" type="sibTrans" cxnId="{B90B66D8-73A9-4F8A-8614-39C3EEC5515F}">
      <dgm:prSet/>
      <dgm:spPr/>
      <dgm:t>
        <a:bodyPr/>
        <a:lstStyle/>
        <a:p>
          <a:endParaRPr lang="ru-RU" sz="2000">
            <a:latin typeface="+mn-lt"/>
          </a:endParaRPr>
        </a:p>
      </dgm:t>
    </dgm:pt>
    <dgm:pt modelId="{889B0656-4B76-4307-84AE-1058BD30259E}" type="pres">
      <dgm:prSet presAssocID="{35D7794C-7E57-4CA5-84C0-718390FAF55C}" presName="linearFlow" presStyleCnt="0">
        <dgm:presLayoutVars>
          <dgm:resizeHandles val="exact"/>
        </dgm:presLayoutVars>
      </dgm:prSet>
      <dgm:spPr/>
      <dgm:t>
        <a:bodyPr/>
        <a:lstStyle/>
        <a:p>
          <a:endParaRPr lang="ru-RU"/>
        </a:p>
      </dgm:t>
    </dgm:pt>
    <dgm:pt modelId="{FAF9A409-B0BC-445A-94F7-FDAB83923665}" type="pres">
      <dgm:prSet presAssocID="{67159C6E-37BE-4D8F-A0BF-42DA43304B70}" presName="node" presStyleLbl="node1" presStyleIdx="0" presStyleCnt="5" custScaleX="116682">
        <dgm:presLayoutVars>
          <dgm:bulletEnabled val="1"/>
        </dgm:presLayoutVars>
      </dgm:prSet>
      <dgm:spPr/>
      <dgm:t>
        <a:bodyPr/>
        <a:lstStyle/>
        <a:p>
          <a:endParaRPr lang="ru-RU"/>
        </a:p>
      </dgm:t>
    </dgm:pt>
    <dgm:pt modelId="{7D3FCD38-179F-4747-BDAF-3545BB618DA3}" type="pres">
      <dgm:prSet presAssocID="{DC3B94B3-3F7F-4062-8CD1-D8B834D04007}" presName="sibTrans" presStyleLbl="sibTrans2D1" presStyleIdx="0" presStyleCnt="4"/>
      <dgm:spPr/>
      <dgm:t>
        <a:bodyPr/>
        <a:lstStyle/>
        <a:p>
          <a:endParaRPr lang="ru-RU"/>
        </a:p>
      </dgm:t>
    </dgm:pt>
    <dgm:pt modelId="{6204B48A-DF9C-40A7-B4E6-9A5A51B1A176}" type="pres">
      <dgm:prSet presAssocID="{DC3B94B3-3F7F-4062-8CD1-D8B834D04007}" presName="connectorText" presStyleLbl="sibTrans2D1" presStyleIdx="0" presStyleCnt="4"/>
      <dgm:spPr/>
      <dgm:t>
        <a:bodyPr/>
        <a:lstStyle/>
        <a:p>
          <a:endParaRPr lang="ru-RU"/>
        </a:p>
      </dgm:t>
    </dgm:pt>
    <dgm:pt modelId="{493F0DD9-D1A8-46A1-9D5E-FF5AE73C3B17}" type="pres">
      <dgm:prSet presAssocID="{F06289D0-210E-4807-AF3F-49D6C7DCA8A0}" presName="node" presStyleLbl="node1" presStyleIdx="1" presStyleCnt="5" custScaleX="116682">
        <dgm:presLayoutVars>
          <dgm:bulletEnabled val="1"/>
        </dgm:presLayoutVars>
      </dgm:prSet>
      <dgm:spPr/>
      <dgm:t>
        <a:bodyPr/>
        <a:lstStyle/>
        <a:p>
          <a:endParaRPr lang="ru-RU"/>
        </a:p>
      </dgm:t>
    </dgm:pt>
    <dgm:pt modelId="{7DEB9009-7EEB-4E5D-873E-567D8900C10D}" type="pres">
      <dgm:prSet presAssocID="{A6B29E73-BF9A-4B78-BE3E-5EEAA823BC02}" presName="sibTrans" presStyleLbl="sibTrans2D1" presStyleIdx="1" presStyleCnt="4"/>
      <dgm:spPr/>
      <dgm:t>
        <a:bodyPr/>
        <a:lstStyle/>
        <a:p>
          <a:endParaRPr lang="ru-RU"/>
        </a:p>
      </dgm:t>
    </dgm:pt>
    <dgm:pt modelId="{B63C4162-D6A2-4CA8-B1B1-1D836F7ABCA4}" type="pres">
      <dgm:prSet presAssocID="{A6B29E73-BF9A-4B78-BE3E-5EEAA823BC02}" presName="connectorText" presStyleLbl="sibTrans2D1" presStyleIdx="1" presStyleCnt="4"/>
      <dgm:spPr/>
      <dgm:t>
        <a:bodyPr/>
        <a:lstStyle/>
        <a:p>
          <a:endParaRPr lang="ru-RU"/>
        </a:p>
      </dgm:t>
    </dgm:pt>
    <dgm:pt modelId="{7C8BB40B-041B-4B50-A5B2-26B64930F715}" type="pres">
      <dgm:prSet presAssocID="{83E96A98-93E9-435F-88D0-426F1AF1C7FD}" presName="node" presStyleLbl="node1" presStyleIdx="2" presStyleCnt="5" custScaleX="116682">
        <dgm:presLayoutVars>
          <dgm:bulletEnabled val="1"/>
        </dgm:presLayoutVars>
      </dgm:prSet>
      <dgm:spPr/>
      <dgm:t>
        <a:bodyPr/>
        <a:lstStyle/>
        <a:p>
          <a:endParaRPr lang="ru-RU"/>
        </a:p>
      </dgm:t>
    </dgm:pt>
    <dgm:pt modelId="{77B26EE4-11BF-4322-91CD-F90425056349}" type="pres">
      <dgm:prSet presAssocID="{30707AC8-DD6A-4A58-A941-6BD10C8EF490}" presName="sibTrans" presStyleLbl="sibTrans2D1" presStyleIdx="2" presStyleCnt="4"/>
      <dgm:spPr/>
      <dgm:t>
        <a:bodyPr/>
        <a:lstStyle/>
        <a:p>
          <a:endParaRPr lang="ru-RU"/>
        </a:p>
      </dgm:t>
    </dgm:pt>
    <dgm:pt modelId="{D71CAE07-F78D-4C25-BAF9-AA5039702873}" type="pres">
      <dgm:prSet presAssocID="{30707AC8-DD6A-4A58-A941-6BD10C8EF490}" presName="connectorText" presStyleLbl="sibTrans2D1" presStyleIdx="2" presStyleCnt="4"/>
      <dgm:spPr/>
      <dgm:t>
        <a:bodyPr/>
        <a:lstStyle/>
        <a:p>
          <a:endParaRPr lang="ru-RU"/>
        </a:p>
      </dgm:t>
    </dgm:pt>
    <dgm:pt modelId="{D83DC65A-08C0-40F7-84A6-676EA2C45203}" type="pres">
      <dgm:prSet presAssocID="{C9C5E13B-9A70-486B-960A-9F8213B13F71}" presName="node" presStyleLbl="node1" presStyleIdx="3" presStyleCnt="5" custScaleX="116682" custLinFactNeighborX="-349" custLinFactNeighborY="-7453">
        <dgm:presLayoutVars>
          <dgm:bulletEnabled val="1"/>
        </dgm:presLayoutVars>
      </dgm:prSet>
      <dgm:spPr/>
      <dgm:t>
        <a:bodyPr/>
        <a:lstStyle/>
        <a:p>
          <a:endParaRPr lang="ru-RU"/>
        </a:p>
      </dgm:t>
    </dgm:pt>
    <dgm:pt modelId="{72EA9B7A-7A2B-4BB9-9374-9210F9C6F811}" type="pres">
      <dgm:prSet presAssocID="{82C734F2-A70E-407B-A128-95BDA8F168D1}" presName="sibTrans" presStyleLbl="sibTrans2D1" presStyleIdx="3" presStyleCnt="4"/>
      <dgm:spPr/>
      <dgm:t>
        <a:bodyPr/>
        <a:lstStyle/>
        <a:p>
          <a:endParaRPr lang="ru-RU"/>
        </a:p>
      </dgm:t>
    </dgm:pt>
    <dgm:pt modelId="{875E5714-1A93-474C-88C4-F4BA0ED8817B}" type="pres">
      <dgm:prSet presAssocID="{82C734F2-A70E-407B-A128-95BDA8F168D1}" presName="connectorText" presStyleLbl="sibTrans2D1" presStyleIdx="3" presStyleCnt="4"/>
      <dgm:spPr/>
      <dgm:t>
        <a:bodyPr/>
        <a:lstStyle/>
        <a:p>
          <a:endParaRPr lang="ru-RU"/>
        </a:p>
      </dgm:t>
    </dgm:pt>
    <dgm:pt modelId="{0AEC3412-03B3-4694-82CC-E019EA3A010E}" type="pres">
      <dgm:prSet presAssocID="{CF56CF80-28F9-40E9-A643-EB98E3384544}" presName="node" presStyleLbl="node1" presStyleIdx="4" presStyleCnt="5" custScaleX="116682">
        <dgm:presLayoutVars>
          <dgm:bulletEnabled val="1"/>
        </dgm:presLayoutVars>
      </dgm:prSet>
      <dgm:spPr/>
      <dgm:t>
        <a:bodyPr/>
        <a:lstStyle/>
        <a:p>
          <a:endParaRPr lang="ru-RU"/>
        </a:p>
      </dgm:t>
    </dgm:pt>
  </dgm:ptLst>
  <dgm:cxnLst>
    <dgm:cxn modelId="{2D427D83-0F80-4D20-A5EF-AC0A1DF1F6B8}" type="presOf" srcId="{82C734F2-A70E-407B-A128-95BDA8F168D1}" destId="{72EA9B7A-7A2B-4BB9-9374-9210F9C6F811}" srcOrd="0" destOrd="0" presId="urn:microsoft.com/office/officeart/2005/8/layout/process2"/>
    <dgm:cxn modelId="{791F3200-80F7-4FD0-88BF-533E75A33C80}" srcId="{35D7794C-7E57-4CA5-84C0-718390FAF55C}" destId="{67159C6E-37BE-4D8F-A0BF-42DA43304B70}" srcOrd="0" destOrd="0" parTransId="{06226DF3-F943-4AA2-A49D-610AB370002B}" sibTransId="{DC3B94B3-3F7F-4062-8CD1-D8B834D04007}"/>
    <dgm:cxn modelId="{249644AB-AC76-4DFA-B2C9-33E999441BFF}" type="presOf" srcId="{30707AC8-DD6A-4A58-A941-6BD10C8EF490}" destId="{D71CAE07-F78D-4C25-BAF9-AA5039702873}" srcOrd="1" destOrd="0" presId="urn:microsoft.com/office/officeart/2005/8/layout/process2"/>
    <dgm:cxn modelId="{AB918AA4-5883-4BF1-AEB2-C093812FCB95}" type="presOf" srcId="{83E96A98-93E9-435F-88D0-426F1AF1C7FD}" destId="{7C8BB40B-041B-4B50-A5B2-26B64930F715}" srcOrd="0" destOrd="0" presId="urn:microsoft.com/office/officeart/2005/8/layout/process2"/>
    <dgm:cxn modelId="{1CFD6799-D3AE-4D2E-A331-56DDB3CA7F2B}" type="presOf" srcId="{DC3B94B3-3F7F-4062-8CD1-D8B834D04007}" destId="{6204B48A-DF9C-40A7-B4E6-9A5A51B1A176}" srcOrd="1" destOrd="0" presId="urn:microsoft.com/office/officeart/2005/8/layout/process2"/>
    <dgm:cxn modelId="{97D7F0BD-F681-4357-AC6C-91CA4409931A}" type="presOf" srcId="{DC3B94B3-3F7F-4062-8CD1-D8B834D04007}" destId="{7D3FCD38-179F-4747-BDAF-3545BB618DA3}" srcOrd="0" destOrd="0" presId="urn:microsoft.com/office/officeart/2005/8/layout/process2"/>
    <dgm:cxn modelId="{AE76327F-664F-4C59-A054-3C1067CD7017}" srcId="{35D7794C-7E57-4CA5-84C0-718390FAF55C}" destId="{83E96A98-93E9-435F-88D0-426F1AF1C7FD}" srcOrd="2" destOrd="0" parTransId="{CA59D214-83C0-4C16-A23B-4986F1325B58}" sibTransId="{30707AC8-DD6A-4A58-A941-6BD10C8EF490}"/>
    <dgm:cxn modelId="{B3E4ED93-BE18-477A-A0E9-11FB366AB14E}" srcId="{35D7794C-7E57-4CA5-84C0-718390FAF55C}" destId="{C9C5E13B-9A70-486B-960A-9F8213B13F71}" srcOrd="3" destOrd="0" parTransId="{63F828EA-9282-4838-962A-06ADCB27D103}" sibTransId="{82C734F2-A70E-407B-A128-95BDA8F168D1}"/>
    <dgm:cxn modelId="{79327CFF-7A76-402C-BE2B-045F9351A28D}" type="presOf" srcId="{82C734F2-A70E-407B-A128-95BDA8F168D1}" destId="{875E5714-1A93-474C-88C4-F4BA0ED8817B}" srcOrd="1" destOrd="0" presId="urn:microsoft.com/office/officeart/2005/8/layout/process2"/>
    <dgm:cxn modelId="{09EDC2AF-326D-456E-8866-0F1AD9069E7F}" type="presOf" srcId="{A6B29E73-BF9A-4B78-BE3E-5EEAA823BC02}" destId="{B63C4162-D6A2-4CA8-B1B1-1D836F7ABCA4}" srcOrd="1" destOrd="0" presId="urn:microsoft.com/office/officeart/2005/8/layout/process2"/>
    <dgm:cxn modelId="{8B395988-573C-4BE4-84DD-B51667DDA6FA}" type="presOf" srcId="{F06289D0-210E-4807-AF3F-49D6C7DCA8A0}" destId="{493F0DD9-D1A8-46A1-9D5E-FF5AE73C3B17}" srcOrd="0" destOrd="0" presId="urn:microsoft.com/office/officeart/2005/8/layout/process2"/>
    <dgm:cxn modelId="{8FB25F54-D7F0-4938-8B98-7554B7911DD6}" type="presOf" srcId="{30707AC8-DD6A-4A58-A941-6BD10C8EF490}" destId="{77B26EE4-11BF-4322-91CD-F90425056349}" srcOrd="0" destOrd="0" presId="urn:microsoft.com/office/officeart/2005/8/layout/process2"/>
    <dgm:cxn modelId="{D38A5555-01C3-49AA-B43E-1D1C5E8D722B}" type="presOf" srcId="{35D7794C-7E57-4CA5-84C0-718390FAF55C}" destId="{889B0656-4B76-4307-84AE-1058BD30259E}" srcOrd="0" destOrd="0" presId="urn:microsoft.com/office/officeart/2005/8/layout/process2"/>
    <dgm:cxn modelId="{7DEBB060-F9F2-4514-B8F1-7E59AA8A3E77}" srcId="{35D7794C-7E57-4CA5-84C0-718390FAF55C}" destId="{F06289D0-210E-4807-AF3F-49D6C7DCA8A0}" srcOrd="1" destOrd="0" parTransId="{8667DFD8-7EC1-4731-9CD4-39A531631CA5}" sibTransId="{A6B29E73-BF9A-4B78-BE3E-5EEAA823BC02}"/>
    <dgm:cxn modelId="{5B899BDC-7763-4B58-A155-05D27CA1191B}" type="presOf" srcId="{CF56CF80-28F9-40E9-A643-EB98E3384544}" destId="{0AEC3412-03B3-4694-82CC-E019EA3A010E}" srcOrd="0" destOrd="0" presId="urn:microsoft.com/office/officeart/2005/8/layout/process2"/>
    <dgm:cxn modelId="{7C846F4B-4AF0-4DD0-9CF9-B5AEB575EDD0}" type="presOf" srcId="{A6B29E73-BF9A-4B78-BE3E-5EEAA823BC02}" destId="{7DEB9009-7EEB-4E5D-873E-567D8900C10D}" srcOrd="0" destOrd="0" presId="urn:microsoft.com/office/officeart/2005/8/layout/process2"/>
    <dgm:cxn modelId="{629EC2BB-5AB9-49C1-8DAE-17EA162C5EDF}" type="presOf" srcId="{67159C6E-37BE-4D8F-A0BF-42DA43304B70}" destId="{FAF9A409-B0BC-445A-94F7-FDAB83923665}" srcOrd="0" destOrd="0" presId="urn:microsoft.com/office/officeart/2005/8/layout/process2"/>
    <dgm:cxn modelId="{B90B66D8-73A9-4F8A-8614-39C3EEC5515F}" srcId="{35D7794C-7E57-4CA5-84C0-718390FAF55C}" destId="{CF56CF80-28F9-40E9-A643-EB98E3384544}" srcOrd="4" destOrd="0" parTransId="{40512CB3-D95D-415F-88C8-0D4CC6332C32}" sibTransId="{733230B3-6128-46DA-BD91-455250F504FD}"/>
    <dgm:cxn modelId="{7A92C12B-C7E9-4835-8D59-741343A2ABD6}" type="presOf" srcId="{C9C5E13B-9A70-486B-960A-9F8213B13F71}" destId="{D83DC65A-08C0-40F7-84A6-676EA2C45203}" srcOrd="0" destOrd="0" presId="urn:microsoft.com/office/officeart/2005/8/layout/process2"/>
    <dgm:cxn modelId="{92B2DF5A-E122-4AE0-B882-B92079C8A48F}" type="presParOf" srcId="{889B0656-4B76-4307-84AE-1058BD30259E}" destId="{FAF9A409-B0BC-445A-94F7-FDAB83923665}" srcOrd="0" destOrd="0" presId="urn:microsoft.com/office/officeart/2005/8/layout/process2"/>
    <dgm:cxn modelId="{CABE316F-C7E3-445C-B4A3-D7C37A84F9EB}" type="presParOf" srcId="{889B0656-4B76-4307-84AE-1058BD30259E}" destId="{7D3FCD38-179F-4747-BDAF-3545BB618DA3}" srcOrd="1" destOrd="0" presId="urn:microsoft.com/office/officeart/2005/8/layout/process2"/>
    <dgm:cxn modelId="{70229366-DBC8-4511-9650-9D4A4C4A2DEC}" type="presParOf" srcId="{7D3FCD38-179F-4747-BDAF-3545BB618DA3}" destId="{6204B48A-DF9C-40A7-B4E6-9A5A51B1A176}" srcOrd="0" destOrd="0" presId="urn:microsoft.com/office/officeart/2005/8/layout/process2"/>
    <dgm:cxn modelId="{702E85C6-49A0-4E9C-8E3A-B792136DE01E}" type="presParOf" srcId="{889B0656-4B76-4307-84AE-1058BD30259E}" destId="{493F0DD9-D1A8-46A1-9D5E-FF5AE73C3B17}" srcOrd="2" destOrd="0" presId="urn:microsoft.com/office/officeart/2005/8/layout/process2"/>
    <dgm:cxn modelId="{8882B8BA-D915-4141-8CCC-3F53C07F4F8C}" type="presParOf" srcId="{889B0656-4B76-4307-84AE-1058BD30259E}" destId="{7DEB9009-7EEB-4E5D-873E-567D8900C10D}" srcOrd="3" destOrd="0" presId="urn:microsoft.com/office/officeart/2005/8/layout/process2"/>
    <dgm:cxn modelId="{6B046210-7186-4A79-AA49-F6E345FB9F95}" type="presParOf" srcId="{7DEB9009-7EEB-4E5D-873E-567D8900C10D}" destId="{B63C4162-D6A2-4CA8-B1B1-1D836F7ABCA4}" srcOrd="0" destOrd="0" presId="urn:microsoft.com/office/officeart/2005/8/layout/process2"/>
    <dgm:cxn modelId="{A7C33934-5597-40C9-AEBF-2F7E484F206E}" type="presParOf" srcId="{889B0656-4B76-4307-84AE-1058BD30259E}" destId="{7C8BB40B-041B-4B50-A5B2-26B64930F715}" srcOrd="4" destOrd="0" presId="urn:microsoft.com/office/officeart/2005/8/layout/process2"/>
    <dgm:cxn modelId="{EBB99614-0591-4E45-807F-D1B28E140F1B}" type="presParOf" srcId="{889B0656-4B76-4307-84AE-1058BD30259E}" destId="{77B26EE4-11BF-4322-91CD-F90425056349}" srcOrd="5" destOrd="0" presId="urn:microsoft.com/office/officeart/2005/8/layout/process2"/>
    <dgm:cxn modelId="{F4D2610E-BD1A-4248-A42F-7CC612F945F1}" type="presParOf" srcId="{77B26EE4-11BF-4322-91CD-F90425056349}" destId="{D71CAE07-F78D-4C25-BAF9-AA5039702873}" srcOrd="0" destOrd="0" presId="urn:microsoft.com/office/officeart/2005/8/layout/process2"/>
    <dgm:cxn modelId="{E9DA644C-4866-4F06-ADDE-0F9F7F77D193}" type="presParOf" srcId="{889B0656-4B76-4307-84AE-1058BD30259E}" destId="{D83DC65A-08C0-40F7-84A6-676EA2C45203}" srcOrd="6" destOrd="0" presId="urn:microsoft.com/office/officeart/2005/8/layout/process2"/>
    <dgm:cxn modelId="{3A96B44D-1D57-4905-A6D6-21BC0FF31BD7}" type="presParOf" srcId="{889B0656-4B76-4307-84AE-1058BD30259E}" destId="{72EA9B7A-7A2B-4BB9-9374-9210F9C6F811}" srcOrd="7" destOrd="0" presId="urn:microsoft.com/office/officeart/2005/8/layout/process2"/>
    <dgm:cxn modelId="{EDE867EA-016A-4E43-A282-7633CDE3922D}" type="presParOf" srcId="{72EA9B7A-7A2B-4BB9-9374-9210F9C6F811}" destId="{875E5714-1A93-474C-88C4-F4BA0ED8817B}" srcOrd="0" destOrd="0" presId="urn:microsoft.com/office/officeart/2005/8/layout/process2"/>
    <dgm:cxn modelId="{4E361C0A-A79C-4DEE-B68B-AC6C8EBCF137}" type="presParOf" srcId="{889B0656-4B76-4307-84AE-1058BD30259E}" destId="{0AEC3412-03B3-4694-82CC-E019EA3A010E}" srcOrd="8" destOrd="0" presId="urn:microsoft.com/office/officeart/2005/8/layout/process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9A409-B0BC-445A-94F7-FDAB83923665}">
      <dsp:nvSpPr>
        <dsp:cNvPr id="0" name=""/>
        <dsp:cNvSpPr/>
      </dsp:nvSpPr>
      <dsp:spPr>
        <a:xfrm>
          <a:off x="0" y="2391"/>
          <a:ext cx="2351430" cy="55918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mn-lt"/>
            </a:rPr>
            <a:t>Minds, intents, emotions</a:t>
          </a:r>
          <a:endParaRPr lang="ru-RU" sz="2000" kern="1200" dirty="0">
            <a:latin typeface="+mn-lt"/>
          </a:endParaRPr>
        </a:p>
      </dsp:txBody>
      <dsp:txXfrm>
        <a:off x="16378" y="18769"/>
        <a:ext cx="2318674" cy="526424"/>
      </dsp:txXfrm>
    </dsp:sp>
    <dsp:sp modelId="{7D3FCD38-179F-4747-BDAF-3545BB618DA3}">
      <dsp:nvSpPr>
        <dsp:cNvPr id="0" name=""/>
        <dsp:cNvSpPr/>
      </dsp:nvSpPr>
      <dsp:spPr>
        <a:xfrm rot="5400000">
          <a:off x="1070868" y="575551"/>
          <a:ext cx="209692" cy="251631"/>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u-RU" sz="2000" kern="1200" dirty="0">
            <a:latin typeface="+mn-lt"/>
          </a:endParaRPr>
        </a:p>
      </dsp:txBody>
      <dsp:txXfrm rot="-5400000">
        <a:off x="1100225" y="596520"/>
        <a:ext cx="150979" cy="146784"/>
      </dsp:txXfrm>
    </dsp:sp>
    <dsp:sp modelId="{493F0DD9-D1A8-46A1-9D5E-FF5AE73C3B17}">
      <dsp:nvSpPr>
        <dsp:cNvPr id="0" name=""/>
        <dsp:cNvSpPr/>
      </dsp:nvSpPr>
      <dsp:spPr>
        <a:xfrm>
          <a:off x="0" y="841162"/>
          <a:ext cx="2351430" cy="55918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mn-lt"/>
            </a:rPr>
            <a:t>Movements</a:t>
          </a:r>
          <a:r>
            <a:rPr lang="ru-RU" sz="2000" kern="1200" dirty="0" smtClean="0">
              <a:latin typeface="+mn-lt"/>
            </a:rPr>
            <a:t>, </a:t>
          </a:r>
          <a:r>
            <a:rPr lang="en-US" sz="2000" kern="1200" dirty="0" smtClean="0">
              <a:latin typeface="+mn-lt"/>
            </a:rPr>
            <a:t>micromovements</a:t>
          </a:r>
          <a:endParaRPr lang="ru-RU" sz="2000" kern="1200" dirty="0">
            <a:latin typeface="+mn-lt"/>
          </a:endParaRPr>
        </a:p>
      </dsp:txBody>
      <dsp:txXfrm>
        <a:off x="16378" y="857540"/>
        <a:ext cx="2318674" cy="526424"/>
      </dsp:txXfrm>
    </dsp:sp>
    <dsp:sp modelId="{7DEB9009-7EEB-4E5D-873E-567D8900C10D}">
      <dsp:nvSpPr>
        <dsp:cNvPr id="0" name=""/>
        <dsp:cNvSpPr/>
      </dsp:nvSpPr>
      <dsp:spPr>
        <a:xfrm rot="5400000">
          <a:off x="1070868" y="1414323"/>
          <a:ext cx="209692" cy="251631"/>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u-RU" sz="2000" kern="1200" dirty="0">
            <a:latin typeface="+mn-lt"/>
          </a:endParaRPr>
        </a:p>
      </dsp:txBody>
      <dsp:txXfrm rot="-5400000">
        <a:off x="1100225" y="1435292"/>
        <a:ext cx="150979" cy="146784"/>
      </dsp:txXfrm>
    </dsp:sp>
    <dsp:sp modelId="{7C8BB40B-041B-4B50-A5B2-26B64930F715}">
      <dsp:nvSpPr>
        <dsp:cNvPr id="0" name=""/>
        <dsp:cNvSpPr/>
      </dsp:nvSpPr>
      <dsp:spPr>
        <a:xfrm>
          <a:off x="0" y="1679934"/>
          <a:ext cx="2351430" cy="55918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mn-lt"/>
            </a:rPr>
            <a:t>TV camera</a:t>
          </a:r>
          <a:endParaRPr lang="ru-RU" sz="2000" kern="1200" dirty="0">
            <a:latin typeface="+mn-lt"/>
          </a:endParaRPr>
        </a:p>
      </dsp:txBody>
      <dsp:txXfrm>
        <a:off x="16378" y="1696312"/>
        <a:ext cx="2318674" cy="526424"/>
      </dsp:txXfrm>
    </dsp:sp>
    <dsp:sp modelId="{77B26EE4-11BF-4322-91CD-F90425056349}">
      <dsp:nvSpPr>
        <dsp:cNvPr id="0" name=""/>
        <dsp:cNvSpPr/>
      </dsp:nvSpPr>
      <dsp:spPr>
        <a:xfrm rot="5400000">
          <a:off x="1078682" y="2242675"/>
          <a:ext cx="194064" cy="251631"/>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u-RU" sz="2000" kern="1200" dirty="0">
            <a:latin typeface="+mn-lt"/>
          </a:endParaRPr>
        </a:p>
      </dsp:txBody>
      <dsp:txXfrm rot="-5400000">
        <a:off x="1100225" y="2271459"/>
        <a:ext cx="150979" cy="135845"/>
      </dsp:txXfrm>
    </dsp:sp>
    <dsp:sp modelId="{D83DC65A-08C0-40F7-84A6-676EA2C45203}">
      <dsp:nvSpPr>
        <dsp:cNvPr id="0" name=""/>
        <dsp:cNvSpPr/>
      </dsp:nvSpPr>
      <dsp:spPr>
        <a:xfrm>
          <a:off x="0" y="2497867"/>
          <a:ext cx="2351430" cy="55918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latin typeface="+mn-lt"/>
            </a:rPr>
            <a:t>VibraIma</a:t>
          </a:r>
          <a:r>
            <a:rPr lang="en-US" sz="2000" kern="1200" dirty="0" smtClean="0">
              <a:solidFill>
                <a:schemeClr val="tx1"/>
              </a:solidFill>
              <a:latin typeface="+mn-lt"/>
              <a:ea typeface="+mn-ea"/>
              <a:cs typeface="+mn-cs"/>
            </a:rPr>
            <a:t>g</a:t>
          </a:r>
          <a:r>
            <a:rPr lang="en-US" sz="2000" kern="1200" dirty="0" smtClean="0">
              <a:solidFill>
                <a:schemeClr val="tx1"/>
              </a:solidFill>
              <a:latin typeface="+mn-lt"/>
            </a:rPr>
            <a:t>e </a:t>
          </a:r>
        </a:p>
        <a:p>
          <a:pPr lvl="0" algn="ctr" defTabSz="889000">
            <a:lnSpc>
              <a:spcPct val="90000"/>
            </a:lnSpc>
            <a:spcBef>
              <a:spcPct val="0"/>
            </a:spcBef>
            <a:spcAft>
              <a:spcPct val="35000"/>
            </a:spcAft>
          </a:pPr>
          <a:r>
            <a:rPr lang="en-US" sz="2000" kern="1200" dirty="0" smtClean="0">
              <a:solidFill>
                <a:schemeClr val="tx1"/>
              </a:solidFill>
              <a:latin typeface="+mn-lt"/>
            </a:rPr>
            <a:t>Image processing</a:t>
          </a:r>
          <a:endParaRPr lang="ru-RU" sz="2000" kern="1200" dirty="0">
            <a:solidFill>
              <a:schemeClr val="tx1"/>
            </a:solidFill>
            <a:latin typeface="+mn-lt"/>
          </a:endParaRPr>
        </a:p>
      </dsp:txBody>
      <dsp:txXfrm>
        <a:off x="16378" y="2514245"/>
        <a:ext cx="2318674" cy="526424"/>
      </dsp:txXfrm>
    </dsp:sp>
    <dsp:sp modelId="{72EA9B7A-7A2B-4BB9-9374-9210F9C6F811}">
      <dsp:nvSpPr>
        <dsp:cNvPr id="0" name=""/>
        <dsp:cNvSpPr/>
      </dsp:nvSpPr>
      <dsp:spPr>
        <a:xfrm rot="5400000">
          <a:off x="1063054" y="3081446"/>
          <a:ext cx="225321" cy="251631"/>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u-RU" sz="2000" kern="1200" dirty="0">
            <a:latin typeface="+mn-lt"/>
          </a:endParaRPr>
        </a:p>
      </dsp:txBody>
      <dsp:txXfrm rot="-5400000">
        <a:off x="1100225" y="3094601"/>
        <a:ext cx="150979" cy="157725"/>
      </dsp:txXfrm>
    </dsp:sp>
    <dsp:sp modelId="{0AEC3412-03B3-4694-82CC-E019EA3A010E}">
      <dsp:nvSpPr>
        <dsp:cNvPr id="0" name=""/>
        <dsp:cNvSpPr/>
      </dsp:nvSpPr>
      <dsp:spPr>
        <a:xfrm>
          <a:off x="0" y="3357476"/>
          <a:ext cx="2351430" cy="55918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mn-lt"/>
            </a:rPr>
            <a:t>Emotional status</a:t>
          </a:r>
          <a:endParaRPr lang="ru-RU" sz="2000" kern="1200" dirty="0">
            <a:latin typeface="+mn-lt"/>
          </a:endParaRPr>
        </a:p>
      </dsp:txBody>
      <dsp:txXfrm>
        <a:off x="16378" y="3373854"/>
        <a:ext cx="2318674" cy="526424"/>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2DD1C9-4BB6-422A-8F34-C157EA500BD9}" type="datetimeFigureOut">
              <a:rPr lang="en-US" smtClean="0"/>
              <a:t>9/24/2020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5A997E4-EE34-411C-9FF1-22B934EF5337}" type="slidenum">
              <a:rPr lang="en-US" smtClean="0"/>
              <a:t>‹#›</a:t>
            </a:fld>
            <a:endParaRPr lang="en-US"/>
          </a:p>
        </p:txBody>
      </p:sp>
    </p:spTree>
    <p:extLst>
      <p:ext uri="{BB962C8B-B14F-4D97-AF65-F5344CB8AC3E}">
        <p14:creationId xmlns:p14="http://schemas.microsoft.com/office/powerpoint/2010/main" val="21274113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E17F59-923D-44E2-B18C-375618042C03}" type="datetimeFigureOut">
              <a:rPr lang="ru-RU" smtClean="0"/>
              <a:t>24.09.2020</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F9EFD-3F08-470A-ABFE-77BDC49E3F6B}" type="slidenum">
              <a:rPr lang="ru-RU" smtClean="0"/>
              <a:t>‹#›</a:t>
            </a:fld>
            <a:endParaRPr lang="ru-RU"/>
          </a:p>
        </p:txBody>
      </p:sp>
    </p:spTree>
    <p:extLst>
      <p:ext uri="{BB962C8B-B14F-4D97-AF65-F5344CB8AC3E}">
        <p14:creationId xmlns:p14="http://schemas.microsoft.com/office/powerpoint/2010/main" val="2959439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Dear colleges! My name is Yana </a:t>
            </a:r>
            <a:r>
              <a:rPr lang="en-US" dirty="0" err="1" smtClean="0"/>
              <a:t>Nikolaenko</a:t>
            </a:r>
            <a:r>
              <a:rPr lang="en-US" dirty="0" smtClean="0"/>
              <a:t> and I present head movement vibration</a:t>
            </a:r>
            <a:r>
              <a:rPr lang="en-US" baseline="0" dirty="0" smtClean="0"/>
              <a:t> analysis by vibraimage technology for detection of emotions, behavior and intentions. Vibraimage systems are using for suspicious passengers detection in airports from 2007 year.</a:t>
            </a:r>
            <a:endParaRPr lang="ru-RU" dirty="0"/>
          </a:p>
        </p:txBody>
      </p:sp>
      <p:sp>
        <p:nvSpPr>
          <p:cNvPr id="4" name="Номер слайда 3"/>
          <p:cNvSpPr>
            <a:spLocks noGrp="1"/>
          </p:cNvSpPr>
          <p:nvPr>
            <p:ph type="sldNum" sz="quarter" idx="10"/>
          </p:nvPr>
        </p:nvSpPr>
        <p:spPr/>
        <p:txBody>
          <a:bodyPr/>
          <a:lstStyle/>
          <a:p>
            <a:fld id="{8B9F9EFD-3F08-470A-ABFE-77BDC49E3F6B}" type="slidenum">
              <a:rPr lang="ru-RU" smtClean="0"/>
              <a:t>1</a:t>
            </a:fld>
            <a:endParaRPr lang="ru-RU"/>
          </a:p>
        </p:txBody>
      </p:sp>
    </p:spTree>
    <p:extLst>
      <p:ext uri="{BB962C8B-B14F-4D97-AF65-F5344CB8AC3E}">
        <p14:creationId xmlns:p14="http://schemas.microsoft.com/office/powerpoint/2010/main" val="2018029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Vibraimage as any other technology of technical profiling needs to have more information about investigated subject for higher detection accuracy.</a:t>
            </a:r>
          </a:p>
          <a:p>
            <a:r>
              <a:rPr lang="en-US" dirty="0" smtClean="0"/>
              <a:t>Vibraimage video</a:t>
            </a:r>
            <a:r>
              <a:rPr lang="en-US" baseline="0" dirty="0" smtClean="0"/>
              <a:t> duration (Period) is proportional to accuracy of detection, it is impossible to have high accuracy of emotions detection for the short time of person control. There are several vibraimage modes (or security levels) specialized for the different time of passengers control during airport security checking.</a:t>
            </a:r>
            <a:endParaRPr lang="en-US" dirty="0" smtClean="0"/>
          </a:p>
          <a:p>
            <a:r>
              <a:rPr lang="en-US" u="none" dirty="0" smtClean="0"/>
              <a:t>I want to tell  more about these modes</a:t>
            </a:r>
            <a:r>
              <a:rPr lang="en-US" u="none" baseline="0" dirty="0" smtClean="0"/>
              <a:t> in </a:t>
            </a:r>
            <a:r>
              <a:rPr lang="en-US" u="none" dirty="0" smtClean="0"/>
              <a:t>aspects of aviation security.</a:t>
            </a:r>
          </a:p>
          <a:p>
            <a:r>
              <a:rPr lang="en-US" u="none" dirty="0" smtClean="0"/>
              <a:t>Different levels of security checking is the standard approach for airport security because it is impossible to provide 10 minutes security checking for every passenger. Only complex solution combining light or fast checking for everybody and detail checking for suspicious passengers provides high security and normal function in airports.</a:t>
            </a:r>
            <a:endParaRPr lang="ru-RU" u="none" dirty="0"/>
          </a:p>
        </p:txBody>
      </p:sp>
      <p:sp>
        <p:nvSpPr>
          <p:cNvPr id="4" name="Номер слайда 3"/>
          <p:cNvSpPr>
            <a:spLocks noGrp="1"/>
          </p:cNvSpPr>
          <p:nvPr>
            <p:ph type="sldNum" sz="quarter" idx="10"/>
          </p:nvPr>
        </p:nvSpPr>
        <p:spPr/>
        <p:txBody>
          <a:bodyPr/>
          <a:lstStyle/>
          <a:p>
            <a:fld id="{8B9F9EFD-3F08-470A-ABFE-77BDC49E3F6B}" type="slidenum">
              <a:rPr lang="ru-RU" smtClean="0"/>
              <a:t>10</a:t>
            </a:fld>
            <a:endParaRPr lang="ru-RU"/>
          </a:p>
        </p:txBody>
      </p:sp>
    </p:spTree>
    <p:extLst>
      <p:ext uri="{BB962C8B-B14F-4D97-AF65-F5344CB8AC3E}">
        <p14:creationId xmlns:p14="http://schemas.microsoft.com/office/powerpoint/2010/main" val="288755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Fast passenger video processing  allows to detect people greatly differs by movements from the general level.</a:t>
            </a:r>
          </a:p>
          <a:p>
            <a:r>
              <a:rPr lang="en-US" baseline="0" dirty="0" smtClean="0"/>
              <a:t>The accuracy of one short control (3-8 seconds) is about 80% and is not enough for passenger capturing as suspicious person.</a:t>
            </a:r>
          </a:p>
          <a:p>
            <a:r>
              <a:rPr lang="en-US" baseline="0" dirty="0" smtClean="0"/>
              <a:t>However several capturing of one passenger by different cameras could be the reason of more detail passenger control depends on concrete airport regulation norms. </a:t>
            </a:r>
          </a:p>
          <a:p>
            <a:r>
              <a:rPr lang="en-US" baseline="0" dirty="0" smtClean="0"/>
              <a:t>Vibraimage technology often combine with face detection technology in one system solution.</a:t>
            </a:r>
          </a:p>
          <a:p>
            <a:endParaRPr lang="en-US" dirty="0"/>
          </a:p>
        </p:txBody>
      </p:sp>
      <p:sp>
        <p:nvSpPr>
          <p:cNvPr id="4" name="Slide Number Placeholder 3"/>
          <p:cNvSpPr>
            <a:spLocks noGrp="1"/>
          </p:cNvSpPr>
          <p:nvPr>
            <p:ph type="sldNum" sz="quarter" idx="10"/>
          </p:nvPr>
        </p:nvSpPr>
        <p:spPr/>
        <p:txBody>
          <a:bodyPr/>
          <a:lstStyle/>
          <a:p>
            <a:fld id="{8B9F9EFD-3F08-470A-ABFE-77BDC49E3F6B}" type="slidenum">
              <a:rPr lang="ru-RU" smtClean="0"/>
              <a:t>11</a:t>
            </a:fld>
            <a:endParaRPr lang="ru-RU"/>
          </a:p>
        </p:txBody>
      </p:sp>
    </p:spTree>
    <p:extLst>
      <p:ext uri="{BB962C8B-B14F-4D97-AF65-F5344CB8AC3E}">
        <p14:creationId xmlns:p14="http://schemas.microsoft.com/office/powerpoint/2010/main" val="1641767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several places in airports were passengers are staying in the fixed places like on security checking, luggage control,</a:t>
            </a:r>
            <a:r>
              <a:rPr lang="en-US" baseline="0" dirty="0" smtClean="0"/>
              <a:t> tickets control and passport control. Fixing person in one place is important for high accuracy vibraimage control of head movements because for low error rates is need to have head resolution on video higher than 200 pixels on line. Vibraimage monitoring of a person more than 20 seconds give the accuracy of emotion detection higher than 90% and high suspect level on this stage of security checking is enough for capture person to the detail examination.</a:t>
            </a:r>
            <a:endParaRPr lang="en-US" dirty="0"/>
          </a:p>
        </p:txBody>
      </p:sp>
      <p:sp>
        <p:nvSpPr>
          <p:cNvPr id="4" name="Slide Number Placeholder 3"/>
          <p:cNvSpPr>
            <a:spLocks noGrp="1"/>
          </p:cNvSpPr>
          <p:nvPr>
            <p:ph type="sldNum" sz="quarter" idx="10"/>
          </p:nvPr>
        </p:nvSpPr>
        <p:spPr/>
        <p:txBody>
          <a:bodyPr/>
          <a:lstStyle/>
          <a:p>
            <a:fld id="{8B9F9EFD-3F08-470A-ABFE-77BDC49E3F6B}" type="slidenum">
              <a:rPr lang="ru-RU" smtClean="0"/>
              <a:t>12</a:t>
            </a:fld>
            <a:endParaRPr lang="ru-RU"/>
          </a:p>
        </p:txBody>
      </p:sp>
    </p:spTree>
    <p:extLst>
      <p:ext uri="{BB962C8B-B14F-4D97-AF65-F5344CB8AC3E}">
        <p14:creationId xmlns:p14="http://schemas.microsoft.com/office/powerpoint/2010/main" val="767469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t>Vibraimage developers suggest different programs (NLP, MI, PA) analyzing conscious and unconscious response of users to the presented stimuli. Such programs detects criminal and terrorist intentions of subjects and are using in airports on the 3rd level of passengers control as individual interview or auto self-testing.</a:t>
            </a:r>
          </a:p>
          <a:p>
            <a:r>
              <a:rPr lang="en-US" u="none" dirty="0" smtClean="0"/>
              <a:t>The main task for vibraimage technology as for any other behavior detection technology is the development of self-auto-checking points or kiosks with low checking time and high accuracy of</a:t>
            </a:r>
            <a:r>
              <a:rPr lang="en-US" u="none" baseline="0" dirty="0" smtClean="0"/>
              <a:t> hostile intents or predisposition to terrorism.</a:t>
            </a:r>
          </a:p>
          <a:p>
            <a:r>
              <a:rPr lang="en-US" u="none" baseline="0" dirty="0" smtClean="0"/>
              <a:t>Current synchronize analysis of a person conscious and unconscious responses to stimuli done by vibraimage processing gives 95% of accuracy during about 7 minutes testing. Vibraimage developers supposed to have the same accuracy during 1-3 minutes testing after 5-10 years of next developments.</a:t>
            </a:r>
          </a:p>
          <a:p>
            <a:r>
              <a:rPr lang="en-US" u="none" baseline="0" dirty="0" smtClean="0"/>
              <a:t>I think that after 10 years intentions detections would be practically realized as current biometric identification by fingerprints or facial recognition.</a:t>
            </a:r>
            <a:endParaRPr lang="en-US" u="none" dirty="0"/>
          </a:p>
        </p:txBody>
      </p:sp>
      <p:sp>
        <p:nvSpPr>
          <p:cNvPr id="4" name="Slide Number Placeholder 3"/>
          <p:cNvSpPr>
            <a:spLocks noGrp="1"/>
          </p:cNvSpPr>
          <p:nvPr>
            <p:ph type="sldNum" sz="quarter" idx="10"/>
          </p:nvPr>
        </p:nvSpPr>
        <p:spPr/>
        <p:txBody>
          <a:bodyPr/>
          <a:lstStyle/>
          <a:p>
            <a:fld id="{8B9F9EFD-3F08-470A-ABFE-77BDC49E3F6B}" type="slidenum">
              <a:rPr lang="ru-RU" smtClean="0"/>
              <a:t>13</a:t>
            </a:fld>
            <a:endParaRPr lang="ru-RU"/>
          </a:p>
        </p:txBody>
      </p:sp>
    </p:spTree>
    <p:extLst>
      <p:ext uri="{BB962C8B-B14F-4D97-AF65-F5344CB8AC3E}">
        <p14:creationId xmlns:p14="http://schemas.microsoft.com/office/powerpoint/2010/main" val="2194291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u="none" dirty="0" smtClean="0">
                <a:latin typeface="Arial" panose="020B0604020202020204" pitchFamily="34" charset="0"/>
              </a:rPr>
              <a:t>Vibraimage is real time video processing technology and any video processing requests high processor power and high quality video.</a:t>
            </a:r>
          </a:p>
          <a:p>
            <a:r>
              <a:rPr lang="en-US" altLang="en-US" u="none" dirty="0" smtClean="0">
                <a:latin typeface="Arial" panose="020B0604020202020204" pitchFamily="34" charset="0"/>
              </a:rPr>
              <a:t>For successful work with vibraimage systems, users must strictly follow the simple rules listed in vibraimage</a:t>
            </a:r>
            <a:r>
              <a:rPr lang="en-US" altLang="en-US" u="none" baseline="0" dirty="0" smtClean="0">
                <a:latin typeface="Arial" panose="020B0604020202020204" pitchFamily="34" charset="0"/>
              </a:rPr>
              <a:t> Manuals</a:t>
            </a:r>
            <a:r>
              <a:rPr lang="en-US" altLang="en-US" u="none" dirty="0" smtClean="0">
                <a:latin typeface="Arial" panose="020B0604020202020204" pitchFamily="34" charset="0"/>
              </a:rPr>
              <a:t>. </a:t>
            </a:r>
          </a:p>
          <a:p>
            <a:r>
              <a:rPr lang="en-US" altLang="en-US" u="none" dirty="0" smtClean="0">
                <a:latin typeface="Arial" panose="020B0604020202020204" pitchFamily="34" charset="0"/>
              </a:rPr>
              <a:t>In some countries behavior detection technologies are prohibited</a:t>
            </a:r>
            <a:r>
              <a:rPr lang="en-US" altLang="en-US" u="none" baseline="0" dirty="0" smtClean="0">
                <a:latin typeface="Arial" panose="020B0604020202020204" pitchFamily="34" charset="0"/>
              </a:rPr>
              <a:t> or </a:t>
            </a:r>
            <a:r>
              <a:rPr lang="en-US" altLang="en-US" u="none" dirty="0" smtClean="0">
                <a:latin typeface="Arial" panose="020B0604020202020204" pitchFamily="34" charset="0"/>
              </a:rPr>
              <a:t>undesirable in application</a:t>
            </a:r>
            <a:r>
              <a:rPr lang="en-US" altLang="en-US" u="none" baseline="0" dirty="0" smtClean="0">
                <a:latin typeface="Arial" panose="020B0604020202020204" pitchFamily="34" charset="0"/>
              </a:rPr>
              <a:t> its also limits vibraimage distribution</a:t>
            </a:r>
            <a:r>
              <a:rPr lang="en-US" altLang="en-US" u="sng" baseline="0" dirty="0" smtClean="0">
                <a:latin typeface="Arial" panose="020B0604020202020204" pitchFamily="34" charset="0"/>
              </a:rPr>
              <a:t>.</a:t>
            </a:r>
            <a:endParaRPr lang="en-US" altLang="en-US" u="sng" dirty="0" smtClean="0">
              <a:latin typeface="Arial" panose="020B0604020202020204" pitchFamily="34" charset="0"/>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F9AD532-B6C8-4524-8C15-12870CAA4C57}" type="slidenum">
              <a:rPr lang="ru-RU" altLang="ru-RU" smtClean="0"/>
              <a:pPr/>
              <a:t>14</a:t>
            </a:fld>
            <a:endParaRPr lang="ru-RU" altLang="ru-RU" smtClean="0"/>
          </a:p>
        </p:txBody>
      </p:sp>
    </p:spTree>
    <p:extLst>
      <p:ext uri="{BB962C8B-B14F-4D97-AF65-F5344CB8AC3E}">
        <p14:creationId xmlns:p14="http://schemas.microsoft.com/office/powerpoint/2010/main" val="3859915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err="1" smtClean="0">
                <a:latin typeface="Arial" panose="020B0604020202020204" pitchFamily="34" charset="0"/>
              </a:rPr>
              <a:t>Vibraimage</a:t>
            </a:r>
            <a:r>
              <a:rPr lang="en-US" altLang="en-US" dirty="0" smtClean="0">
                <a:latin typeface="Arial" panose="020B0604020202020204" pitchFamily="34" charset="0"/>
              </a:rPr>
              <a:t> is friendly</a:t>
            </a:r>
            <a:r>
              <a:rPr lang="en-US" altLang="en-US" baseline="0" dirty="0" smtClean="0">
                <a:latin typeface="Arial" panose="020B0604020202020204" pitchFamily="34" charset="0"/>
              </a:rPr>
              <a:t> for subjects and informative for users. It gives unlimited possibilities in behavior analysis for developers and security specialists.</a:t>
            </a:r>
            <a:r>
              <a:rPr lang="ru-RU" altLang="en-US" u="none" baseline="0" dirty="0" smtClean="0">
                <a:latin typeface="Arial" panose="020B0604020202020204" pitchFamily="34" charset="0"/>
              </a:rPr>
              <a:t> </a:t>
            </a:r>
            <a:r>
              <a:rPr lang="en-US" altLang="en-US" sz="1200" u="none" kern="1200" baseline="0" dirty="0" smtClean="0">
                <a:solidFill>
                  <a:schemeClr val="tx1"/>
                </a:solidFill>
                <a:effectLst/>
                <a:latin typeface="+mn-lt"/>
                <a:ea typeface="+mn-ea"/>
                <a:cs typeface="+mn-cs"/>
              </a:rPr>
              <a:t>T</a:t>
            </a:r>
            <a:r>
              <a:rPr lang="en-US" sz="1200" u="none" kern="1200" dirty="0" smtClean="0">
                <a:solidFill>
                  <a:schemeClr val="tx1"/>
                </a:solidFill>
                <a:effectLst/>
                <a:latin typeface="+mn-lt"/>
                <a:ea typeface="+mn-ea"/>
                <a:cs typeface="+mn-cs"/>
              </a:rPr>
              <a:t>his is important tool for profilers, psychologists and aviation</a:t>
            </a:r>
            <a:r>
              <a:rPr lang="en-US" sz="1200" u="none" kern="1200" baseline="0" dirty="0" smtClean="0">
                <a:solidFill>
                  <a:schemeClr val="tx1"/>
                </a:solidFill>
                <a:effectLst/>
                <a:latin typeface="+mn-lt"/>
                <a:ea typeface="+mn-ea"/>
                <a:cs typeface="+mn-cs"/>
              </a:rPr>
              <a:t> security services</a:t>
            </a:r>
            <a:r>
              <a:rPr lang="en-US" sz="1200" u="none" kern="1200" dirty="0" smtClean="0">
                <a:solidFill>
                  <a:schemeClr val="tx1"/>
                </a:solidFill>
                <a:effectLst/>
                <a:latin typeface="+mn-lt"/>
                <a:ea typeface="+mn-ea"/>
                <a:cs typeface="+mn-cs"/>
              </a:rPr>
              <a:t>.</a:t>
            </a:r>
            <a:endParaRPr lang="ru-RU" sz="1200" u="none" kern="1200" dirty="0" smtClean="0">
              <a:solidFill>
                <a:schemeClr val="tx1"/>
              </a:solidFill>
              <a:effectLst/>
              <a:latin typeface="+mn-lt"/>
              <a:ea typeface="+mn-ea"/>
              <a:cs typeface="+mn-cs"/>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F9AD532-B6C8-4524-8C15-12870CAA4C57}" type="slidenum">
              <a:rPr lang="ru-RU" altLang="ru-RU" smtClean="0"/>
              <a:pPr/>
              <a:t>15</a:t>
            </a:fld>
            <a:endParaRPr lang="ru-RU" altLang="ru-RU" smtClean="0"/>
          </a:p>
        </p:txBody>
      </p:sp>
    </p:spTree>
    <p:extLst>
      <p:ext uri="{BB962C8B-B14F-4D97-AF65-F5344CB8AC3E}">
        <p14:creationId xmlns:p14="http://schemas.microsoft.com/office/powerpoint/2010/main" val="2973600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Vibraimage technology combines technical, physiological and psychological features in one solution. </a:t>
            </a:r>
          </a:p>
          <a:p>
            <a:r>
              <a:rPr lang="en-US" dirty="0" smtClean="0"/>
              <a:t>20 years of vibraimage development showed great progress in science and practical applications for security. I think that it is only the start of vibraimage and next years give more distribution of vibraimage systems for behavior analysis, so as in psychology and health applications.</a:t>
            </a:r>
            <a:endParaRPr lang="en-US" dirty="0"/>
          </a:p>
        </p:txBody>
      </p:sp>
      <p:sp>
        <p:nvSpPr>
          <p:cNvPr id="4" name="Slide Number Placeholder 3"/>
          <p:cNvSpPr>
            <a:spLocks noGrp="1"/>
          </p:cNvSpPr>
          <p:nvPr>
            <p:ph type="sldNum" sz="quarter" idx="10"/>
          </p:nvPr>
        </p:nvSpPr>
        <p:spPr/>
        <p:txBody>
          <a:bodyPr/>
          <a:lstStyle/>
          <a:p>
            <a:fld id="{8B9F9EFD-3F08-470A-ABFE-77BDC49E3F6B}" type="slidenum">
              <a:rPr lang="ru-RU" smtClean="0"/>
              <a:t>16</a:t>
            </a:fld>
            <a:endParaRPr lang="ru-RU"/>
          </a:p>
        </p:txBody>
      </p:sp>
    </p:spTree>
    <p:extLst>
      <p:ext uri="{BB962C8B-B14F-4D97-AF65-F5344CB8AC3E}">
        <p14:creationId xmlns:p14="http://schemas.microsoft.com/office/powerpoint/2010/main" val="10015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the attention!</a:t>
            </a:r>
            <a:r>
              <a:rPr lang="en-US" baseline="0" dirty="0" smtClean="0"/>
              <a:t> You can write me any questions for the given contacts </a:t>
            </a:r>
            <a:r>
              <a:rPr lang="en-US" baseline="0" smtClean="0"/>
              <a:t>or in the chat.</a:t>
            </a:r>
            <a:endParaRPr lang="en-US" dirty="0"/>
          </a:p>
        </p:txBody>
      </p:sp>
      <p:sp>
        <p:nvSpPr>
          <p:cNvPr id="4" name="Slide Number Placeholder 3"/>
          <p:cNvSpPr>
            <a:spLocks noGrp="1"/>
          </p:cNvSpPr>
          <p:nvPr>
            <p:ph type="sldNum" sz="quarter" idx="10"/>
          </p:nvPr>
        </p:nvSpPr>
        <p:spPr/>
        <p:txBody>
          <a:bodyPr/>
          <a:lstStyle/>
          <a:p>
            <a:fld id="{8B9F9EFD-3F08-470A-ABFE-77BDC49E3F6B}" type="slidenum">
              <a:rPr lang="ru-RU" smtClean="0"/>
              <a:t>17</a:t>
            </a:fld>
            <a:endParaRPr lang="ru-RU"/>
          </a:p>
        </p:txBody>
      </p:sp>
    </p:spTree>
    <p:extLst>
      <p:ext uri="{BB962C8B-B14F-4D97-AF65-F5344CB8AC3E}">
        <p14:creationId xmlns:p14="http://schemas.microsoft.com/office/powerpoint/2010/main" val="4097096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Vibraimage technology based on several physiological and technical points. Greatest scientists and physiologists of the past paid attention on Physiology of Activity and reflex movements processing as nonverbal indicator of human thoughts, emotions and intentions.</a:t>
            </a:r>
          </a:p>
          <a:p>
            <a:r>
              <a:rPr lang="en-US" dirty="0" smtClean="0"/>
              <a:t>The technical aim of vibraimage</a:t>
            </a:r>
            <a:r>
              <a:rPr lang="en-US" baseline="0" dirty="0" smtClean="0"/>
              <a:t> technology was human reflex movement calculation by video image processing.</a:t>
            </a:r>
            <a:endParaRPr lang="ru-RU" dirty="0"/>
          </a:p>
        </p:txBody>
      </p:sp>
      <p:sp>
        <p:nvSpPr>
          <p:cNvPr id="4" name="Номер слайда 3"/>
          <p:cNvSpPr>
            <a:spLocks noGrp="1"/>
          </p:cNvSpPr>
          <p:nvPr>
            <p:ph type="sldNum" sz="quarter" idx="10"/>
          </p:nvPr>
        </p:nvSpPr>
        <p:spPr/>
        <p:txBody>
          <a:bodyPr/>
          <a:lstStyle/>
          <a:p>
            <a:fld id="{8B9F9EFD-3F08-470A-ABFE-77BDC49E3F6B}" type="slidenum">
              <a:rPr lang="ru-RU" smtClean="0"/>
              <a:t>2</a:t>
            </a:fld>
            <a:endParaRPr lang="ru-RU"/>
          </a:p>
        </p:txBody>
      </p:sp>
    </p:spTree>
    <p:extLst>
      <p:ext uri="{BB962C8B-B14F-4D97-AF65-F5344CB8AC3E}">
        <p14:creationId xmlns:p14="http://schemas.microsoft.com/office/powerpoint/2010/main" val="984840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Vibraimage technology analyzes the movements and vibration parameters of a subject. The amplitude and frequency components of the vibraimages are parallel video streams similar in image format to the original video. Each frame of the amplitude and frequency component contains temporal and spatial information about the past of this video stream, limited in time by the number of inter-frame difference accumulation.</a:t>
            </a:r>
          </a:p>
          <a:p>
            <a:r>
              <a:rPr lang="en-US" altLang="en-US" dirty="0" smtClean="0">
                <a:latin typeface="Arial" panose="020B0604020202020204" pitchFamily="34" charset="0"/>
              </a:rPr>
              <a:t>Vibraimage processing transforms these video streams into emotional</a:t>
            </a:r>
            <a:r>
              <a:rPr lang="en-US" altLang="en-US" baseline="0" dirty="0" smtClean="0">
                <a:latin typeface="Arial" panose="020B0604020202020204" pitchFamily="34" charset="0"/>
              </a:rPr>
              <a:t> and</a:t>
            </a:r>
            <a:r>
              <a:rPr lang="en-US" altLang="en-US" dirty="0" smtClean="0">
                <a:latin typeface="Arial" panose="020B0604020202020204" pitchFamily="34" charset="0"/>
              </a:rPr>
              <a:t> psychophysiological parameters of a person.</a:t>
            </a:r>
          </a:p>
          <a:p>
            <a:endParaRPr lang="en-US" altLang="en-US" dirty="0" smtClean="0">
              <a:latin typeface="Arial" panose="020B0604020202020204" pitchFamily="34" charset="0"/>
            </a:endParaRP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873ACCD-2615-4D91-A9A2-387F110F573D}" type="slidenum">
              <a:rPr lang="ru-RU" altLang="ru-RU" smtClean="0"/>
              <a:pPr/>
              <a:t>3</a:t>
            </a:fld>
            <a:endParaRPr lang="ru-RU" altLang="ru-RU" smtClean="0"/>
          </a:p>
        </p:txBody>
      </p:sp>
    </p:spTree>
    <p:extLst>
      <p:ext uri="{BB962C8B-B14F-4D97-AF65-F5344CB8AC3E}">
        <p14:creationId xmlns:p14="http://schemas.microsoft.com/office/powerpoint/2010/main" val="2670335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The first technical base of vibraimage technology is real time inter-frame difference accumulation by video image processing. Frame difference is proportional to the micro movements, but for macro movements is low dependence between movements and accumulated frame difference. Thus, macro movements have not much affect to the accumulated inter-frame difference.</a:t>
            </a:r>
            <a:endParaRPr lang="ru-RU" altLang="en-US" dirty="0" smtClean="0">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kern="1200" dirty="0" smtClean="0">
                <a:solidFill>
                  <a:schemeClr val="tx1"/>
                </a:solidFill>
                <a:effectLst/>
                <a:latin typeface="+mn-lt"/>
                <a:ea typeface="+mn-ea"/>
                <a:cs typeface="+mn-cs"/>
              </a:rPr>
              <a:t>Movement</a:t>
            </a:r>
            <a:r>
              <a:rPr lang="en-US" sz="1200" u="none" kern="1200" baseline="0" dirty="0" smtClean="0">
                <a:solidFill>
                  <a:schemeClr val="tx1"/>
                </a:solidFill>
                <a:effectLst/>
                <a:latin typeface="+mn-lt"/>
                <a:ea typeface="+mn-ea"/>
                <a:cs typeface="+mn-cs"/>
              </a:rPr>
              <a:t> amount – frame difference</a:t>
            </a:r>
            <a:r>
              <a:rPr lang="en-US" sz="1200" u="none" kern="1200" dirty="0" smtClean="0">
                <a:solidFill>
                  <a:schemeClr val="tx1"/>
                </a:solidFill>
                <a:effectLst/>
                <a:latin typeface="+mn-lt"/>
                <a:ea typeface="+mn-ea"/>
                <a:cs typeface="+mn-cs"/>
              </a:rPr>
              <a:t> dependence is clearly visible in the presented graph.</a:t>
            </a:r>
            <a:endParaRPr lang="ru-RU" sz="1200" u="none" kern="1200" dirty="0" smtClean="0">
              <a:solidFill>
                <a:schemeClr val="tx1"/>
              </a:solidFill>
              <a:effectLst/>
              <a:latin typeface="+mn-lt"/>
              <a:ea typeface="+mn-ea"/>
              <a:cs typeface="+mn-cs"/>
            </a:endParaRPr>
          </a:p>
          <a:p>
            <a:endParaRPr lang="en-US" altLang="en-US" dirty="0" smtClean="0">
              <a:latin typeface="Arial" panose="020B0604020202020204" pitchFamily="34" charset="0"/>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01E1AA-DA1F-4136-817C-7C1D7B8118BB}" type="slidenum">
              <a:rPr lang="ru-RU" altLang="ru-RU" smtClean="0"/>
              <a:pPr/>
              <a:t>4</a:t>
            </a:fld>
            <a:endParaRPr lang="ru-RU" altLang="ru-RU" smtClean="0"/>
          </a:p>
        </p:txBody>
      </p:sp>
    </p:spTree>
    <p:extLst>
      <p:ext uri="{BB962C8B-B14F-4D97-AF65-F5344CB8AC3E}">
        <p14:creationId xmlns:p14="http://schemas.microsoft.com/office/powerpoint/2010/main" val="2862329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ln>
        </p:spPr>
      </p:sp>
      <p:sp>
        <p:nvSpPr>
          <p:cNvPr id="19459" name="Заметки 2"/>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Vibraimage developers supposed that the frequency and head movement parameters depend on emotions and psychophysiological state of a person, so this dependence was called </a:t>
            </a:r>
            <a:r>
              <a:rPr lang="en-US" altLang="en-US" dirty="0" err="1" smtClean="0">
                <a:latin typeface="Arial" panose="020B0604020202020204" pitchFamily="34" charset="0"/>
              </a:rPr>
              <a:t>vestibulo</a:t>
            </a:r>
            <a:r>
              <a:rPr lang="en-US" altLang="en-US" dirty="0" smtClean="0">
                <a:latin typeface="Arial" panose="020B0604020202020204" pitchFamily="34" charset="0"/>
              </a:rPr>
              <a:t>-emotional reflex, because head micro movements are control by human vestibular system. </a:t>
            </a:r>
            <a:r>
              <a:rPr lang="en-US" altLang="en-US" strike="noStrike" dirty="0" smtClean="0">
                <a:latin typeface="Arial" panose="020B0604020202020204" pitchFamily="34" charset="0"/>
              </a:rPr>
              <a:t>Head movement analysis combines advantages of behavioral and physiological</a:t>
            </a:r>
            <a:r>
              <a:rPr lang="en-US" altLang="en-US" strike="noStrike" baseline="0" dirty="0" smtClean="0">
                <a:latin typeface="Arial" panose="020B0604020202020204" pitchFamily="34" charset="0"/>
              </a:rPr>
              <a:t> </a:t>
            </a:r>
            <a:r>
              <a:rPr lang="en-US" altLang="en-US" strike="noStrike" dirty="0" smtClean="0">
                <a:latin typeface="Arial" panose="020B0604020202020204" pitchFamily="34" charset="0"/>
              </a:rPr>
              <a:t>analyses, it is enough simple, friendly and high informative.</a:t>
            </a:r>
            <a:endParaRPr lang="ru-RU" altLang="en-US" strike="noStrike" dirty="0" smtClean="0">
              <a:latin typeface="Arial" panose="020B0604020202020204" pitchFamily="34" charset="0"/>
            </a:endParaRPr>
          </a:p>
          <a:p>
            <a:endParaRPr lang="ru-RU" altLang="en-US" strike="sngStrike" dirty="0" smtClean="0">
              <a:latin typeface="Arial" panose="020B0604020202020204" pitchFamily="34" charset="0"/>
            </a:endParaRPr>
          </a:p>
          <a:p>
            <a:endParaRPr lang="en-US" altLang="en-US" strike="sngStrike" dirty="0" smtClean="0">
              <a:latin typeface="Arial" panose="020B0604020202020204" pitchFamily="34" charset="0"/>
            </a:endParaRPr>
          </a:p>
        </p:txBody>
      </p:sp>
    </p:spTree>
    <p:extLst>
      <p:ext uri="{BB962C8B-B14F-4D97-AF65-F5344CB8AC3E}">
        <p14:creationId xmlns:p14="http://schemas.microsoft.com/office/powerpoint/2010/main" val="1533252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p:txBody>
          <a:bodyPr/>
          <a:lstStyle/>
          <a:p>
            <a:r>
              <a:rPr lang="en-US" dirty="0" smtClean="0"/>
              <a:t>Vibraimage systems are using in aviation security from 2007 year. The first vibraimage system was installed in Pulkovo airport, St. Petersburg, Russia.</a:t>
            </a:r>
          </a:p>
          <a:p>
            <a:r>
              <a:rPr lang="en-US" dirty="0" smtClean="0"/>
              <a:t>Currently vibraimage systems operate in airports of Russia, Japan, China and Korea for detection of suspicious passengers.</a:t>
            </a:r>
          </a:p>
          <a:p>
            <a:r>
              <a:rPr lang="en-US" dirty="0" smtClean="0"/>
              <a:t> Also</a:t>
            </a:r>
            <a:r>
              <a:rPr lang="en-US" baseline="0" dirty="0" smtClean="0"/>
              <a:t> v</a:t>
            </a:r>
            <a:r>
              <a:rPr lang="en-US" dirty="0" smtClean="0"/>
              <a:t>ibraimage systems are operating in the other different fields.</a:t>
            </a:r>
          </a:p>
        </p:txBody>
      </p:sp>
    </p:spTree>
    <p:extLst>
      <p:ext uri="{BB962C8B-B14F-4D97-AF65-F5344CB8AC3E}">
        <p14:creationId xmlns:p14="http://schemas.microsoft.com/office/powerpoint/2010/main" val="1780471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p:txBody>
          <a:bodyPr/>
          <a:lstStyle/>
          <a:p>
            <a:r>
              <a:rPr lang="en-US" dirty="0" smtClean="0"/>
              <a:t>Vibraimage systems were successfully used for 100% visitors checking during Sochi Olympics in 2014. The organization of visitors control was done as standard airport</a:t>
            </a:r>
            <a:r>
              <a:rPr lang="en-US" baseline="0" dirty="0" smtClean="0"/>
              <a:t> security in pavilions specially built for the security checking. </a:t>
            </a:r>
          </a:p>
          <a:p>
            <a:r>
              <a:rPr lang="en-US" baseline="0" dirty="0" smtClean="0"/>
              <a:t>Low noise IP cameras from Axis were installed in front of visitors manual checkpoints. The distance between person and camera was about 5 meters. High facial resolution is important for accuracy detection of head movement and incorrect cameras position is the most popular mistake in vibraimage security control.</a:t>
            </a:r>
          </a:p>
        </p:txBody>
      </p:sp>
    </p:spTree>
    <p:extLst>
      <p:ext uri="{BB962C8B-B14F-4D97-AF65-F5344CB8AC3E}">
        <p14:creationId xmlns:p14="http://schemas.microsoft.com/office/powerpoint/2010/main" val="2956190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p:txBody>
          <a:bodyPr/>
          <a:lstStyle/>
          <a:p>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level</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Suspect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for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every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visitor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was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checked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by</a:t>
            </a:r>
            <a:r>
              <a:rPr lang="ru-RU" sz="1200" kern="1200" dirty="0" smtClean="0">
                <a:solidFill>
                  <a:schemeClr val="tx1"/>
                </a:solidFill>
                <a:effectLst/>
                <a:latin typeface="+mn-lt"/>
                <a:ea typeface="+mn-ea"/>
                <a:cs typeface="+mn-cs"/>
              </a:rPr>
              <a:t> vibraimage </a:t>
            </a:r>
            <a:r>
              <a:rPr lang="ru-RU" sz="1200" kern="1200" dirty="0" err="1" smtClean="0">
                <a:solidFill>
                  <a:schemeClr val="tx1"/>
                </a:solidFill>
                <a:effectLst/>
                <a:latin typeface="+mn-lt"/>
                <a:ea typeface="+mn-ea"/>
                <a:cs typeface="+mn-cs"/>
              </a:rPr>
              <a:t>system</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together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manual</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control</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prohibited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things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regulation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increasing</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Suspect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level</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requested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second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stage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personal</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interview</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visitor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Suspect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level</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processing</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includes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Aggression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Stress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Anxiety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levels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calculation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during</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about</a:t>
            </a:r>
            <a:r>
              <a:rPr lang="ru-RU" sz="1200" kern="1200" dirty="0" smtClean="0">
                <a:solidFill>
                  <a:schemeClr val="tx1"/>
                </a:solidFill>
                <a:effectLst/>
                <a:latin typeface="+mn-lt"/>
                <a:ea typeface="+mn-ea"/>
                <a:cs typeface="+mn-cs"/>
              </a:rPr>
              <a:t> 10 </a:t>
            </a:r>
            <a:r>
              <a:rPr lang="ru-RU" sz="1200" kern="1200" dirty="0" err="1" smtClean="0">
                <a:solidFill>
                  <a:schemeClr val="tx1"/>
                </a:solidFill>
                <a:effectLst/>
                <a:latin typeface="+mn-lt"/>
                <a:ea typeface="+mn-ea"/>
                <a:cs typeface="+mn-cs"/>
              </a:rPr>
              <a:t>seconds</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threshold of Suspect level depends on several factors and could be changed on every checkpoint. One construction for every checkpoints allowed to use standard settings for 95% of vibraimage systems in Sochi Olympics. However for other airports checkpoints usually is necessary to provide trial testing period for adjusting optimal vibraimage settings in every place.</a:t>
            </a:r>
          </a:p>
        </p:txBody>
      </p:sp>
    </p:spTree>
    <p:extLst>
      <p:ext uri="{BB962C8B-B14F-4D97-AF65-F5344CB8AC3E}">
        <p14:creationId xmlns:p14="http://schemas.microsoft.com/office/powerpoint/2010/main" val="1749739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p:txBody>
          <a:bodyPr/>
          <a:lstStyle/>
          <a:p>
            <a:r>
              <a:rPr lang="en-US" dirty="0" smtClean="0"/>
              <a:t>During Sochi Olympics was not registered any incidents on the sport object so is possible to note that vibraimage security checking successfully solved given task. The total error rate about (5-10)% for suspicious person detection confirmed in Sochi Olympics for vibraimage control is near the same that is fixed on other objects like airports and security objects for one level of control. </a:t>
            </a:r>
          </a:p>
          <a:p>
            <a:r>
              <a:rPr lang="en-US" dirty="0" smtClean="0"/>
              <a:t>False acceptance rate for vibraimage was zero during month control of about</a:t>
            </a:r>
            <a:r>
              <a:rPr lang="en-US" baseline="0" dirty="0" smtClean="0"/>
              <a:t> 3 millions people during Sochi Olympic and Paralympic games.</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ru-RU" dirty="0"/>
          </a:p>
        </p:txBody>
      </p:sp>
    </p:spTree>
    <p:extLst>
      <p:ext uri="{BB962C8B-B14F-4D97-AF65-F5344CB8AC3E}">
        <p14:creationId xmlns:p14="http://schemas.microsoft.com/office/powerpoint/2010/main" val="3412060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BD9794-A4CC-42D0-9A65-24C6B9EF4076}" type="datetimeFigureOut">
              <a:rPr lang="en-US" smtClean="0"/>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27508456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BD9794-A4CC-42D0-9A65-24C6B9EF4076}" type="datetimeFigureOut">
              <a:rPr lang="en-US" smtClean="0"/>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712725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BD9794-A4CC-42D0-9A65-24C6B9EF4076}" type="datetimeFigureOut">
              <a:rPr lang="en-US" smtClean="0"/>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3382581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BD9794-A4CC-42D0-9A65-24C6B9EF4076}" type="datetimeFigureOut">
              <a:rPr lang="en-US" smtClean="0"/>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5300949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BD9794-A4CC-42D0-9A65-24C6B9EF4076}" type="datetimeFigureOut">
              <a:rPr lang="en-US" smtClean="0"/>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2309467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BD9794-A4CC-42D0-9A65-24C6B9EF4076}" type="datetimeFigureOut">
              <a:rPr lang="en-US" smtClean="0"/>
              <a:t>9/24/2020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2018750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BD9794-A4CC-42D0-9A65-24C6B9EF4076}" type="datetimeFigureOut">
              <a:rPr lang="en-US" smtClean="0"/>
              <a:t>9/24/2020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2648137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BD9794-A4CC-42D0-9A65-24C6B9EF4076}" type="datetimeFigureOut">
              <a:rPr lang="en-US" smtClean="0"/>
              <a:t>9/24/2020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2817867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BD9794-A4CC-42D0-9A65-24C6B9EF4076}" type="datetimeFigureOut">
              <a:rPr lang="en-US" smtClean="0"/>
              <a:t>9/24/2020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1400246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BD9794-A4CC-42D0-9A65-24C6B9EF4076}" type="datetimeFigureOut">
              <a:rPr lang="en-US" smtClean="0"/>
              <a:t>9/24/2020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3354897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BD9794-A4CC-42D0-9A65-24C6B9EF4076}" type="datetimeFigureOut">
              <a:rPr lang="en-US" smtClean="0"/>
              <a:t>9/24/2020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250863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5459" y="1287254"/>
            <a:ext cx="7869890" cy="488970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BD9794-A4CC-42D0-9A65-24C6B9EF4076}" type="datetimeFigureOut">
              <a:rPr lang="en-US" smtClean="0"/>
              <a:t>9/24/2020</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E8DF1E-33BB-4377-9A26-35481BA06C7C}" type="slidenum">
              <a:rPr lang="en-US" smtClean="0"/>
              <a:t>‹#›</a:t>
            </a:fld>
            <a:endParaRPr lang="en-US"/>
          </a:p>
        </p:txBody>
      </p:sp>
      <p:sp>
        <p:nvSpPr>
          <p:cNvPr id="2" name="Title Placeholder 1"/>
          <p:cNvSpPr>
            <a:spLocks noGrp="1"/>
          </p:cNvSpPr>
          <p:nvPr>
            <p:ph type="title"/>
          </p:nvPr>
        </p:nvSpPr>
        <p:spPr>
          <a:xfrm>
            <a:off x="628650" y="163208"/>
            <a:ext cx="7886699" cy="998742"/>
          </a:xfrm>
          <a:prstGeom prst="rect">
            <a:avLst/>
          </a:prstGeom>
          <a:noFill/>
        </p:spPr>
        <p:txBody>
          <a:bodyPr vert="horz" lIns="91440" tIns="45720" rIns="91440" bIns="45720" rtlCol="0" anchor="ctr">
            <a:normAutofit/>
          </a:bodyPr>
          <a:lstStyle/>
          <a:p>
            <a:r>
              <a:rPr lang="en-US" dirty="0" smtClean="0"/>
              <a:t>Click to edit Master title style</a:t>
            </a:r>
            <a:endParaRPr lang="en-US" dirty="0"/>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86000"/>
          <a:stretch/>
        </p:blipFill>
        <p:spPr>
          <a:xfrm>
            <a:off x="0" y="6057900"/>
            <a:ext cx="9144000" cy="800100"/>
          </a:xfrm>
          <a:prstGeom prst="rect">
            <a:avLst/>
          </a:prstGeom>
        </p:spPr>
      </p:pic>
      <p:sp>
        <p:nvSpPr>
          <p:cNvPr id="8" name="Rectangle 7"/>
          <p:cNvSpPr/>
          <p:nvPr userDrawn="1"/>
        </p:nvSpPr>
        <p:spPr>
          <a:xfrm>
            <a:off x="0" y="6057900"/>
            <a:ext cx="9144000" cy="563033"/>
          </a:xfrm>
          <a:prstGeom prst="rect">
            <a:avLst/>
          </a:prstGeom>
          <a:gradFill>
            <a:gsLst>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33214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0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nikolyana81@mail.ru"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www.psysmaker.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notesSlide" Target="../notesSlides/notesSlide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4.wmf"/><Relationship Id="rId4" Type="http://schemas.openxmlformats.org/officeDocument/2006/relationships/image" Target="../media/image5.png"/><Relationship Id="rId9"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4.xml"/><Relationship Id="rId7" Type="http://schemas.openxmlformats.org/officeDocument/2006/relationships/image" Target="../media/image9.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8.wmf"/><Relationship Id="rId10" Type="http://schemas.openxmlformats.org/officeDocument/2006/relationships/image" Target="../media/image11.png"/><Relationship Id="rId4" Type="http://schemas.openxmlformats.org/officeDocument/2006/relationships/oleObject" Target="../embeddings/oleObject3.bin"/><Relationship Id="rId9" Type="http://schemas.openxmlformats.org/officeDocument/2006/relationships/image" Target="../media/image10.wmf"/></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2.pn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3.gif"/><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emf"/><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0E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43000"/>
            <a:ext cx="9144000" cy="571500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76224"/>
          <a:stretch/>
        </p:blipFill>
        <p:spPr>
          <a:xfrm>
            <a:off x="0" y="-100105"/>
            <a:ext cx="9144000" cy="2469735"/>
          </a:xfrm>
          <a:prstGeom prst="rect">
            <a:avLst/>
          </a:prstGeom>
        </p:spPr>
      </p:pic>
      <p:sp>
        <p:nvSpPr>
          <p:cNvPr id="19" name="Title 1"/>
          <p:cNvSpPr txBox="1">
            <a:spLocks/>
          </p:cNvSpPr>
          <p:nvPr/>
        </p:nvSpPr>
        <p:spPr>
          <a:xfrm>
            <a:off x="2283928" y="985108"/>
            <a:ext cx="4761077" cy="9983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spc="50" dirty="0" smtClean="0">
                <a:ln w="0"/>
                <a:solidFill>
                  <a:schemeClr val="bg2"/>
                </a:solidFill>
                <a:effectLst>
                  <a:innerShdw blurRad="63500" dist="50800" dir="13500000">
                    <a:srgbClr val="000000">
                      <a:alpha val="50000"/>
                    </a:srgbClr>
                  </a:innerShdw>
                </a:effectLst>
                <a:latin typeface="+mn-lt"/>
              </a:rPr>
              <a:t>Head </a:t>
            </a:r>
            <a:r>
              <a:rPr lang="en-US" sz="3200" b="1" spc="50" dirty="0">
                <a:ln w="0"/>
                <a:solidFill>
                  <a:schemeClr val="bg2"/>
                </a:solidFill>
                <a:effectLst>
                  <a:innerShdw blurRad="63500" dist="50800" dir="13500000">
                    <a:srgbClr val="000000">
                      <a:alpha val="50000"/>
                    </a:srgbClr>
                  </a:innerShdw>
                </a:effectLst>
                <a:latin typeface="+mn-lt"/>
              </a:rPr>
              <a:t>Movement Vibration Analysis</a:t>
            </a:r>
          </a:p>
        </p:txBody>
      </p:sp>
      <p:sp>
        <p:nvSpPr>
          <p:cNvPr id="3" name="TextBox 2"/>
          <p:cNvSpPr txBox="1"/>
          <p:nvPr/>
        </p:nvSpPr>
        <p:spPr>
          <a:xfrm>
            <a:off x="2445249" y="364255"/>
            <a:ext cx="5075434" cy="369332"/>
          </a:xfrm>
          <a:prstGeom prst="rect">
            <a:avLst/>
          </a:prstGeom>
          <a:noFill/>
        </p:spPr>
        <p:txBody>
          <a:bodyPr wrap="square" rtlCol="0">
            <a:spAutoFit/>
          </a:bodyPr>
          <a:lstStyle/>
          <a:p>
            <a:r>
              <a:rPr lang="en-US" b="1" dirty="0">
                <a:solidFill>
                  <a:schemeClr val="bg1"/>
                </a:solidFill>
              </a:rPr>
              <a:t>BEHAVIOURAL ANALYSIS WEEK 2020 ONLINE</a:t>
            </a:r>
            <a:endParaRPr lang="en-US" dirty="0">
              <a:solidFill>
                <a:schemeClr val="bg1"/>
              </a:solidFill>
            </a:endParaRPr>
          </a:p>
        </p:txBody>
      </p:sp>
      <p:sp>
        <p:nvSpPr>
          <p:cNvPr id="4" name="TextBox 3"/>
          <p:cNvSpPr txBox="1"/>
          <p:nvPr/>
        </p:nvSpPr>
        <p:spPr>
          <a:xfrm>
            <a:off x="2491483" y="2055805"/>
            <a:ext cx="4345968" cy="1292662"/>
          </a:xfrm>
          <a:prstGeom prst="rect">
            <a:avLst/>
          </a:prstGeom>
          <a:noFill/>
        </p:spPr>
        <p:txBody>
          <a:bodyPr wrap="square" rtlCol="0">
            <a:spAutoFit/>
          </a:bodyPr>
          <a:lstStyle/>
          <a:p>
            <a:pPr algn="ctr"/>
            <a:r>
              <a:rPr lang="en-US" sz="2400" dirty="0" smtClean="0">
                <a:solidFill>
                  <a:schemeClr val="bg1"/>
                </a:solidFill>
              </a:rPr>
              <a:t>Yana </a:t>
            </a:r>
            <a:r>
              <a:rPr lang="en-US" sz="2400" dirty="0" err="1" smtClean="0">
                <a:solidFill>
                  <a:schemeClr val="bg1"/>
                </a:solidFill>
              </a:rPr>
              <a:t>Nikolaenko</a:t>
            </a:r>
            <a:r>
              <a:rPr lang="en-US" dirty="0" smtClean="0">
                <a:solidFill>
                  <a:schemeClr val="bg1"/>
                </a:solidFill>
              </a:rPr>
              <a:t>, </a:t>
            </a:r>
            <a:endParaRPr lang="ru-RU" dirty="0" smtClean="0">
              <a:solidFill>
                <a:schemeClr val="bg1"/>
              </a:solidFill>
            </a:endParaRPr>
          </a:p>
          <a:p>
            <a:pPr algn="ctr"/>
            <a:r>
              <a:rPr lang="en-US" i="1" dirty="0">
                <a:solidFill>
                  <a:schemeClr val="bg1"/>
                </a:solidFill>
              </a:rPr>
              <a:t>Professor of Raoul Wallenberg Institute of Special Pedagogy and Psychology and Chief Psychologist at </a:t>
            </a:r>
            <a:r>
              <a:rPr lang="en-US" i="1" dirty="0" err="1">
                <a:solidFill>
                  <a:schemeClr val="bg1"/>
                </a:solidFill>
              </a:rPr>
              <a:t>Elsys</a:t>
            </a:r>
            <a:r>
              <a:rPr lang="en-US" i="1" dirty="0">
                <a:solidFill>
                  <a:schemeClr val="bg1"/>
                </a:solidFill>
              </a:rPr>
              <a:t> Corp., Russia</a:t>
            </a:r>
            <a:endParaRPr lang="ru-RU" dirty="0">
              <a:solidFill>
                <a:schemeClr val="bg1"/>
              </a:solidFill>
            </a:endParaRPr>
          </a:p>
        </p:txBody>
      </p:sp>
    </p:spTree>
    <p:extLst>
      <p:ext uri="{BB962C8B-B14F-4D97-AF65-F5344CB8AC3E}">
        <p14:creationId xmlns:p14="http://schemas.microsoft.com/office/powerpoint/2010/main" val="24806521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8935" y="143100"/>
            <a:ext cx="7976306" cy="584775"/>
          </a:xfrm>
          <a:prstGeom prst="rect">
            <a:avLst/>
          </a:prstGeom>
          <a:noFill/>
          <a:effectLst/>
        </p:spPr>
        <p:txBody>
          <a:bodyPr wrap="square" rtlCol="0">
            <a:spAutoFit/>
          </a:bodyPr>
          <a:lstStyle/>
          <a:p>
            <a:pPr algn="ctr"/>
            <a:r>
              <a:rPr lang="en-US" sz="3200" b="1" dirty="0" smtClean="0">
                <a:solidFill>
                  <a:srgbClr val="C00000"/>
                </a:solidFill>
                <a:cs typeface="Arial" panose="020B0604020202020204" pitchFamily="34" charset="0"/>
              </a:rPr>
              <a:t>Periods of head movement </a:t>
            </a:r>
            <a:r>
              <a:rPr lang="en-US" sz="3200" b="1" dirty="0" err="1" smtClean="0">
                <a:solidFill>
                  <a:srgbClr val="C00000"/>
                </a:solidFill>
                <a:cs typeface="Arial" panose="020B0604020202020204" pitchFamily="34" charset="0"/>
              </a:rPr>
              <a:t>informativity</a:t>
            </a:r>
            <a:endParaRPr lang="ru-RU" sz="3200" b="1" dirty="0">
              <a:solidFill>
                <a:srgbClr val="C00000"/>
              </a:solidFill>
              <a:cs typeface="Arial" panose="020B0604020202020204" pitchFamily="34"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53661335"/>
              </p:ext>
            </p:extLst>
          </p:nvPr>
        </p:nvGraphicFramePr>
        <p:xfrm>
          <a:off x="368967" y="955011"/>
          <a:ext cx="8486274" cy="4541175"/>
        </p:xfrm>
        <a:graphic>
          <a:graphicData uri="http://schemas.openxmlformats.org/drawingml/2006/table">
            <a:tbl>
              <a:tblPr firstRow="1" bandRow="1">
                <a:tableStyleId>{21E4AEA4-8DFA-4A89-87EB-49C32662AFE0}</a:tableStyleId>
              </a:tblPr>
              <a:tblGrid>
                <a:gridCol w="1379823">
                  <a:extLst>
                    <a:ext uri="{9D8B030D-6E8A-4147-A177-3AD203B41FA5}">
                      <a16:colId xmlns:a16="http://schemas.microsoft.com/office/drawing/2014/main" val="2402050778"/>
                    </a:ext>
                  </a:extLst>
                </a:gridCol>
                <a:gridCol w="1451610">
                  <a:extLst>
                    <a:ext uri="{9D8B030D-6E8A-4147-A177-3AD203B41FA5}">
                      <a16:colId xmlns:a16="http://schemas.microsoft.com/office/drawing/2014/main" val="248919996"/>
                    </a:ext>
                  </a:extLst>
                </a:gridCol>
                <a:gridCol w="1288473">
                  <a:extLst>
                    <a:ext uri="{9D8B030D-6E8A-4147-A177-3AD203B41FA5}">
                      <a16:colId xmlns:a16="http://schemas.microsoft.com/office/drawing/2014/main" val="1967376237"/>
                    </a:ext>
                  </a:extLst>
                </a:gridCol>
                <a:gridCol w="1537854">
                  <a:extLst>
                    <a:ext uri="{9D8B030D-6E8A-4147-A177-3AD203B41FA5}">
                      <a16:colId xmlns:a16="http://schemas.microsoft.com/office/drawing/2014/main" val="865278532"/>
                    </a:ext>
                  </a:extLst>
                </a:gridCol>
                <a:gridCol w="2828514">
                  <a:extLst>
                    <a:ext uri="{9D8B030D-6E8A-4147-A177-3AD203B41FA5}">
                      <a16:colId xmlns:a16="http://schemas.microsoft.com/office/drawing/2014/main" val="2377490489"/>
                    </a:ext>
                  </a:extLst>
                </a:gridCol>
              </a:tblGrid>
              <a:tr h="867415">
                <a:tc>
                  <a:txBody>
                    <a:bodyPr/>
                    <a:lstStyle/>
                    <a:p>
                      <a:pPr>
                        <a:lnSpc>
                          <a:spcPct val="107000"/>
                        </a:lnSpc>
                        <a:spcAft>
                          <a:spcPts val="0"/>
                        </a:spcAft>
                      </a:pPr>
                      <a:r>
                        <a:rPr lang="en-US" sz="1800" dirty="0">
                          <a:effectLst/>
                          <a:latin typeface="Arial" panose="020B0604020202020204" pitchFamily="34" charset="0"/>
                          <a:cs typeface="Arial" panose="020B0604020202020204" pitchFamily="34" charset="0"/>
                        </a:rPr>
                        <a:t>time</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800" dirty="0" smtClean="0">
                          <a:effectLst/>
                          <a:latin typeface="Arial" panose="020B0604020202020204" pitchFamily="34" charset="0"/>
                          <a:ea typeface="+mn-ea"/>
                          <a:cs typeface="Arial" panose="020B0604020202020204" pitchFamily="34" charset="0"/>
                        </a:rPr>
                        <a:t>Control</a:t>
                      </a:r>
                      <a:r>
                        <a:rPr lang="en-US" sz="1800" baseline="0" dirty="0" smtClean="0">
                          <a:effectLst/>
                          <a:latin typeface="Arial" panose="020B0604020202020204" pitchFamily="34" charset="0"/>
                          <a:ea typeface="+mn-ea"/>
                          <a:cs typeface="Arial" panose="020B0604020202020204" pitchFamily="34" charset="0"/>
                        </a:rPr>
                        <a:t> </a:t>
                      </a:r>
                    </a:p>
                    <a:p>
                      <a:pPr>
                        <a:lnSpc>
                          <a:spcPct val="107000"/>
                        </a:lnSpc>
                        <a:spcAft>
                          <a:spcPts val="0"/>
                        </a:spcAft>
                      </a:pPr>
                      <a:r>
                        <a:rPr lang="en-US" sz="1800" baseline="0" dirty="0" smtClean="0">
                          <a:effectLst/>
                          <a:latin typeface="Arial" panose="020B0604020202020204" pitchFamily="34" charset="0"/>
                          <a:ea typeface="+mn-ea"/>
                          <a:cs typeface="Arial" panose="020B0604020202020204" pitchFamily="34" charset="0"/>
                        </a:rPr>
                        <a:t>emotions</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800" dirty="0" smtClean="0">
                          <a:effectLst/>
                          <a:latin typeface="Arial" panose="020B0604020202020204" pitchFamily="34" charset="0"/>
                          <a:cs typeface="Arial" panose="020B0604020202020204" pitchFamily="34" charset="0"/>
                        </a:rPr>
                        <a:t>P</a:t>
                      </a:r>
                      <a:r>
                        <a:rPr lang="ru-RU" sz="1800" dirty="0" err="1" smtClean="0">
                          <a:effectLst/>
                          <a:latin typeface="Arial" panose="020B0604020202020204" pitchFamily="34" charset="0"/>
                          <a:cs typeface="Arial" panose="020B0604020202020204" pitchFamily="34" charset="0"/>
                        </a:rPr>
                        <a:t>rogram</a:t>
                      </a:r>
                      <a:endParaRPr lang="en-US" sz="1800" dirty="0" smtClean="0">
                        <a:effectLst/>
                        <a:latin typeface="Arial" panose="020B0604020202020204" pitchFamily="34" charset="0"/>
                        <a:cs typeface="Arial" panose="020B0604020202020204" pitchFamily="34" charset="0"/>
                      </a:endParaRPr>
                    </a:p>
                    <a:p>
                      <a:pPr>
                        <a:lnSpc>
                          <a:spcPct val="107000"/>
                        </a:lnSpc>
                        <a:spcAft>
                          <a:spcPts val="0"/>
                        </a:spcAft>
                      </a:pPr>
                      <a:r>
                        <a:rPr lang="en-US" sz="1800" dirty="0" smtClean="0">
                          <a:effectLst/>
                          <a:latin typeface="Arial" panose="020B0604020202020204" pitchFamily="34" charset="0"/>
                          <a:ea typeface="Calibri" panose="020F0502020204030204" pitchFamily="34" charset="0"/>
                          <a:cs typeface="Arial" panose="020B0604020202020204" pitchFamily="34" charset="0"/>
                        </a:rPr>
                        <a:t>modes</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800" dirty="0" smtClean="0">
                          <a:effectLst/>
                          <a:latin typeface="Arial" panose="020B0604020202020204" pitchFamily="34" charset="0"/>
                          <a:ea typeface="Calibri" panose="020F0502020204030204" pitchFamily="34" charset="0"/>
                          <a:cs typeface="Arial" panose="020B0604020202020204" pitchFamily="34" charset="0"/>
                        </a:rPr>
                        <a:t>analysis</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ru-RU" sz="1800" dirty="0" err="1">
                          <a:effectLst/>
                          <a:latin typeface="Arial" panose="020B0604020202020204" pitchFamily="34" charset="0"/>
                          <a:cs typeface="Arial" panose="020B0604020202020204" pitchFamily="34" charset="0"/>
                        </a:rPr>
                        <a:t>location</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50027284"/>
                  </a:ext>
                </a:extLst>
              </a:tr>
              <a:tr h="1032287">
                <a:tc>
                  <a:txBody>
                    <a:bodyPr/>
                    <a:lstStyle/>
                    <a:p>
                      <a:pPr>
                        <a:lnSpc>
                          <a:spcPct val="107000"/>
                        </a:lnSpc>
                        <a:spcAft>
                          <a:spcPts val="0"/>
                        </a:spcAft>
                      </a:pPr>
                      <a:r>
                        <a:rPr lang="ru-RU" sz="1800" dirty="0" smtClean="0">
                          <a:effectLst/>
                          <a:latin typeface="Arial" panose="020B0604020202020204" pitchFamily="34" charset="0"/>
                          <a:ea typeface="Calibri" panose="020F0502020204030204" pitchFamily="34" charset="0"/>
                          <a:cs typeface="Arial" panose="020B0604020202020204" pitchFamily="34" charset="0"/>
                        </a:rPr>
                        <a:t>1-</a:t>
                      </a:r>
                      <a:r>
                        <a:rPr lang="en-US" sz="1800" dirty="0" smtClean="0">
                          <a:effectLst/>
                          <a:latin typeface="Arial" panose="020B0604020202020204" pitchFamily="34" charset="0"/>
                          <a:ea typeface="Calibri" panose="020F0502020204030204" pitchFamily="34" charset="0"/>
                          <a:cs typeface="Arial" panose="020B0604020202020204" pitchFamily="34" charset="0"/>
                        </a:rPr>
                        <a:t>8</a:t>
                      </a:r>
                      <a:r>
                        <a:rPr lang="ru-RU" sz="1800" dirty="0" smtClean="0">
                          <a:effectLst/>
                          <a:latin typeface="Arial" panose="020B0604020202020204" pitchFamily="34" charset="0"/>
                          <a:ea typeface="Calibri" panose="020F0502020204030204" pitchFamily="34" charset="0"/>
                          <a:cs typeface="Arial" panose="020B0604020202020204" pitchFamily="34" charset="0"/>
                        </a:rPr>
                        <a:t> </a:t>
                      </a:r>
                      <a:r>
                        <a:rPr lang="en-US" sz="1800" dirty="0">
                          <a:effectLst/>
                          <a:latin typeface="Arial" panose="020B0604020202020204" pitchFamily="34" charset="0"/>
                          <a:ea typeface="Calibri" panose="020F0502020204030204" pitchFamily="34" charset="0"/>
                          <a:cs typeface="Arial" panose="020B0604020202020204" pitchFamily="34" charset="0"/>
                        </a:rPr>
                        <a:t>s</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800" dirty="0" smtClean="0">
                          <a:effectLst/>
                          <a:latin typeface="Arial" panose="020B0604020202020204" pitchFamily="34" charset="0"/>
                          <a:ea typeface="Calibri" panose="020F0502020204030204" pitchFamily="34" charset="0"/>
                          <a:cs typeface="Arial" panose="020B0604020202020204" pitchFamily="34" charset="0"/>
                        </a:rPr>
                        <a:t>Aggression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MID</a:t>
                      </a:r>
                      <a:endParaRPr lang="ru-RU" sz="1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en-US" sz="1800" dirty="0" smtClean="0">
                          <a:effectLst/>
                          <a:latin typeface="Arial" panose="020B0604020202020204" pitchFamily="34" charset="0"/>
                          <a:ea typeface="Calibri" panose="020F0502020204030204" pitchFamily="34" charset="0"/>
                          <a:cs typeface="Arial" panose="020B0604020202020204" pitchFamily="34" charset="0"/>
                        </a:rPr>
                        <a:t>MIX</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800" dirty="0" smtClean="0">
                          <a:effectLst/>
                          <a:latin typeface="Arial" panose="020B0604020202020204" pitchFamily="34" charset="0"/>
                          <a:ea typeface="Calibri" panose="020F0502020204030204" pitchFamily="34" charset="0"/>
                          <a:cs typeface="Arial" panose="020B0604020202020204" pitchFamily="34" charset="0"/>
                        </a:rPr>
                        <a:t>Head</a:t>
                      </a:r>
                      <a:r>
                        <a:rPr lang="en-US" sz="1800" baseline="0" dirty="0" smtClean="0">
                          <a:effectLst/>
                          <a:latin typeface="Arial" panose="020B0604020202020204" pitchFamily="34" charset="0"/>
                          <a:ea typeface="Calibri" panose="020F0502020204030204" pitchFamily="34" charset="0"/>
                          <a:cs typeface="Arial" panose="020B0604020202020204" pitchFamily="34" charset="0"/>
                        </a:rPr>
                        <a:t> and body movements</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ru-RU" sz="1800" dirty="0" err="1">
                          <a:effectLst/>
                          <a:latin typeface="Arial" panose="020B0604020202020204" pitchFamily="34" charset="0"/>
                          <a:ea typeface="Calibri" panose="020F0502020204030204" pitchFamily="34" charset="0"/>
                          <a:cs typeface="Arial" panose="020B0604020202020204" pitchFamily="34" charset="0"/>
                        </a:rPr>
                        <a:t>Airport</a:t>
                      </a:r>
                      <a:r>
                        <a:rPr lang="ru-RU" sz="1800" dirty="0">
                          <a:effectLst/>
                          <a:latin typeface="Arial" panose="020B0604020202020204" pitchFamily="34" charset="0"/>
                          <a:ea typeface="Calibri" panose="020F0502020204030204" pitchFamily="34" charset="0"/>
                          <a:cs typeface="Arial" panose="020B0604020202020204" pitchFamily="34" charset="0"/>
                        </a:rPr>
                        <a:t> </a:t>
                      </a:r>
                      <a:r>
                        <a:rPr lang="ru-RU" sz="1800" dirty="0" err="1">
                          <a:effectLst/>
                          <a:latin typeface="Arial" panose="020B0604020202020204" pitchFamily="34" charset="0"/>
                          <a:ea typeface="Calibri" panose="020F0502020204030204" pitchFamily="34" charset="0"/>
                          <a:cs typeface="Arial" panose="020B0604020202020204" pitchFamily="34" charset="0"/>
                        </a:rPr>
                        <a:t>halls</a:t>
                      </a:r>
                      <a:r>
                        <a:rPr lang="ru-RU" sz="1800" dirty="0">
                          <a:effectLst/>
                          <a:latin typeface="Arial" panose="020B0604020202020204" pitchFamily="34" charset="0"/>
                          <a:ea typeface="Calibri" panose="020F0502020204030204" pitchFamily="34" charset="0"/>
                          <a:cs typeface="Arial" panose="020B0604020202020204" pitchFamily="34" charset="0"/>
                        </a:rPr>
                        <a:t>, </a:t>
                      </a:r>
                      <a:r>
                        <a:rPr lang="en-US" sz="1800" dirty="0" smtClean="0">
                          <a:effectLst/>
                          <a:latin typeface="Arial" panose="020B0604020202020204" pitchFamily="34" charset="0"/>
                          <a:ea typeface="Calibri" panose="020F0502020204030204" pitchFamily="34" charset="0"/>
                          <a:cs typeface="Arial" panose="020B0604020202020204" pitchFamily="34" charset="0"/>
                        </a:rPr>
                        <a:t>passengers </a:t>
                      </a:r>
                      <a:r>
                        <a:rPr lang="ru-RU" sz="1800" dirty="0" err="1" smtClean="0">
                          <a:effectLst/>
                          <a:latin typeface="Arial" panose="020B0604020202020204" pitchFamily="34" charset="0"/>
                          <a:ea typeface="Calibri" panose="020F0502020204030204" pitchFamily="34" charset="0"/>
                          <a:cs typeface="Arial" panose="020B0604020202020204" pitchFamily="34" charset="0"/>
                        </a:rPr>
                        <a:t>transition</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33886298"/>
                  </a:ext>
                </a:extLst>
              </a:tr>
              <a:tr h="870666">
                <a:tc>
                  <a:txBody>
                    <a:bodyPr/>
                    <a:lstStyle/>
                    <a:p>
                      <a:pPr>
                        <a:lnSpc>
                          <a:spcPct val="107000"/>
                        </a:lnSpc>
                        <a:spcAft>
                          <a:spcPts val="0"/>
                        </a:spcAft>
                      </a:pPr>
                      <a:r>
                        <a:rPr lang="en-US" sz="1800" dirty="0" smtClean="0">
                          <a:effectLst/>
                          <a:latin typeface="Arial" panose="020B0604020202020204" pitchFamily="34" charset="0"/>
                          <a:ea typeface="Calibri" panose="020F0502020204030204" pitchFamily="34" charset="0"/>
                          <a:cs typeface="Arial" panose="020B0604020202020204" pitchFamily="34" charset="0"/>
                        </a:rPr>
                        <a:t>8-60</a:t>
                      </a:r>
                      <a:r>
                        <a:rPr lang="ru-RU" sz="1800" dirty="0" smtClean="0">
                          <a:effectLst/>
                          <a:latin typeface="Arial" panose="020B0604020202020204" pitchFamily="34" charset="0"/>
                          <a:ea typeface="Calibri" panose="020F0502020204030204" pitchFamily="34" charset="0"/>
                          <a:cs typeface="Arial" panose="020B0604020202020204" pitchFamily="34" charset="0"/>
                        </a:rPr>
                        <a:t> </a:t>
                      </a:r>
                      <a:r>
                        <a:rPr lang="en-US" sz="1800" dirty="0">
                          <a:effectLst/>
                          <a:latin typeface="Arial" panose="020B0604020202020204" pitchFamily="34" charset="0"/>
                          <a:ea typeface="Calibri" panose="020F0502020204030204" pitchFamily="34" charset="0"/>
                          <a:cs typeface="Arial" panose="020B0604020202020204" pitchFamily="34" charset="0"/>
                        </a:rPr>
                        <a:t>s</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800" dirty="0" smtClean="0">
                          <a:effectLst/>
                          <a:latin typeface="Arial" panose="020B0604020202020204" pitchFamily="34" charset="0"/>
                          <a:ea typeface="Calibri" panose="020F0502020204030204" pitchFamily="34" charset="0"/>
                          <a:cs typeface="Arial" panose="020B0604020202020204" pitchFamily="34" charset="0"/>
                        </a:rPr>
                        <a:t>Aggression,</a:t>
                      </a:r>
                    </a:p>
                    <a:p>
                      <a:pPr>
                        <a:lnSpc>
                          <a:spcPct val="107000"/>
                        </a:lnSpc>
                        <a:spcAft>
                          <a:spcPts val="0"/>
                        </a:spcAft>
                      </a:pPr>
                      <a:r>
                        <a:rPr lang="en-US" sz="1800" dirty="0" smtClean="0">
                          <a:effectLst/>
                          <a:latin typeface="Arial" panose="020B0604020202020204" pitchFamily="34" charset="0"/>
                          <a:ea typeface="Calibri" panose="020F0502020204030204" pitchFamily="34" charset="0"/>
                          <a:cs typeface="Arial" panose="020B0604020202020204" pitchFamily="34" charset="0"/>
                        </a:rPr>
                        <a:t>Stress,</a:t>
                      </a:r>
                    </a:p>
                    <a:p>
                      <a:pPr>
                        <a:lnSpc>
                          <a:spcPct val="107000"/>
                        </a:lnSpc>
                        <a:spcAft>
                          <a:spcPts val="0"/>
                        </a:spcAft>
                      </a:pPr>
                      <a:r>
                        <a:rPr lang="en-US" sz="1800" dirty="0" smtClean="0">
                          <a:effectLst/>
                          <a:latin typeface="Arial" panose="020B0604020202020204" pitchFamily="34" charset="0"/>
                          <a:ea typeface="Calibri" panose="020F0502020204030204" pitchFamily="34" charset="0"/>
                          <a:cs typeface="Arial" panose="020B0604020202020204" pitchFamily="34" charset="0"/>
                        </a:rPr>
                        <a:t>Anxiety,</a:t>
                      </a:r>
                    </a:p>
                    <a:p>
                      <a:pPr>
                        <a:lnSpc>
                          <a:spcPct val="107000"/>
                        </a:lnSpc>
                        <a:spcAft>
                          <a:spcPts val="0"/>
                        </a:spcAft>
                      </a:pPr>
                      <a:r>
                        <a:rPr lang="en-US" sz="1800" dirty="0" err="1" smtClean="0">
                          <a:effectLst/>
                          <a:latin typeface="Arial" panose="020B0604020202020204" pitchFamily="34" charset="0"/>
                          <a:ea typeface="Calibri" panose="020F0502020204030204" pitchFamily="34" charset="0"/>
                          <a:cs typeface="Arial" panose="020B0604020202020204" pitchFamily="34" charset="0"/>
                        </a:rPr>
                        <a:t>etc</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800" dirty="0" smtClean="0">
                          <a:effectLst/>
                          <a:latin typeface="Arial" panose="020B0604020202020204" pitchFamily="34" charset="0"/>
                          <a:ea typeface="Calibri" panose="020F0502020204030204" pitchFamily="34" charset="0"/>
                          <a:cs typeface="Arial" panose="020B0604020202020204" pitchFamily="34" charset="0"/>
                        </a:rPr>
                        <a:t>MED,</a:t>
                      </a:r>
                    </a:p>
                    <a:p>
                      <a:pPr>
                        <a:lnSpc>
                          <a:spcPct val="107000"/>
                        </a:lnSpc>
                        <a:spcAft>
                          <a:spcPts val="0"/>
                        </a:spcAft>
                      </a:pPr>
                      <a:r>
                        <a:rPr lang="en-US" sz="1800" dirty="0" smtClean="0">
                          <a:effectLst/>
                          <a:latin typeface="Arial" panose="020B0604020202020204" pitchFamily="34" charset="0"/>
                          <a:ea typeface="Calibri" panose="020F0502020204030204" pitchFamily="34" charset="0"/>
                          <a:cs typeface="Arial" panose="020B0604020202020204" pitchFamily="34" charset="0"/>
                        </a:rPr>
                        <a:t>PRO</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800" kern="1200" dirty="0" smtClean="0">
                          <a:solidFill>
                            <a:schemeClr val="dk1"/>
                          </a:solidFill>
                          <a:effectLst/>
                          <a:latin typeface="Arial" panose="020B0604020202020204" pitchFamily="34" charset="0"/>
                          <a:ea typeface="+mn-ea"/>
                          <a:cs typeface="Arial" panose="020B0604020202020204" pitchFamily="34" charset="0"/>
                        </a:rPr>
                        <a:t>Head</a:t>
                      </a:r>
                      <a:r>
                        <a:rPr lang="en-US" sz="1800" kern="1200" baseline="0" dirty="0" smtClean="0">
                          <a:solidFill>
                            <a:schemeClr val="dk1"/>
                          </a:solidFill>
                          <a:effectLst/>
                          <a:latin typeface="Arial" panose="020B0604020202020204" pitchFamily="34" charset="0"/>
                          <a:ea typeface="+mn-ea"/>
                          <a:cs typeface="Arial" panose="020B0604020202020204" pitchFamily="34" charset="0"/>
                        </a:rPr>
                        <a:t> micro</a:t>
                      </a:r>
                    </a:p>
                    <a:p>
                      <a:pPr>
                        <a:lnSpc>
                          <a:spcPct val="107000"/>
                        </a:lnSpc>
                        <a:spcAft>
                          <a:spcPts val="0"/>
                        </a:spcAft>
                      </a:pPr>
                      <a:r>
                        <a:rPr lang="en-US" sz="1800" kern="1200" baseline="0" dirty="0" smtClean="0">
                          <a:solidFill>
                            <a:schemeClr val="dk1"/>
                          </a:solidFill>
                          <a:effectLst/>
                          <a:latin typeface="Arial" panose="020B0604020202020204" pitchFamily="34" charset="0"/>
                          <a:ea typeface="+mn-ea"/>
                          <a:cs typeface="Arial" panose="020B0604020202020204" pitchFamily="34" charset="0"/>
                        </a:rPr>
                        <a:t>movements</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Passport </a:t>
                      </a:r>
                      <a:r>
                        <a:rPr lang="en-US" sz="1800" dirty="0" smtClean="0">
                          <a:effectLst/>
                          <a:latin typeface="Arial" panose="020B0604020202020204" pitchFamily="34" charset="0"/>
                          <a:ea typeface="Calibri" panose="020F0502020204030204" pitchFamily="34" charset="0"/>
                          <a:cs typeface="Arial" panose="020B0604020202020204" pitchFamily="34" charset="0"/>
                        </a:rPr>
                        <a:t>and </a:t>
                      </a:r>
                      <a:r>
                        <a:rPr lang="en-US" sz="1800" dirty="0" err="1" smtClean="0">
                          <a:effectLst/>
                          <a:latin typeface="Arial" panose="020B0604020202020204" pitchFamily="34" charset="0"/>
                          <a:ea typeface="Calibri" panose="020F0502020204030204" pitchFamily="34" charset="0"/>
                          <a:cs typeface="Arial" panose="020B0604020202020204" pitchFamily="34" charset="0"/>
                        </a:rPr>
                        <a:t>laggage</a:t>
                      </a:r>
                      <a:r>
                        <a:rPr lang="en-US" sz="1800" dirty="0" smtClean="0">
                          <a:effectLst/>
                          <a:latin typeface="Arial" panose="020B0604020202020204" pitchFamily="34" charset="0"/>
                          <a:ea typeface="Calibri" panose="020F0502020204030204" pitchFamily="34" charset="0"/>
                          <a:cs typeface="Arial" panose="020B0604020202020204" pitchFamily="34" charset="0"/>
                        </a:rPr>
                        <a:t> control</a:t>
                      </a:r>
                      <a:r>
                        <a:rPr lang="ru-RU" sz="1800" dirty="0">
                          <a:effectLst/>
                          <a:latin typeface="Arial" panose="020B0604020202020204" pitchFamily="34" charset="0"/>
                          <a:ea typeface="Calibri" panose="020F0502020204030204" pitchFamily="34" charset="0"/>
                          <a:cs typeface="Arial" panose="020B0604020202020204" pitchFamily="34" charset="0"/>
                        </a:rPr>
                        <a:t>,</a:t>
                      </a:r>
                    </a:p>
                    <a:p>
                      <a:pPr>
                        <a:lnSpc>
                          <a:spcPct val="107000"/>
                        </a:lnSpc>
                        <a:spcAft>
                          <a:spcPts val="0"/>
                        </a:spcAft>
                      </a:pPr>
                      <a:r>
                        <a:rPr lang="en-US" sz="1800" dirty="0" smtClean="0">
                          <a:effectLst/>
                          <a:latin typeface="Arial" panose="020B0604020202020204" pitchFamily="34" charset="0"/>
                          <a:ea typeface="Calibri" panose="020F0502020204030204" pitchFamily="34" charset="0"/>
                          <a:cs typeface="Arial" panose="020B0604020202020204" pitchFamily="34" charset="0"/>
                        </a:rPr>
                        <a:t>Passengers</a:t>
                      </a:r>
                      <a:r>
                        <a:rPr lang="en-US" sz="1800" baseline="0" dirty="0" smtClean="0">
                          <a:effectLst/>
                          <a:latin typeface="Arial" panose="020B0604020202020204" pitchFamily="34" charset="0"/>
                          <a:ea typeface="Calibri" panose="020F0502020204030204" pitchFamily="34" charset="0"/>
                          <a:cs typeface="Arial" panose="020B0604020202020204" pitchFamily="34" charset="0"/>
                        </a:rPr>
                        <a:t> on place and  line</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3424377"/>
                  </a:ext>
                </a:extLst>
              </a:tr>
              <a:tr h="1171073">
                <a:tc>
                  <a:txBody>
                    <a:bodyPr/>
                    <a:lstStyle/>
                    <a:p>
                      <a:pPr>
                        <a:lnSpc>
                          <a:spcPct val="107000"/>
                        </a:lnSpc>
                        <a:spcAft>
                          <a:spcPts val="0"/>
                        </a:spcAft>
                      </a:pPr>
                      <a:r>
                        <a:rPr lang="ru-RU" sz="1800" dirty="0" smtClean="0">
                          <a:effectLst/>
                          <a:latin typeface="Arial" panose="020B0604020202020204" pitchFamily="34" charset="0"/>
                          <a:ea typeface="Calibri" panose="020F0502020204030204" pitchFamily="34" charset="0"/>
                          <a:cs typeface="Arial" panose="020B0604020202020204" pitchFamily="34" charset="0"/>
                        </a:rPr>
                        <a:t>60</a:t>
                      </a:r>
                      <a:r>
                        <a:rPr lang="en-US" sz="1800" dirty="0" smtClean="0">
                          <a:effectLst/>
                          <a:latin typeface="Arial" panose="020B0604020202020204" pitchFamily="34" charset="0"/>
                          <a:ea typeface="Calibri" panose="020F0502020204030204" pitchFamily="34" charset="0"/>
                          <a:cs typeface="Arial" panose="020B0604020202020204" pitchFamily="34" charset="0"/>
                        </a:rPr>
                        <a:t>-600</a:t>
                      </a:r>
                      <a:r>
                        <a:rPr lang="ru-RU" sz="1800" dirty="0" smtClean="0">
                          <a:effectLst/>
                          <a:latin typeface="Arial" panose="020B0604020202020204" pitchFamily="34" charset="0"/>
                          <a:ea typeface="Calibri" panose="020F0502020204030204" pitchFamily="34" charset="0"/>
                          <a:cs typeface="Arial" panose="020B0604020202020204" pitchFamily="34" charset="0"/>
                        </a:rPr>
                        <a:t> </a:t>
                      </a:r>
                      <a:r>
                        <a:rPr lang="ru-RU" sz="1800" dirty="0">
                          <a:effectLst/>
                          <a:latin typeface="Arial" panose="020B0604020202020204" pitchFamily="34" charset="0"/>
                          <a:ea typeface="Calibri" panose="020F0502020204030204" pitchFamily="34" charset="0"/>
                          <a:cs typeface="Arial" panose="020B0604020202020204" pitchFamily="34" charset="0"/>
                        </a:rPr>
                        <a:t>s</a:t>
                      </a:r>
                    </a:p>
                  </a:txBody>
                  <a:tcPr marL="68580" marR="68580" marT="0" marB="0"/>
                </a:tc>
                <a:tc>
                  <a:txBody>
                    <a:bodyPr/>
                    <a:lstStyle/>
                    <a:p>
                      <a:pPr>
                        <a:lnSpc>
                          <a:spcPct val="107000"/>
                        </a:lnSpc>
                        <a:spcAft>
                          <a:spcPts val="0"/>
                        </a:spcAft>
                      </a:pPr>
                      <a:r>
                        <a:rPr lang="en-US" sz="1800" dirty="0" smtClean="0">
                          <a:effectLst/>
                          <a:latin typeface="Arial" panose="020B0604020202020204" pitchFamily="34" charset="0"/>
                          <a:ea typeface="Calibri" panose="020F0502020204030204" pitchFamily="34" charset="0"/>
                          <a:cs typeface="Arial" panose="020B0604020202020204" pitchFamily="34" charset="0"/>
                        </a:rPr>
                        <a:t>Response to Relevant and Irrelevant Stimuli</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800" dirty="0" smtClean="0">
                          <a:effectLst/>
                          <a:latin typeface="Arial" panose="020B0604020202020204" pitchFamily="34" charset="0"/>
                          <a:ea typeface="Calibri" panose="020F0502020204030204" pitchFamily="34" charset="0"/>
                          <a:cs typeface="Arial" panose="020B0604020202020204" pitchFamily="34" charset="0"/>
                        </a:rPr>
                        <a:t>PRO,</a:t>
                      </a:r>
                    </a:p>
                    <a:p>
                      <a:pPr>
                        <a:lnSpc>
                          <a:spcPct val="107000"/>
                        </a:lnSpc>
                        <a:spcAft>
                          <a:spcPts val="0"/>
                        </a:spcAft>
                      </a:pPr>
                      <a:r>
                        <a:rPr lang="en-US" sz="1800" dirty="0" smtClean="0">
                          <a:effectLst/>
                          <a:latin typeface="Arial" panose="020B0604020202020204" pitchFamily="34" charset="0"/>
                          <a:ea typeface="Calibri" panose="020F0502020204030204" pitchFamily="34" charset="0"/>
                          <a:cs typeface="Arial" panose="020B0604020202020204" pitchFamily="34" charset="0"/>
                        </a:rPr>
                        <a:t>NLP</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800" dirty="0" smtClean="0">
                          <a:effectLst/>
                          <a:latin typeface="Arial" panose="020B0604020202020204" pitchFamily="34" charset="0"/>
                          <a:ea typeface="Calibri" panose="020F0502020204030204" pitchFamily="34" charset="0"/>
                          <a:cs typeface="Arial" panose="020B0604020202020204" pitchFamily="34" charset="0"/>
                        </a:rPr>
                        <a:t>Analysis of face </a:t>
                      </a:r>
                      <a:r>
                        <a:rPr lang="en-US" sz="1800" dirty="0" err="1" smtClean="0">
                          <a:effectLst/>
                          <a:latin typeface="Arial" panose="020B0604020202020204" pitchFamily="34" charset="0"/>
                          <a:ea typeface="Calibri" panose="020F0502020204030204" pitchFamily="34" charset="0"/>
                          <a:cs typeface="Arial" panose="020B0604020202020204" pitchFamily="34" charset="0"/>
                        </a:rPr>
                        <a:t>micromovements</a:t>
                      </a:r>
                      <a:r>
                        <a:rPr lang="en-US" sz="1800" dirty="0" smtClean="0">
                          <a:effectLst/>
                          <a:latin typeface="Arial" panose="020B0604020202020204" pitchFamily="34" charset="0"/>
                          <a:ea typeface="Calibri" panose="020F0502020204030204" pitchFamily="34" charset="0"/>
                          <a:cs typeface="Arial" panose="020B0604020202020204" pitchFamily="34" charset="0"/>
                        </a:rPr>
                        <a:t> by 16 parameters</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800" dirty="0" smtClean="0">
                          <a:effectLst/>
                          <a:latin typeface="Arial" panose="020B0604020202020204" pitchFamily="34" charset="0"/>
                          <a:ea typeface="Calibri" panose="020F0502020204030204" pitchFamily="34" charset="0"/>
                          <a:cs typeface="Arial" panose="020B0604020202020204" pitchFamily="34" charset="0"/>
                        </a:rPr>
                        <a:t>Border control,</a:t>
                      </a:r>
                    </a:p>
                    <a:p>
                      <a:pPr>
                        <a:lnSpc>
                          <a:spcPct val="107000"/>
                        </a:lnSpc>
                        <a:spcAft>
                          <a:spcPts val="0"/>
                        </a:spcAft>
                      </a:pPr>
                      <a:r>
                        <a:rPr lang="en-US" sz="1800" dirty="0" smtClean="0">
                          <a:effectLst/>
                          <a:latin typeface="Arial" panose="020B0604020202020204" pitchFamily="34" charset="0"/>
                          <a:ea typeface="Calibri" panose="020F0502020204030204" pitchFamily="34" charset="0"/>
                          <a:cs typeface="Arial" panose="020B0604020202020204" pitchFamily="34" charset="0"/>
                        </a:rPr>
                        <a:t>Auto Checking Kiosks</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78002195"/>
                  </a:ext>
                </a:extLst>
              </a:tr>
            </a:tbl>
          </a:graphicData>
        </a:graphic>
      </p:graphicFrame>
    </p:spTree>
    <p:extLst>
      <p:ext uri="{BB962C8B-B14F-4D97-AF65-F5344CB8AC3E}">
        <p14:creationId xmlns:p14="http://schemas.microsoft.com/office/powerpoint/2010/main" val="7452432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Номер слайда 3"/>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C7D2A7C-5F79-4739-AC6D-9B09B5E00E25}" type="slidenum">
              <a:rPr lang="ru-RU"/>
              <a:pPr>
                <a:defRPr/>
              </a:pPr>
              <a:t>11</a:t>
            </a:fld>
            <a:endParaRPr lang="ru-RU"/>
          </a:p>
        </p:txBody>
      </p:sp>
      <p:sp>
        <p:nvSpPr>
          <p:cNvPr id="21508" name="Rectangle 5"/>
          <p:cNvSpPr>
            <a:spLocks noGrp="1" noChangeArrowheads="1"/>
          </p:cNvSpPr>
          <p:nvPr>
            <p:ph type="title" idx="4294967295"/>
          </p:nvPr>
        </p:nvSpPr>
        <p:spPr>
          <a:xfrm>
            <a:off x="-156822" y="-63885"/>
            <a:ext cx="8492490" cy="721995"/>
          </a:xfrm>
          <a:noFill/>
          <a:effectLst/>
        </p:spPr>
        <p:txBody>
          <a:bodyPr>
            <a:normAutofit/>
          </a:bodyPr>
          <a:lstStyle/>
          <a:p>
            <a:pPr algn="ctr"/>
            <a:r>
              <a:rPr lang="en-US" altLang="ru-RU" sz="3200" b="1" dirty="0" smtClean="0">
                <a:solidFill>
                  <a:srgbClr val="C00000"/>
                </a:solidFill>
                <a:cs typeface="Arial" panose="020B0604020202020204" pitchFamily="34" charset="0"/>
              </a:rPr>
              <a:t>Fast vibraimage control (&lt;10 s)</a:t>
            </a:r>
            <a:endParaRPr lang="ru-RU" altLang="ru-RU" sz="3200" b="1" dirty="0" smtClean="0">
              <a:solidFill>
                <a:srgbClr val="C00000"/>
              </a:solidFill>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173958" y="632386"/>
            <a:ext cx="6161710" cy="2757056"/>
          </a:xfrm>
          <a:prstGeom prst="rect">
            <a:avLst/>
          </a:prstGeom>
        </p:spPr>
      </p:pic>
      <p:pic>
        <p:nvPicPr>
          <p:cNvPr id="3" name="Picture 2"/>
          <p:cNvPicPr>
            <a:picLocks noChangeAspect="1"/>
          </p:cNvPicPr>
          <p:nvPr/>
        </p:nvPicPr>
        <p:blipFill>
          <a:blip r:embed="rId4"/>
          <a:stretch>
            <a:fillRect/>
          </a:stretch>
        </p:blipFill>
        <p:spPr>
          <a:xfrm>
            <a:off x="490932" y="3657105"/>
            <a:ext cx="6161710" cy="2818819"/>
          </a:xfrm>
          <a:prstGeom prst="rect">
            <a:avLst/>
          </a:prstGeom>
        </p:spPr>
      </p:pic>
      <p:cxnSp>
        <p:nvCxnSpPr>
          <p:cNvPr id="5" name="Прямая со стрелкой 4"/>
          <p:cNvCxnSpPr/>
          <p:nvPr/>
        </p:nvCxnSpPr>
        <p:spPr>
          <a:xfrm>
            <a:off x="1749287" y="1126435"/>
            <a:ext cx="1457739" cy="21203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flipH="1">
            <a:off x="6338682" y="4373217"/>
            <a:ext cx="1147968" cy="18493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38539" y="724664"/>
            <a:ext cx="1510748" cy="1200329"/>
          </a:xfrm>
          <a:prstGeom prst="rect">
            <a:avLst/>
          </a:prstGeom>
          <a:noFill/>
        </p:spPr>
        <p:txBody>
          <a:bodyPr wrap="square" rtlCol="0">
            <a:spAutoFit/>
          </a:bodyPr>
          <a:lstStyle/>
          <a:p>
            <a:r>
              <a:rPr lang="en-US" dirty="0"/>
              <a:t>Suspect level higher than threshold</a:t>
            </a:r>
          </a:p>
          <a:p>
            <a:endParaRPr lang="ru-RU" dirty="0"/>
          </a:p>
        </p:txBody>
      </p:sp>
      <p:sp>
        <p:nvSpPr>
          <p:cNvPr id="20" name="TextBox 19"/>
          <p:cNvSpPr txBox="1"/>
          <p:nvPr/>
        </p:nvSpPr>
        <p:spPr>
          <a:xfrm>
            <a:off x="6930887" y="3657105"/>
            <a:ext cx="2052535" cy="923330"/>
          </a:xfrm>
          <a:prstGeom prst="rect">
            <a:avLst/>
          </a:prstGeom>
          <a:noFill/>
        </p:spPr>
        <p:txBody>
          <a:bodyPr wrap="square" rtlCol="0">
            <a:spAutoFit/>
          </a:bodyPr>
          <a:lstStyle/>
          <a:p>
            <a:r>
              <a:rPr lang="en-US" dirty="0"/>
              <a:t>Suspect level lower than threshold</a:t>
            </a:r>
          </a:p>
          <a:p>
            <a:endParaRPr lang="ru-RU" dirty="0"/>
          </a:p>
        </p:txBody>
      </p:sp>
    </p:spTree>
    <p:extLst>
      <p:ext uri="{BB962C8B-B14F-4D97-AF65-F5344CB8AC3E}">
        <p14:creationId xmlns:p14="http://schemas.microsoft.com/office/powerpoint/2010/main" val="1772781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87843" y="315811"/>
            <a:ext cx="6816437" cy="584775"/>
          </a:xfrm>
          <a:prstGeom prst="rect">
            <a:avLst/>
          </a:prstGeom>
          <a:effectLst/>
        </p:spPr>
        <p:txBody>
          <a:bodyPr wrap="square">
            <a:spAutoFit/>
          </a:bodyPr>
          <a:lstStyle/>
          <a:p>
            <a:r>
              <a:rPr lang="en-US" altLang="ru-RU" sz="3200" b="1" dirty="0" smtClean="0">
                <a:solidFill>
                  <a:srgbClr val="C00000"/>
                </a:solidFill>
                <a:ea typeface="+mj-ea"/>
                <a:cs typeface="Arial" panose="020B0604020202020204" pitchFamily="34" charset="0"/>
              </a:rPr>
              <a:t>Middle </a:t>
            </a:r>
            <a:r>
              <a:rPr lang="en-US" altLang="ru-RU" sz="3200" b="1" dirty="0">
                <a:solidFill>
                  <a:srgbClr val="C00000"/>
                </a:solidFill>
                <a:ea typeface="+mj-ea"/>
                <a:cs typeface="Arial" panose="020B0604020202020204" pitchFamily="34" charset="0"/>
              </a:rPr>
              <a:t>vibraimage control </a:t>
            </a:r>
            <a:r>
              <a:rPr lang="en-US" altLang="ru-RU" sz="3200" b="1" dirty="0" smtClean="0">
                <a:solidFill>
                  <a:srgbClr val="C00000"/>
                </a:solidFill>
                <a:ea typeface="+mj-ea"/>
                <a:cs typeface="Arial" panose="020B0604020202020204" pitchFamily="34" charset="0"/>
              </a:rPr>
              <a:t>(10-60 </a:t>
            </a:r>
            <a:r>
              <a:rPr lang="en-US" altLang="ru-RU" sz="3200" b="1" dirty="0">
                <a:solidFill>
                  <a:srgbClr val="C00000"/>
                </a:solidFill>
                <a:ea typeface="+mj-ea"/>
                <a:cs typeface="Arial" panose="020B0604020202020204" pitchFamily="34" charset="0"/>
              </a:rPr>
              <a:t>s)</a:t>
            </a:r>
            <a:endParaRPr lang="en-US" b="1" dirty="0">
              <a:solidFill>
                <a:srgbClr val="C00000"/>
              </a:solidFill>
            </a:endParaRPr>
          </a:p>
        </p:txBody>
      </p:sp>
      <p:pic>
        <p:nvPicPr>
          <p:cNvPr id="2" name="Picture 1"/>
          <p:cNvPicPr>
            <a:picLocks noChangeAspect="1"/>
          </p:cNvPicPr>
          <p:nvPr/>
        </p:nvPicPr>
        <p:blipFill>
          <a:blip r:embed="rId3"/>
          <a:stretch>
            <a:fillRect/>
          </a:stretch>
        </p:blipFill>
        <p:spPr>
          <a:xfrm>
            <a:off x="393777" y="1068638"/>
            <a:ext cx="8352244" cy="4978717"/>
          </a:xfrm>
          <a:prstGeom prst="rect">
            <a:avLst/>
          </a:prstGeom>
        </p:spPr>
      </p:pic>
    </p:spTree>
    <p:extLst>
      <p:ext uri="{BB962C8B-B14F-4D97-AF65-F5344CB8AC3E}">
        <p14:creationId xmlns:p14="http://schemas.microsoft.com/office/powerpoint/2010/main" val="13741542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5815" y="166432"/>
            <a:ext cx="6733310" cy="584775"/>
          </a:xfrm>
          <a:prstGeom prst="rect">
            <a:avLst/>
          </a:prstGeom>
          <a:effectLst/>
        </p:spPr>
        <p:txBody>
          <a:bodyPr wrap="square">
            <a:spAutoFit/>
          </a:bodyPr>
          <a:lstStyle/>
          <a:p>
            <a:r>
              <a:rPr lang="en-US" altLang="ru-RU" sz="3200" b="1" dirty="0" smtClean="0">
                <a:solidFill>
                  <a:srgbClr val="C00000"/>
                </a:solidFill>
                <a:ea typeface="+mj-ea"/>
                <a:cs typeface="Arial" panose="020B0604020202020204" pitchFamily="34" charset="0"/>
              </a:rPr>
              <a:t>Detail </a:t>
            </a:r>
            <a:r>
              <a:rPr lang="en-US" altLang="ru-RU" sz="3200" b="1" dirty="0">
                <a:solidFill>
                  <a:srgbClr val="C00000"/>
                </a:solidFill>
                <a:ea typeface="+mj-ea"/>
                <a:cs typeface="Arial" panose="020B0604020202020204" pitchFamily="34" charset="0"/>
              </a:rPr>
              <a:t>vibraimage control </a:t>
            </a:r>
            <a:r>
              <a:rPr lang="en-US" altLang="ru-RU" sz="3200" b="1" dirty="0" smtClean="0">
                <a:solidFill>
                  <a:srgbClr val="C00000"/>
                </a:solidFill>
                <a:ea typeface="+mj-ea"/>
                <a:cs typeface="Arial" panose="020B0604020202020204" pitchFamily="34" charset="0"/>
              </a:rPr>
              <a:t>(&gt;60 </a:t>
            </a:r>
            <a:r>
              <a:rPr lang="en-US" altLang="ru-RU" sz="3200" b="1" dirty="0">
                <a:solidFill>
                  <a:srgbClr val="C00000"/>
                </a:solidFill>
                <a:ea typeface="+mj-ea"/>
                <a:cs typeface="Arial" panose="020B0604020202020204" pitchFamily="34" charset="0"/>
              </a:rPr>
              <a:t>s)</a:t>
            </a:r>
            <a:endParaRPr lang="en-US" b="1" dirty="0">
              <a:solidFill>
                <a:srgbClr val="C00000"/>
              </a:solidFill>
            </a:endParaRPr>
          </a:p>
        </p:txBody>
      </p:sp>
      <p:pic>
        <p:nvPicPr>
          <p:cNvPr id="3" name="Picture 2"/>
          <p:cNvPicPr>
            <a:picLocks noChangeAspect="1"/>
          </p:cNvPicPr>
          <p:nvPr/>
        </p:nvPicPr>
        <p:blipFill>
          <a:blip r:embed="rId3"/>
          <a:stretch>
            <a:fillRect/>
          </a:stretch>
        </p:blipFill>
        <p:spPr>
          <a:xfrm>
            <a:off x="5717020" y="1048385"/>
            <a:ext cx="3191451" cy="2190115"/>
          </a:xfrm>
          <a:prstGeom prst="rect">
            <a:avLst/>
          </a:prstGeom>
        </p:spPr>
      </p:pic>
      <p:pic>
        <p:nvPicPr>
          <p:cNvPr id="54" name="Picture 53"/>
          <p:cNvPicPr>
            <a:picLocks noChangeAspect="1"/>
          </p:cNvPicPr>
          <p:nvPr/>
        </p:nvPicPr>
        <p:blipFill>
          <a:blip r:embed="rId4"/>
          <a:stretch>
            <a:fillRect/>
          </a:stretch>
        </p:blipFill>
        <p:spPr>
          <a:xfrm>
            <a:off x="451893" y="902345"/>
            <a:ext cx="4869875" cy="1203671"/>
          </a:xfrm>
          <a:prstGeom prst="rect">
            <a:avLst/>
          </a:prstGeom>
        </p:spPr>
      </p:pic>
      <p:pic>
        <p:nvPicPr>
          <p:cNvPr id="55" name="Picture 54"/>
          <p:cNvPicPr>
            <a:picLocks noChangeAspect="1"/>
          </p:cNvPicPr>
          <p:nvPr/>
        </p:nvPicPr>
        <p:blipFill>
          <a:blip r:embed="rId5"/>
          <a:stretch>
            <a:fillRect/>
          </a:stretch>
        </p:blipFill>
        <p:spPr>
          <a:xfrm>
            <a:off x="461474" y="2239213"/>
            <a:ext cx="4869874" cy="1455127"/>
          </a:xfrm>
          <a:prstGeom prst="rect">
            <a:avLst/>
          </a:prstGeom>
        </p:spPr>
      </p:pic>
      <p:pic>
        <p:nvPicPr>
          <p:cNvPr id="56" name="Picture 55"/>
          <p:cNvPicPr>
            <a:picLocks noChangeAspect="1"/>
          </p:cNvPicPr>
          <p:nvPr/>
        </p:nvPicPr>
        <p:blipFill>
          <a:blip r:embed="rId6"/>
          <a:stretch>
            <a:fillRect/>
          </a:stretch>
        </p:blipFill>
        <p:spPr>
          <a:xfrm>
            <a:off x="451893" y="3845478"/>
            <a:ext cx="4889036" cy="1338681"/>
          </a:xfrm>
          <a:prstGeom prst="rect">
            <a:avLst/>
          </a:prstGeom>
        </p:spPr>
      </p:pic>
      <p:pic>
        <p:nvPicPr>
          <p:cNvPr id="57" name="Picture 56"/>
          <p:cNvPicPr>
            <a:picLocks noChangeAspect="1"/>
          </p:cNvPicPr>
          <p:nvPr/>
        </p:nvPicPr>
        <p:blipFill>
          <a:blip r:embed="rId7"/>
          <a:stretch>
            <a:fillRect/>
          </a:stretch>
        </p:blipFill>
        <p:spPr>
          <a:xfrm>
            <a:off x="418554" y="5395520"/>
            <a:ext cx="4922375" cy="1104781"/>
          </a:xfrm>
          <a:prstGeom prst="rect">
            <a:avLst/>
          </a:prstGeom>
        </p:spPr>
      </p:pic>
      <p:pic>
        <p:nvPicPr>
          <p:cNvPr id="58" name="Picture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30343" y="3801730"/>
            <a:ext cx="3004614" cy="1871360"/>
          </a:xfrm>
          <a:prstGeom prst="rect">
            <a:avLst/>
          </a:prstGeom>
        </p:spPr>
      </p:pic>
      <p:sp>
        <p:nvSpPr>
          <p:cNvPr id="59" name="Rectangle 58"/>
          <p:cNvSpPr/>
          <p:nvPr/>
        </p:nvSpPr>
        <p:spPr>
          <a:xfrm>
            <a:off x="6128572" y="5763245"/>
            <a:ext cx="1747338" cy="369332"/>
          </a:xfrm>
          <a:prstGeom prst="rect">
            <a:avLst/>
          </a:prstGeom>
        </p:spPr>
        <p:txBody>
          <a:bodyPr wrap="none">
            <a:spAutoFit/>
          </a:bodyPr>
          <a:lstStyle/>
          <a:p>
            <a:r>
              <a:rPr lang="en-US" dirty="0" smtClean="0"/>
              <a:t>self-testing kiosk</a:t>
            </a:r>
            <a:endParaRPr lang="en-US" dirty="0"/>
          </a:p>
        </p:txBody>
      </p:sp>
      <p:sp>
        <p:nvSpPr>
          <p:cNvPr id="60" name="Rectangle 59"/>
          <p:cNvSpPr/>
          <p:nvPr/>
        </p:nvSpPr>
        <p:spPr>
          <a:xfrm>
            <a:off x="6259791" y="3325008"/>
            <a:ext cx="1760290" cy="369332"/>
          </a:xfrm>
          <a:prstGeom prst="rect">
            <a:avLst/>
          </a:prstGeom>
        </p:spPr>
        <p:txBody>
          <a:bodyPr wrap="none">
            <a:spAutoFit/>
          </a:bodyPr>
          <a:lstStyle/>
          <a:p>
            <a:r>
              <a:rPr lang="en-US" dirty="0" smtClean="0"/>
              <a:t>Interview by AVS</a:t>
            </a:r>
            <a:endParaRPr lang="en-US" dirty="0"/>
          </a:p>
        </p:txBody>
      </p:sp>
      <p:grpSp>
        <p:nvGrpSpPr>
          <p:cNvPr id="3084" name="Группа 41"/>
          <p:cNvGrpSpPr>
            <a:grpSpLocks/>
          </p:cNvGrpSpPr>
          <p:nvPr/>
        </p:nvGrpSpPr>
        <p:grpSpPr bwMode="auto">
          <a:xfrm>
            <a:off x="-28575" y="7938"/>
            <a:ext cx="8093075" cy="3933825"/>
            <a:chOff x="0" y="0"/>
            <a:chExt cx="80931" cy="39329"/>
          </a:xfrm>
        </p:grpSpPr>
        <p:grpSp>
          <p:nvGrpSpPr>
            <p:cNvPr id="44" name="Группа 44"/>
            <p:cNvGrpSpPr>
              <a:grpSpLocks/>
            </p:cNvGrpSpPr>
            <p:nvPr/>
          </p:nvGrpSpPr>
          <p:grpSpPr bwMode="auto">
            <a:xfrm>
              <a:off x="38766" y="25717"/>
              <a:ext cx="6858" cy="13612"/>
              <a:chOff x="0" y="0"/>
              <a:chExt cx="6858" cy="13612"/>
            </a:xfrm>
          </p:grpSpPr>
        </p:grpSp>
        <p:grpSp>
          <p:nvGrpSpPr>
            <p:cNvPr id="47" name="Группа 47"/>
            <p:cNvGrpSpPr>
              <a:grpSpLocks/>
            </p:cNvGrpSpPr>
            <p:nvPr/>
          </p:nvGrpSpPr>
          <p:grpSpPr bwMode="auto">
            <a:xfrm>
              <a:off x="0" y="0"/>
              <a:ext cx="80931" cy="39243"/>
              <a:chOff x="0" y="0"/>
              <a:chExt cx="80931" cy="39243"/>
            </a:xfrm>
          </p:grpSpPr>
          <p:grpSp>
            <p:nvGrpSpPr>
              <p:cNvPr id="50" name="Группа 50"/>
              <p:cNvGrpSpPr>
                <a:grpSpLocks/>
              </p:cNvGrpSpPr>
              <p:nvPr/>
            </p:nvGrpSpPr>
            <p:grpSpPr bwMode="auto">
              <a:xfrm>
                <a:off x="0" y="0"/>
                <a:ext cx="80931" cy="39243"/>
                <a:chOff x="0" y="0"/>
                <a:chExt cx="80931" cy="39243"/>
              </a:xfrm>
            </p:grpSpPr>
            <p:grpSp>
              <p:nvGrpSpPr>
                <p:cNvPr id="52" name="Группа 52"/>
                <p:cNvGrpSpPr>
                  <a:grpSpLocks/>
                </p:cNvGrpSpPr>
                <p:nvPr/>
              </p:nvGrpSpPr>
              <p:grpSpPr bwMode="auto">
                <a:xfrm>
                  <a:off x="0" y="0"/>
                  <a:ext cx="80931" cy="39243"/>
                  <a:chOff x="0" y="0"/>
                  <a:chExt cx="80931" cy="39243"/>
                </a:xfrm>
              </p:grpSpPr>
              <p:grpSp>
                <p:nvGrpSpPr>
                  <p:cNvPr id="53" name="Группа 53"/>
                  <p:cNvGrpSpPr>
                    <a:grpSpLocks/>
                  </p:cNvGrpSpPr>
                  <p:nvPr/>
                </p:nvGrpSpPr>
                <p:grpSpPr bwMode="auto">
                  <a:xfrm>
                    <a:off x="0" y="0"/>
                    <a:ext cx="59746" cy="32375"/>
                    <a:chOff x="0" y="0"/>
                    <a:chExt cx="59746" cy="32375"/>
                  </a:xfrm>
                </p:grpSpPr>
              </p:grpSp>
            </p:grpSp>
          </p:grpSp>
        </p:grpSp>
      </p:grpSp>
    </p:spTree>
    <p:extLst>
      <p:ext uri="{BB962C8B-B14F-4D97-AF65-F5344CB8AC3E}">
        <p14:creationId xmlns:p14="http://schemas.microsoft.com/office/powerpoint/2010/main" val="42890593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5"/>
          <p:cNvSpPr>
            <a:spLocks noGrp="1" noChangeArrowheads="1"/>
          </p:cNvSpPr>
          <p:nvPr>
            <p:ph type="title"/>
          </p:nvPr>
        </p:nvSpPr>
        <p:spPr>
          <a:xfrm>
            <a:off x="2527878" y="124691"/>
            <a:ext cx="4388282" cy="863600"/>
          </a:xfrm>
          <a:effectLst/>
        </p:spPr>
        <p:txBody>
          <a:bodyPr/>
          <a:lstStyle/>
          <a:p>
            <a:pPr algn="ctr">
              <a:defRPr/>
            </a:pPr>
            <a:r>
              <a:rPr lang="en-US" sz="3200" b="1" dirty="0">
                <a:solidFill>
                  <a:srgbClr val="C00000"/>
                </a:solidFill>
              </a:rPr>
              <a:t>Vibraimage challenges</a:t>
            </a:r>
            <a:endParaRPr lang="ru-RU" sz="3200" b="1" dirty="0">
              <a:solidFill>
                <a:srgbClr val="C00000"/>
              </a:solidFill>
            </a:endParaRPr>
          </a:p>
        </p:txBody>
      </p:sp>
      <p:sp>
        <p:nvSpPr>
          <p:cNvPr id="32772" name="Rectangle 6"/>
          <p:cNvSpPr>
            <a:spLocks noChangeArrowheads="1"/>
          </p:cNvSpPr>
          <p:nvPr/>
        </p:nvSpPr>
        <p:spPr bwMode="auto">
          <a:xfrm>
            <a:off x="1084263" y="827088"/>
            <a:ext cx="7275512" cy="502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ru-RU" altLang="en-US" sz="1800" dirty="0" smtClean="0">
                <a:solidFill>
                  <a:srgbClr val="000000"/>
                </a:solidFill>
                <a:latin typeface="Arial" panose="020B0604020202020204" pitchFamily="34" charset="0"/>
              </a:rPr>
              <a:t>     </a:t>
            </a:r>
            <a:endParaRPr lang="en-US" altLang="en-US" sz="1800" dirty="0" smtClean="0">
              <a:solidFill>
                <a:srgbClr val="000000"/>
              </a:solidFill>
              <a:latin typeface="Arial" panose="020B0604020202020204" pitchFamily="34" charset="0"/>
            </a:endParaRPr>
          </a:p>
          <a:p>
            <a:pPr>
              <a:defRPr/>
            </a:pPr>
            <a:r>
              <a:rPr lang="en-US" altLang="en-US" sz="2400" dirty="0" smtClean="0">
                <a:latin typeface="Arial" panose="020B0604020202020204" pitchFamily="34" charset="0"/>
                <a:cs typeface="Arial" panose="020B0604020202020204" pitchFamily="34" charset="0"/>
              </a:rPr>
              <a:t>Low noise digital cameras </a:t>
            </a:r>
            <a:r>
              <a:rPr lang="ru-RU" altLang="en-US" sz="2400" dirty="0" smtClean="0">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dynamic range of noise, not less than 80 </a:t>
            </a:r>
            <a:r>
              <a:rPr lang="en-US" altLang="en-US" sz="2400" dirty="0" smtClean="0">
                <a:latin typeface="Arial" panose="020B0604020202020204" pitchFamily="34" charset="0"/>
                <a:cs typeface="Arial" panose="020B0604020202020204" pitchFamily="34" charset="0"/>
              </a:rPr>
              <a:t>dB</a:t>
            </a:r>
            <a:r>
              <a:rPr lang="ru-RU" altLang="en-US" sz="2400" dirty="0" smtClean="0">
                <a:latin typeface="Arial" panose="020B0604020202020204" pitchFamily="34" charset="0"/>
                <a:cs typeface="Arial" panose="020B0604020202020204" pitchFamily="34" charset="0"/>
              </a:rPr>
              <a:t>)</a:t>
            </a:r>
            <a:endParaRPr lang="en-US" altLang="en-US" sz="2400" dirty="0" smtClean="0">
              <a:latin typeface="Arial" panose="020B0604020202020204" pitchFamily="34" charset="0"/>
              <a:cs typeface="Arial" panose="020B0604020202020204" pitchFamily="34" charset="0"/>
            </a:endParaRPr>
          </a:p>
          <a:p>
            <a:pPr>
              <a:defRPr/>
            </a:pPr>
            <a:r>
              <a:rPr lang="en-US" altLang="en-US" sz="2400" dirty="0" smtClean="0">
                <a:latin typeface="Arial" panose="020B0604020202020204" pitchFamily="34" charset="0"/>
                <a:cs typeface="Arial" panose="020B0604020202020204" pitchFamily="34" charset="0"/>
              </a:rPr>
              <a:t>Stable and uniform illumination</a:t>
            </a:r>
            <a:r>
              <a:rPr lang="ru-RU" altLang="en-US" sz="2400" dirty="0" smtClean="0">
                <a:latin typeface="Arial" panose="020B0604020202020204" pitchFamily="34" charset="0"/>
                <a:cs typeface="Arial" panose="020B0604020202020204" pitchFamily="34" charset="0"/>
              </a:rPr>
              <a:t> (</a:t>
            </a:r>
            <a:r>
              <a:rPr lang="en-US" altLang="en-US" sz="2400" dirty="0" smtClean="0">
                <a:latin typeface="Arial" panose="020B0604020202020204" pitchFamily="34" charset="0"/>
                <a:cs typeface="Arial" panose="020B0604020202020204" pitchFamily="34" charset="0"/>
              </a:rPr>
              <a:t>no </a:t>
            </a:r>
            <a:r>
              <a:rPr lang="en-US" altLang="en-US" sz="2400" dirty="0">
                <a:latin typeface="Arial" panose="020B0604020202020204" pitchFamily="34" charset="0"/>
                <a:cs typeface="Arial" panose="020B0604020202020204" pitchFamily="34" charset="0"/>
              </a:rPr>
              <a:t>more than </a:t>
            </a:r>
            <a:r>
              <a:rPr lang="en-US" altLang="en-US" sz="2400" dirty="0" smtClean="0">
                <a:latin typeface="Arial" panose="020B0604020202020204" pitchFamily="34" charset="0"/>
                <a:cs typeface="Arial" panose="020B0604020202020204" pitchFamily="34" charset="0"/>
              </a:rPr>
              <a:t>1 lux/s</a:t>
            </a:r>
            <a:r>
              <a:rPr lang="en-US" altLang="en-US" sz="2400" dirty="0">
                <a:latin typeface="Arial" panose="020B0604020202020204" pitchFamily="34" charset="0"/>
                <a:cs typeface="Arial" panose="020B0604020202020204" pitchFamily="34" charset="0"/>
              </a:rPr>
              <a:t>, at an illumination level of at least 500 </a:t>
            </a:r>
            <a:r>
              <a:rPr lang="en-US" altLang="en-US" sz="2400" dirty="0" smtClean="0">
                <a:latin typeface="Arial" panose="020B0604020202020204" pitchFamily="34" charset="0"/>
                <a:cs typeface="Arial" panose="020B0604020202020204" pitchFamily="34" charset="0"/>
              </a:rPr>
              <a:t>lux </a:t>
            </a:r>
            <a:r>
              <a:rPr lang="en-US" altLang="en-US" sz="2400" dirty="0">
                <a:latin typeface="Arial" panose="020B0604020202020204" pitchFamily="34" charset="0"/>
                <a:cs typeface="Arial" panose="020B0604020202020204" pitchFamily="34" charset="0"/>
              </a:rPr>
              <a:t>on </a:t>
            </a:r>
            <a:r>
              <a:rPr lang="en-US" altLang="en-US" sz="2400" dirty="0" smtClean="0">
                <a:latin typeface="Arial" panose="020B0604020202020204" pitchFamily="34" charset="0"/>
                <a:cs typeface="Arial" panose="020B0604020202020204" pitchFamily="34" charset="0"/>
              </a:rPr>
              <a:t>  the object</a:t>
            </a:r>
            <a:r>
              <a:rPr lang="ru-RU" altLang="en-US" sz="2400" dirty="0" smtClean="0">
                <a:latin typeface="Arial" panose="020B0604020202020204" pitchFamily="34" charset="0"/>
                <a:cs typeface="Arial" panose="020B0604020202020204" pitchFamily="34" charset="0"/>
              </a:rPr>
              <a:t>)</a:t>
            </a:r>
            <a:endParaRPr lang="en-US" altLang="en-US" sz="2400" dirty="0" smtClean="0">
              <a:latin typeface="Arial" panose="020B0604020202020204" pitchFamily="34" charset="0"/>
              <a:cs typeface="Arial" panose="020B0604020202020204" pitchFamily="34" charset="0"/>
            </a:endParaRPr>
          </a:p>
          <a:p>
            <a:pPr eaLnBrk="1" hangingPunct="1">
              <a:defRPr/>
            </a:pPr>
            <a:r>
              <a:rPr lang="en-US" altLang="en-US" sz="2400" dirty="0" smtClean="0">
                <a:latin typeface="Arial" panose="020B0604020202020204" pitchFamily="34" charset="0"/>
                <a:cs typeface="Arial" panose="020B0604020202020204" pitchFamily="34" charset="0"/>
              </a:rPr>
              <a:t>Low level external mechanical vibration of camera</a:t>
            </a:r>
          </a:p>
          <a:p>
            <a:pPr eaLnBrk="1" hangingPunct="1">
              <a:defRPr/>
            </a:pPr>
            <a:r>
              <a:rPr lang="en-US" altLang="en-US" sz="2400" dirty="0" smtClean="0">
                <a:latin typeface="Arial" panose="020B0604020202020204" pitchFamily="34" charset="0"/>
                <a:cs typeface="Arial" panose="020B0604020202020204" pitchFamily="34" charset="0"/>
              </a:rPr>
              <a:t>High sensitivity for external movement in frame</a:t>
            </a:r>
            <a:endParaRPr lang="ru-RU" altLang="en-US" sz="2400" dirty="0" smtClean="0">
              <a:latin typeface="Arial" panose="020B0604020202020204" pitchFamily="34" charset="0"/>
              <a:cs typeface="Arial" panose="020B0604020202020204" pitchFamily="34" charset="0"/>
            </a:endParaRPr>
          </a:p>
          <a:p>
            <a:pPr>
              <a:defRPr/>
            </a:pPr>
            <a:r>
              <a:rPr lang="en-US" altLang="en-US" sz="2400" dirty="0">
                <a:latin typeface="Arial" panose="020B0604020202020204" pitchFamily="34" charset="0"/>
                <a:cs typeface="Arial" panose="020B0604020202020204" pitchFamily="34" charset="0"/>
              </a:rPr>
              <a:t>Real-time operation requires at least an Intel Core i5 processor to process one </a:t>
            </a:r>
            <a:r>
              <a:rPr lang="en-US" altLang="en-US" sz="2400" dirty="0" smtClean="0">
                <a:latin typeface="Arial" panose="020B0604020202020204" pitchFamily="34" charset="0"/>
                <a:cs typeface="Arial" panose="020B0604020202020204" pitchFamily="34" charset="0"/>
              </a:rPr>
              <a:t>video flow</a:t>
            </a:r>
            <a:endParaRPr lang="en-US" altLang="en-US" sz="2400" dirty="0">
              <a:latin typeface="Arial" panose="020B0604020202020204" pitchFamily="34" charset="0"/>
              <a:cs typeface="Arial" panose="020B0604020202020204" pitchFamily="34" charset="0"/>
            </a:endParaRPr>
          </a:p>
          <a:p>
            <a:pPr eaLnBrk="1" hangingPunct="1">
              <a:defRPr/>
            </a:pPr>
            <a:endParaRPr lang="en-US" altLang="en-US" sz="2800" dirty="0" smtClean="0">
              <a:latin typeface="+mj-lt"/>
            </a:endParaRPr>
          </a:p>
        </p:txBody>
      </p:sp>
    </p:spTree>
    <p:extLst>
      <p:ext uri="{BB962C8B-B14F-4D97-AF65-F5344CB8AC3E}">
        <p14:creationId xmlns:p14="http://schemas.microsoft.com/office/powerpoint/2010/main" val="4175935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5"/>
          <p:cNvSpPr>
            <a:spLocks noGrp="1" noChangeArrowheads="1"/>
          </p:cNvSpPr>
          <p:nvPr>
            <p:ph type="title"/>
          </p:nvPr>
        </p:nvSpPr>
        <p:spPr>
          <a:xfrm>
            <a:off x="2527878" y="124691"/>
            <a:ext cx="4388282" cy="863600"/>
          </a:xfrm>
          <a:effectLst/>
        </p:spPr>
        <p:txBody>
          <a:bodyPr/>
          <a:lstStyle/>
          <a:p>
            <a:pPr algn="ctr">
              <a:defRPr/>
            </a:pPr>
            <a:r>
              <a:rPr lang="en-US" altLang="en-US" sz="3200" b="1" dirty="0" err="1">
                <a:solidFill>
                  <a:srgbClr val="C00000"/>
                </a:solidFill>
              </a:rPr>
              <a:t>Vibraimage</a:t>
            </a:r>
            <a:r>
              <a:rPr lang="en-US" altLang="en-US" sz="3200" b="1" dirty="0">
                <a:solidFill>
                  <a:srgbClr val="C00000"/>
                </a:solidFill>
              </a:rPr>
              <a:t> advantages</a:t>
            </a:r>
            <a:endParaRPr lang="ru-RU" sz="3200" b="1" dirty="0">
              <a:solidFill>
                <a:srgbClr val="C00000"/>
              </a:solidFill>
            </a:endParaRPr>
          </a:p>
        </p:txBody>
      </p:sp>
      <p:sp>
        <p:nvSpPr>
          <p:cNvPr id="32772" name="Rectangle 6"/>
          <p:cNvSpPr>
            <a:spLocks noChangeArrowheads="1"/>
          </p:cNvSpPr>
          <p:nvPr/>
        </p:nvSpPr>
        <p:spPr bwMode="auto">
          <a:xfrm>
            <a:off x="1084263" y="827088"/>
            <a:ext cx="7275512" cy="42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ru-RU" altLang="en-US" sz="1800" dirty="0" smtClean="0">
                <a:solidFill>
                  <a:srgbClr val="000000"/>
                </a:solidFill>
                <a:latin typeface="Arial" panose="020B0604020202020204" pitchFamily="34" charset="0"/>
              </a:rPr>
              <a:t>     </a:t>
            </a:r>
            <a:endParaRPr lang="en-US" altLang="en-US" sz="1800" dirty="0" smtClean="0">
              <a:solidFill>
                <a:srgbClr val="000000"/>
              </a:solidFill>
              <a:latin typeface="Arial" panose="020B0604020202020204" pitchFamily="34" charset="0"/>
            </a:endParaRPr>
          </a:p>
          <a:p>
            <a:pPr>
              <a:defRPr/>
            </a:pPr>
            <a:r>
              <a:rPr lang="en-US" altLang="en-US" sz="2400" dirty="0">
                <a:latin typeface="Arial" panose="020B0604020202020204" pitchFamily="34" charset="0"/>
                <a:cs typeface="Arial" panose="020B0604020202020204" pitchFamily="34" charset="0"/>
              </a:rPr>
              <a:t>Contactless and remote emotions, behavior and intentions detection</a:t>
            </a:r>
            <a:endParaRPr lang="ru-RU" altLang="en-US" sz="2400" dirty="0">
              <a:latin typeface="Arial" panose="020B0604020202020204" pitchFamily="34" charset="0"/>
              <a:cs typeface="Arial" panose="020B0604020202020204" pitchFamily="34" charset="0"/>
            </a:endParaRPr>
          </a:p>
          <a:p>
            <a:pPr>
              <a:defRPr/>
            </a:pPr>
            <a:r>
              <a:rPr lang="en-US" altLang="en-US" sz="2400" dirty="0">
                <a:latin typeface="Arial" panose="020B0604020202020204" pitchFamily="34" charset="0"/>
                <a:cs typeface="Arial" panose="020B0604020202020204" pitchFamily="34" charset="0"/>
              </a:rPr>
              <a:t>Real time behavior analysis and alarm signal after suspicious person detection</a:t>
            </a:r>
            <a:endParaRPr lang="ru-RU" altLang="en-US" sz="2400" dirty="0">
              <a:latin typeface="Arial" panose="020B0604020202020204" pitchFamily="34" charset="0"/>
              <a:cs typeface="Arial" panose="020B0604020202020204" pitchFamily="34" charset="0"/>
            </a:endParaRPr>
          </a:p>
          <a:p>
            <a:pPr>
              <a:defRPr/>
            </a:pPr>
            <a:r>
              <a:rPr lang="en-US" altLang="en-US" sz="2400" dirty="0">
                <a:latin typeface="Arial" panose="020B0604020202020204" pitchFamily="34" charset="0"/>
                <a:cs typeface="Arial" panose="020B0604020202020204" pitchFamily="34" charset="0"/>
              </a:rPr>
              <a:t>Video recorded information analysis</a:t>
            </a:r>
            <a:endParaRPr lang="ru-RU" altLang="en-US" sz="2400" dirty="0">
              <a:latin typeface="Arial" panose="020B0604020202020204" pitchFamily="34" charset="0"/>
              <a:cs typeface="Arial" panose="020B0604020202020204" pitchFamily="34" charset="0"/>
            </a:endParaRPr>
          </a:p>
          <a:p>
            <a:pPr>
              <a:defRPr/>
            </a:pPr>
            <a:r>
              <a:rPr lang="en-US" altLang="en-US" sz="2400" dirty="0">
                <a:latin typeface="Arial" panose="020B0604020202020204" pitchFamily="34" charset="0"/>
                <a:cs typeface="Arial" panose="020B0604020202020204" pitchFamily="34" charset="0"/>
              </a:rPr>
              <a:t>Standard video devices and computers requested</a:t>
            </a:r>
            <a:endParaRPr lang="ru-RU" altLang="en-US" sz="2400" dirty="0">
              <a:latin typeface="Arial" panose="020B0604020202020204" pitchFamily="34" charset="0"/>
              <a:cs typeface="Arial" panose="020B0604020202020204" pitchFamily="34" charset="0"/>
            </a:endParaRPr>
          </a:p>
          <a:p>
            <a:pPr>
              <a:defRPr/>
            </a:pPr>
            <a:r>
              <a:rPr lang="en-US" altLang="en-US" sz="2400" dirty="0">
                <a:latin typeface="Arial" panose="020B0604020202020204" pitchFamily="34" charset="0"/>
                <a:cs typeface="Arial" panose="020B0604020202020204" pitchFamily="34" charset="0"/>
              </a:rPr>
              <a:t>Open or hidden subject control</a:t>
            </a:r>
            <a:endParaRPr lang="ru-RU" altLang="en-US" sz="2400" dirty="0">
              <a:latin typeface="Arial" panose="020B0604020202020204" pitchFamily="34" charset="0"/>
              <a:cs typeface="Arial" panose="020B0604020202020204" pitchFamily="34" charset="0"/>
            </a:endParaRPr>
          </a:p>
          <a:p>
            <a:pPr>
              <a:defRPr/>
            </a:pPr>
            <a:r>
              <a:rPr lang="en-US" altLang="en-US" sz="2400" dirty="0">
                <a:latin typeface="Arial" panose="020B0604020202020204" pitchFamily="34" charset="0"/>
                <a:cs typeface="Arial" panose="020B0604020202020204" pitchFamily="34" charset="0"/>
              </a:rPr>
              <a:t>Friendly technology for subjects</a:t>
            </a:r>
            <a:endParaRPr lang="ru-RU" altLang="en-US" sz="2400" dirty="0">
              <a:latin typeface="Arial" panose="020B0604020202020204" pitchFamily="34" charset="0"/>
              <a:cs typeface="Arial" panose="020B0604020202020204" pitchFamily="34" charset="0"/>
            </a:endParaRPr>
          </a:p>
          <a:p>
            <a:pPr eaLnBrk="1" hangingPunct="1">
              <a:defRPr/>
            </a:pPr>
            <a:endParaRPr lang="en-US" altLang="en-US" sz="2800" dirty="0" smtClean="0">
              <a:latin typeface="+mj-lt"/>
            </a:endParaRPr>
          </a:p>
        </p:txBody>
      </p:sp>
    </p:spTree>
    <p:extLst>
      <p:ext uri="{BB962C8B-B14F-4D97-AF65-F5344CB8AC3E}">
        <p14:creationId xmlns:p14="http://schemas.microsoft.com/office/powerpoint/2010/main" val="1657065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015" y="186068"/>
            <a:ext cx="2423160" cy="998742"/>
          </a:xfrm>
        </p:spPr>
        <p:txBody>
          <a:bodyPr>
            <a:normAutofit/>
          </a:bodyPr>
          <a:lstStyle/>
          <a:p>
            <a:r>
              <a:rPr lang="en-US" sz="3200" b="1" dirty="0" smtClean="0">
                <a:solidFill>
                  <a:srgbClr val="C00000"/>
                </a:solidFill>
              </a:rPr>
              <a:t>Conclusion</a:t>
            </a:r>
            <a:endParaRPr lang="en-US" sz="3200" b="1" dirty="0">
              <a:solidFill>
                <a:srgbClr val="C00000"/>
              </a:solidFill>
            </a:endParaRPr>
          </a:p>
        </p:txBody>
      </p:sp>
      <p:sp>
        <p:nvSpPr>
          <p:cNvPr id="3" name="Content Placeholder 2"/>
          <p:cNvSpPr>
            <a:spLocks noGrp="1"/>
          </p:cNvSpPr>
          <p:nvPr>
            <p:ph idx="1"/>
          </p:nvPr>
        </p:nvSpPr>
        <p:spPr>
          <a:xfrm>
            <a:off x="628650" y="778201"/>
            <a:ext cx="7869890" cy="4889709"/>
          </a:xfrm>
        </p:spPr>
        <p:txBody>
          <a:bodyPr>
            <a:normAutofit lnSpcReduction="10000"/>
          </a:bodyPr>
          <a:lstStyle/>
          <a:p>
            <a:endParaRPr lang="en-US" dirty="0" smtClean="0"/>
          </a:p>
          <a:p>
            <a:r>
              <a:rPr lang="en-US" dirty="0" smtClean="0"/>
              <a:t>Head movement video analysis combines behavior and physiology features of a person</a:t>
            </a:r>
            <a:endParaRPr lang="en-US" dirty="0"/>
          </a:p>
          <a:p>
            <a:r>
              <a:rPr lang="en-US" dirty="0" smtClean="0"/>
              <a:t>Vibraimage technology is one of most informative  behavior detection method from video analytics</a:t>
            </a:r>
          </a:p>
          <a:p>
            <a:r>
              <a:rPr lang="en-US" dirty="0" smtClean="0"/>
              <a:t>Vibraimage technology suggests different solution for different objects and applications</a:t>
            </a:r>
          </a:p>
          <a:p>
            <a:r>
              <a:rPr lang="en-US" dirty="0" smtClean="0"/>
              <a:t>Vibraimage technology requests high knowledge for installation and is simple for users</a:t>
            </a:r>
          </a:p>
          <a:p>
            <a:r>
              <a:rPr lang="en-US" dirty="0" smtClean="0"/>
              <a:t>Vibraimage gives great abilities for the next developments and applications</a:t>
            </a:r>
            <a:endParaRPr lang="en-US" dirty="0"/>
          </a:p>
        </p:txBody>
      </p:sp>
    </p:spTree>
    <p:extLst>
      <p:ext uri="{BB962C8B-B14F-4D97-AF65-F5344CB8AC3E}">
        <p14:creationId xmlns:p14="http://schemas.microsoft.com/office/powerpoint/2010/main" val="11824740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301" y="1035644"/>
            <a:ext cx="6035040" cy="998742"/>
          </a:xfrm>
        </p:spPr>
        <p:txBody>
          <a:bodyPr/>
          <a:lstStyle/>
          <a:p>
            <a:r>
              <a:rPr lang="en-US" b="1" dirty="0" smtClean="0">
                <a:solidFill>
                  <a:srgbClr val="C00000"/>
                </a:solidFill>
              </a:rPr>
              <a:t>Thanks for your attention!</a:t>
            </a:r>
            <a:endParaRPr lang="en-US" b="1" dirty="0">
              <a:solidFill>
                <a:srgbClr val="C00000"/>
              </a:solidFill>
            </a:endParaRPr>
          </a:p>
        </p:txBody>
      </p:sp>
      <p:sp>
        <p:nvSpPr>
          <p:cNvPr id="3" name="Content Placeholder 2"/>
          <p:cNvSpPr>
            <a:spLocks noGrp="1"/>
          </p:cNvSpPr>
          <p:nvPr>
            <p:ph idx="1"/>
          </p:nvPr>
        </p:nvSpPr>
        <p:spPr>
          <a:xfrm>
            <a:off x="565449" y="2773155"/>
            <a:ext cx="7869890" cy="2770396"/>
          </a:xfrm>
        </p:spPr>
        <p:txBody>
          <a:bodyPr/>
          <a:lstStyle/>
          <a:p>
            <a:pPr marL="0" indent="0" algn="ctr">
              <a:buNone/>
            </a:pPr>
            <a:r>
              <a:rPr lang="en-US" dirty="0" smtClean="0"/>
              <a:t>Prof</a:t>
            </a:r>
            <a:r>
              <a:rPr lang="en-US" dirty="0"/>
              <a:t>. Yana </a:t>
            </a:r>
            <a:r>
              <a:rPr lang="en-US" dirty="0" err="1"/>
              <a:t>Nikolaenko</a:t>
            </a:r>
            <a:r>
              <a:rPr lang="en-US" dirty="0"/>
              <a:t>, Raoul Wallenberg Institute of Special Pedagogy and Psychology, </a:t>
            </a:r>
            <a:r>
              <a:rPr lang="en-US" dirty="0" smtClean="0"/>
              <a:t>Russia</a:t>
            </a:r>
          </a:p>
          <a:p>
            <a:pPr marL="0" indent="0" algn="ctr">
              <a:buNone/>
            </a:pPr>
            <a:r>
              <a:rPr lang="en-US" dirty="0" smtClean="0">
                <a:hlinkClick r:id="rId3"/>
              </a:rPr>
              <a:t>nikolyana81@mail.ru</a:t>
            </a:r>
            <a:endParaRPr lang="en-US" dirty="0"/>
          </a:p>
          <a:p>
            <a:pPr marL="0" indent="0" algn="ctr">
              <a:buNone/>
            </a:pPr>
            <a:r>
              <a:rPr lang="en-US" dirty="0" smtClean="0">
                <a:hlinkClick r:id="rId4"/>
              </a:rPr>
              <a:t>www.psysmaker.com</a:t>
            </a:r>
            <a:r>
              <a:rPr lang="en-US" dirty="0" smtClean="0"/>
              <a:t> </a:t>
            </a:r>
            <a:endParaRPr lang="en-US" dirty="0"/>
          </a:p>
        </p:txBody>
      </p:sp>
    </p:spTree>
    <p:extLst>
      <p:ext uri="{BB962C8B-B14F-4D97-AF65-F5344CB8AC3E}">
        <p14:creationId xmlns:p14="http://schemas.microsoft.com/office/powerpoint/2010/main" val="37557577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138" y="59485"/>
            <a:ext cx="7886699" cy="646218"/>
          </a:xfrm>
          <a:effectLst/>
        </p:spPr>
        <p:txBody>
          <a:bodyPr>
            <a:normAutofit/>
          </a:bodyPr>
          <a:lstStyle/>
          <a:p>
            <a:pPr algn="ctr"/>
            <a:r>
              <a:rPr lang="en-US" altLang="ru-RU" sz="3200" b="1" dirty="0">
                <a:solidFill>
                  <a:srgbClr val="C00000"/>
                </a:solidFill>
              </a:rPr>
              <a:t>Physiology of activity</a:t>
            </a:r>
            <a:endParaRPr lang="en-US" sz="3200" b="1" dirty="0">
              <a:solidFill>
                <a:srgbClr val="C00000"/>
              </a:solidFill>
            </a:endParaRPr>
          </a:p>
        </p:txBody>
      </p:sp>
      <p:grpSp>
        <p:nvGrpSpPr>
          <p:cNvPr id="73" name="Group 2"/>
          <p:cNvGrpSpPr>
            <a:grpSpLocks/>
          </p:cNvGrpSpPr>
          <p:nvPr/>
        </p:nvGrpSpPr>
        <p:grpSpPr bwMode="auto">
          <a:xfrm>
            <a:off x="313843" y="3249643"/>
            <a:ext cx="868599" cy="733425"/>
            <a:chOff x="1195" y="1321"/>
            <a:chExt cx="665" cy="462"/>
          </a:xfrm>
        </p:grpSpPr>
        <p:sp>
          <p:nvSpPr>
            <p:cNvPr id="75" name="Rectangle 4"/>
            <p:cNvSpPr>
              <a:spLocks noChangeArrowheads="1"/>
            </p:cNvSpPr>
            <p:nvPr/>
          </p:nvSpPr>
          <p:spPr bwMode="gray">
            <a:xfrm rot="18906375">
              <a:off x="1195" y="1517"/>
              <a:ext cx="318" cy="266"/>
            </a:xfrm>
            <a:prstGeom prst="rect">
              <a:avLst/>
            </a:prstGeom>
            <a:gradFill rotWithShape="1">
              <a:gsLst>
                <a:gs pos="0">
                  <a:srgbClr val="FF7C80"/>
                </a:gs>
                <a:gs pos="100000">
                  <a:srgbClr val="FF7C80">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FF7C8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76" name="Text Box 5"/>
            <p:cNvSpPr txBox="1">
              <a:spLocks noChangeArrowheads="1"/>
            </p:cNvSpPr>
            <p:nvPr/>
          </p:nvSpPr>
          <p:spPr bwMode="gray">
            <a:xfrm>
              <a:off x="1719" y="1321"/>
              <a:ext cx="14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endParaRPr lang="ru-RU" altLang="ru-RU" sz="2000" dirty="0">
                <a:solidFill>
                  <a:schemeClr val="accent2"/>
                </a:solidFill>
              </a:endParaRPr>
            </a:p>
          </p:txBody>
        </p:sp>
        <p:sp>
          <p:nvSpPr>
            <p:cNvPr id="77" name="Text Box 6"/>
            <p:cNvSpPr txBox="1">
              <a:spLocks noChangeArrowheads="1"/>
            </p:cNvSpPr>
            <p:nvPr/>
          </p:nvSpPr>
          <p:spPr bwMode="gray">
            <a:xfrm>
              <a:off x="1241" y="1484"/>
              <a:ext cx="28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2400" b="1" dirty="0">
                <a:solidFill>
                  <a:srgbClr val="FFFFFF"/>
                </a:solidFill>
              </a:endParaRPr>
            </a:p>
          </p:txBody>
        </p:sp>
      </p:grpSp>
      <p:grpSp>
        <p:nvGrpSpPr>
          <p:cNvPr id="78" name="Group 7"/>
          <p:cNvGrpSpPr>
            <a:grpSpLocks/>
          </p:cNvGrpSpPr>
          <p:nvPr/>
        </p:nvGrpSpPr>
        <p:grpSpPr bwMode="auto">
          <a:xfrm>
            <a:off x="313843" y="675780"/>
            <a:ext cx="8382744" cy="984250"/>
            <a:chOff x="1146" y="1931"/>
            <a:chExt cx="9406" cy="620"/>
          </a:xfrm>
        </p:grpSpPr>
        <p:sp>
          <p:nvSpPr>
            <p:cNvPr id="80" name="Rectangle 9"/>
            <p:cNvSpPr>
              <a:spLocks noChangeArrowheads="1"/>
            </p:cNvSpPr>
            <p:nvPr/>
          </p:nvSpPr>
          <p:spPr bwMode="gray">
            <a:xfrm rot="3419336">
              <a:off x="1268" y="1865"/>
              <a:ext cx="260" cy="504"/>
            </a:xfrm>
            <a:prstGeom prst="rect">
              <a:avLst/>
            </a:prstGeom>
            <a:gradFill rotWithShape="1">
              <a:gsLst>
                <a:gs pos="0">
                  <a:srgbClr val="99CC00"/>
                </a:gs>
                <a:gs pos="100000">
                  <a:srgbClr val="99CC00">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99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81" name="Text Box 10"/>
            <p:cNvSpPr txBox="1">
              <a:spLocks noChangeArrowheads="1"/>
            </p:cNvSpPr>
            <p:nvPr/>
          </p:nvSpPr>
          <p:spPr bwMode="gray">
            <a:xfrm>
              <a:off x="1964" y="1931"/>
              <a:ext cx="8588"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nSpc>
                  <a:spcPct val="80000"/>
                </a:lnSpc>
                <a:defRPr/>
              </a:pPr>
              <a:r>
                <a:rPr lang="ru-RU" altLang="en-US" dirty="0" smtClean="0"/>
                <a:t> </a:t>
              </a:r>
              <a:r>
                <a:rPr lang="en-US" altLang="en-US" dirty="0"/>
                <a:t>Reflex movements associated with emotions.</a:t>
              </a:r>
            </a:p>
            <a:p>
              <a:pPr>
                <a:lnSpc>
                  <a:spcPct val="80000"/>
                </a:lnSpc>
                <a:defRPr/>
              </a:pPr>
              <a:r>
                <a:rPr lang="en-US" altLang="en-US" dirty="0"/>
                <a:t>(</a:t>
              </a:r>
              <a:r>
                <a:rPr lang="ru-RU" altLang="en-US" dirty="0"/>
                <a:t>T</a:t>
              </a:r>
              <a:r>
                <a:rPr lang="en-US" altLang="en-US" dirty="0"/>
                <a:t>h</a:t>
              </a:r>
              <a:r>
                <a:rPr lang="ru-RU" altLang="en-US" dirty="0"/>
                <a:t>e</a:t>
              </a:r>
              <a:r>
                <a:rPr lang="en-US" altLang="en-US" dirty="0"/>
                <a:t> expression of the emotions in  man and animals, 1872</a:t>
              </a:r>
              <a:r>
                <a:rPr lang="en-US" altLang="en-US" dirty="0" smtClean="0"/>
                <a:t>)</a:t>
              </a:r>
              <a:endParaRPr lang="ru-RU" altLang="en-US" dirty="0" smtClean="0"/>
            </a:p>
            <a:p>
              <a:pPr>
                <a:lnSpc>
                  <a:spcPct val="80000"/>
                </a:lnSpc>
                <a:defRPr/>
              </a:pPr>
              <a:endParaRPr lang="ru-RU" altLang="en-US" dirty="0"/>
            </a:p>
            <a:p>
              <a:pPr>
                <a:lnSpc>
                  <a:spcPct val="80000"/>
                </a:lnSpc>
                <a:defRPr/>
              </a:pPr>
              <a:r>
                <a:rPr lang="ru-RU" altLang="en-US" dirty="0">
                  <a:solidFill>
                    <a:schemeClr val="accent2"/>
                  </a:solidFill>
                </a:rPr>
                <a:t>				                                   </a:t>
              </a:r>
              <a:r>
                <a:rPr lang="ru-RU" altLang="en-US" dirty="0" smtClean="0">
                  <a:solidFill>
                    <a:schemeClr val="accent2"/>
                  </a:solidFill>
                </a:rPr>
                <a:t>        </a:t>
              </a:r>
              <a:r>
                <a:rPr lang="ru-RU" altLang="en-US" dirty="0" smtClean="0">
                  <a:solidFill>
                    <a:schemeClr val="accent2"/>
                  </a:solidFill>
                </a:rPr>
                <a:t>  </a:t>
              </a:r>
              <a:r>
                <a:rPr lang="en-US" altLang="en-US" dirty="0" smtClean="0">
                  <a:solidFill>
                    <a:srgbClr val="FF0000"/>
                  </a:solidFill>
                </a:rPr>
                <a:t>Charles </a:t>
              </a:r>
              <a:r>
                <a:rPr lang="en-US" altLang="en-US" dirty="0" smtClean="0">
                  <a:solidFill>
                    <a:srgbClr val="FF0000"/>
                  </a:solidFill>
                </a:rPr>
                <a:t>Darwin</a:t>
              </a:r>
            </a:p>
          </p:txBody>
        </p:sp>
      </p:grpSp>
      <p:grpSp>
        <p:nvGrpSpPr>
          <p:cNvPr id="83" name="Group 12"/>
          <p:cNvGrpSpPr>
            <a:grpSpLocks/>
          </p:cNvGrpSpPr>
          <p:nvPr/>
        </p:nvGrpSpPr>
        <p:grpSpPr bwMode="auto">
          <a:xfrm>
            <a:off x="302427" y="1711505"/>
            <a:ext cx="801933" cy="552451"/>
            <a:chOff x="1209" y="2702"/>
            <a:chExt cx="407" cy="348"/>
          </a:xfrm>
        </p:grpSpPr>
        <p:sp>
          <p:nvSpPr>
            <p:cNvPr id="85" name="Rectangle 14"/>
            <p:cNvSpPr>
              <a:spLocks noChangeArrowheads="1"/>
            </p:cNvSpPr>
            <p:nvPr/>
          </p:nvSpPr>
          <p:spPr bwMode="gray">
            <a:xfrm rot="2636224">
              <a:off x="1209" y="2702"/>
              <a:ext cx="227" cy="259"/>
            </a:xfrm>
            <a:prstGeom prst="rect">
              <a:avLst/>
            </a:prstGeom>
            <a:gradFill rotWithShape="1">
              <a:gsLst>
                <a:gs pos="0">
                  <a:srgbClr val="006699"/>
                </a:gs>
                <a:gs pos="100000">
                  <a:srgbClr val="006699">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0066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87" name="Text Box 16"/>
            <p:cNvSpPr txBox="1">
              <a:spLocks noChangeArrowheads="1"/>
            </p:cNvSpPr>
            <p:nvPr/>
          </p:nvSpPr>
          <p:spPr bwMode="gray">
            <a:xfrm>
              <a:off x="1264" y="2755"/>
              <a:ext cx="352" cy="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2400" b="1" dirty="0">
                <a:solidFill>
                  <a:srgbClr val="FFFFFF"/>
                </a:solidFill>
              </a:endParaRPr>
            </a:p>
          </p:txBody>
        </p:sp>
      </p:grpSp>
      <p:grpSp>
        <p:nvGrpSpPr>
          <p:cNvPr id="88" name="Group 17"/>
          <p:cNvGrpSpPr>
            <a:grpSpLocks/>
          </p:cNvGrpSpPr>
          <p:nvPr/>
        </p:nvGrpSpPr>
        <p:grpSpPr bwMode="auto">
          <a:xfrm>
            <a:off x="313843" y="2246124"/>
            <a:ext cx="8561802" cy="762000"/>
            <a:chOff x="1306" y="3073"/>
            <a:chExt cx="4034" cy="480"/>
          </a:xfrm>
        </p:grpSpPr>
        <p:sp>
          <p:nvSpPr>
            <p:cNvPr id="90" name="Rectangle 19"/>
            <p:cNvSpPr>
              <a:spLocks noChangeArrowheads="1"/>
            </p:cNvSpPr>
            <p:nvPr/>
          </p:nvSpPr>
          <p:spPr bwMode="gray">
            <a:xfrm rot="3419336">
              <a:off x="1292" y="3307"/>
              <a:ext cx="277" cy="202"/>
            </a:xfrm>
            <a:prstGeom prst="rect">
              <a:avLst/>
            </a:prstGeom>
            <a:gradFill rotWithShape="1">
              <a:gsLst>
                <a:gs pos="0">
                  <a:srgbClr val="FF9933"/>
                </a:gs>
                <a:gs pos="100000">
                  <a:srgbClr val="FF9933">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FF993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91" name="Text Box 20"/>
            <p:cNvSpPr txBox="1">
              <a:spLocks noChangeArrowheads="1"/>
            </p:cNvSpPr>
            <p:nvPr/>
          </p:nvSpPr>
          <p:spPr bwMode="gray">
            <a:xfrm>
              <a:off x="1602" y="3073"/>
              <a:ext cx="3738"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pPr>
              <a:endParaRPr lang="en-US" altLang="en-US" sz="2000" dirty="0">
                <a:solidFill>
                  <a:schemeClr val="accent2"/>
                </a:solidFill>
              </a:endParaRPr>
            </a:p>
          </p:txBody>
        </p:sp>
        <p:sp>
          <p:nvSpPr>
            <p:cNvPr id="92" name="Text Box 21"/>
            <p:cNvSpPr txBox="1">
              <a:spLocks noChangeArrowheads="1"/>
            </p:cNvSpPr>
            <p:nvPr/>
          </p:nvSpPr>
          <p:spPr bwMode="gray">
            <a:xfrm>
              <a:off x="1306" y="3262"/>
              <a:ext cx="8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2400" b="1" dirty="0">
                <a:solidFill>
                  <a:srgbClr val="FFFFFF"/>
                </a:solidFill>
              </a:endParaRPr>
            </a:p>
          </p:txBody>
        </p:sp>
      </p:grpSp>
      <p:grpSp>
        <p:nvGrpSpPr>
          <p:cNvPr id="93" name="Group 22"/>
          <p:cNvGrpSpPr>
            <a:grpSpLocks/>
          </p:cNvGrpSpPr>
          <p:nvPr/>
        </p:nvGrpSpPr>
        <p:grpSpPr bwMode="auto">
          <a:xfrm>
            <a:off x="237815" y="4324577"/>
            <a:ext cx="8793513" cy="895352"/>
            <a:chOff x="1247" y="3046"/>
            <a:chExt cx="7688" cy="564"/>
          </a:xfrm>
        </p:grpSpPr>
        <p:sp>
          <p:nvSpPr>
            <p:cNvPr id="95" name="Rectangle 24"/>
            <p:cNvSpPr>
              <a:spLocks noChangeArrowheads="1"/>
            </p:cNvSpPr>
            <p:nvPr/>
          </p:nvSpPr>
          <p:spPr bwMode="gray">
            <a:xfrm rot="3419336">
              <a:off x="1413" y="3238"/>
              <a:ext cx="247" cy="342"/>
            </a:xfrm>
            <a:prstGeom prst="rect">
              <a:avLst/>
            </a:prstGeom>
            <a:gradFill rotWithShape="1">
              <a:gsLst>
                <a:gs pos="0">
                  <a:srgbClr val="990099"/>
                </a:gs>
                <a:gs pos="100000">
                  <a:srgbClr val="990099">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9900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96" name="Text Box 25"/>
            <p:cNvSpPr txBox="1">
              <a:spLocks noChangeArrowheads="1"/>
            </p:cNvSpPr>
            <p:nvPr/>
          </p:nvSpPr>
          <p:spPr bwMode="gray">
            <a:xfrm>
              <a:off x="1998" y="3046"/>
              <a:ext cx="693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pPr>
              <a:endParaRPr lang="ru-RU" altLang="ru-RU" sz="2000" dirty="0">
                <a:solidFill>
                  <a:schemeClr val="accent2"/>
                </a:solidFill>
              </a:endParaRPr>
            </a:p>
          </p:txBody>
        </p:sp>
        <p:sp>
          <p:nvSpPr>
            <p:cNvPr id="97" name="Text Box 26"/>
            <p:cNvSpPr txBox="1">
              <a:spLocks noChangeArrowheads="1"/>
            </p:cNvSpPr>
            <p:nvPr/>
          </p:nvSpPr>
          <p:spPr bwMode="gray">
            <a:xfrm>
              <a:off x="1247" y="3148"/>
              <a:ext cx="721" cy="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2400" b="1" dirty="0">
                <a:solidFill>
                  <a:srgbClr val="FFFFFF"/>
                </a:solidFill>
              </a:endParaRPr>
            </a:p>
          </p:txBody>
        </p:sp>
      </p:grpSp>
      <p:sp>
        <p:nvSpPr>
          <p:cNvPr id="3" name="Прямоугольник 2"/>
          <p:cNvSpPr/>
          <p:nvPr/>
        </p:nvSpPr>
        <p:spPr>
          <a:xfrm>
            <a:off x="836513" y="1808051"/>
            <a:ext cx="7678836" cy="400110"/>
          </a:xfrm>
          <a:prstGeom prst="rect">
            <a:avLst/>
          </a:prstGeom>
        </p:spPr>
        <p:txBody>
          <a:bodyPr wrap="square">
            <a:spAutoFit/>
          </a:bodyPr>
          <a:lstStyle/>
          <a:p>
            <a:pPr>
              <a:spcBef>
                <a:spcPct val="0"/>
              </a:spcBef>
            </a:pPr>
            <a:endParaRPr lang="ru-RU" altLang="ru-RU" sz="2000" dirty="0"/>
          </a:p>
        </p:txBody>
      </p:sp>
      <p:sp>
        <p:nvSpPr>
          <p:cNvPr id="4" name="Прямоугольник 3"/>
          <p:cNvSpPr/>
          <p:nvPr/>
        </p:nvSpPr>
        <p:spPr>
          <a:xfrm>
            <a:off x="1114017" y="5465670"/>
            <a:ext cx="7761628" cy="923330"/>
          </a:xfrm>
          <a:prstGeom prst="rect">
            <a:avLst/>
          </a:prstGeom>
          <a:effectLst/>
        </p:spPr>
        <p:txBody>
          <a:bodyPr wrap="square">
            <a:spAutoFit/>
          </a:bodyPr>
          <a:lstStyle/>
          <a:p>
            <a:pPr>
              <a:spcBef>
                <a:spcPct val="0"/>
              </a:spcBef>
            </a:pPr>
            <a:r>
              <a:rPr lang="en-US" altLang="ru-RU" dirty="0"/>
              <a:t>Amplitude and intensity of reflex movements characterized </a:t>
            </a:r>
            <a:endParaRPr lang="ru-RU" altLang="ru-RU" dirty="0"/>
          </a:p>
          <a:p>
            <a:pPr>
              <a:spcBef>
                <a:spcPct val="0"/>
              </a:spcBef>
            </a:pPr>
            <a:r>
              <a:rPr lang="en-US" altLang="ru-RU" dirty="0"/>
              <a:t>aggression. (On Aggression, 1966) </a:t>
            </a:r>
            <a:endParaRPr lang="ru-RU" altLang="ru-RU" dirty="0"/>
          </a:p>
          <a:p>
            <a:pPr>
              <a:spcBef>
                <a:spcPct val="0"/>
              </a:spcBef>
            </a:pPr>
            <a:r>
              <a:rPr lang="ru-RU" altLang="ru-RU" dirty="0">
                <a:solidFill>
                  <a:schemeClr val="accent2"/>
                </a:solidFill>
              </a:rPr>
              <a:t>						   </a:t>
            </a:r>
            <a:r>
              <a:rPr lang="ru-RU" altLang="ru-RU" dirty="0" smtClean="0">
                <a:solidFill>
                  <a:schemeClr val="accent2"/>
                </a:solidFill>
              </a:rPr>
              <a:t>        </a:t>
            </a:r>
            <a:r>
              <a:rPr lang="en-US" altLang="ru-RU" dirty="0" smtClean="0">
                <a:solidFill>
                  <a:srgbClr val="FF0000"/>
                </a:solidFill>
              </a:rPr>
              <a:t>Konrad </a:t>
            </a:r>
            <a:r>
              <a:rPr lang="en-US" altLang="ru-RU" dirty="0">
                <a:solidFill>
                  <a:srgbClr val="FF0000"/>
                </a:solidFill>
              </a:rPr>
              <a:t>Lorenz</a:t>
            </a:r>
            <a:endParaRPr lang="ru-RU" altLang="ru-RU" dirty="0">
              <a:solidFill>
                <a:srgbClr val="FF0000"/>
              </a:solidFill>
            </a:endParaRPr>
          </a:p>
        </p:txBody>
      </p:sp>
      <p:sp>
        <p:nvSpPr>
          <p:cNvPr id="5" name="Прямоугольник 4"/>
          <p:cNvSpPr/>
          <p:nvPr/>
        </p:nvSpPr>
        <p:spPr>
          <a:xfrm>
            <a:off x="1087867" y="4413346"/>
            <a:ext cx="7641986" cy="1200329"/>
          </a:xfrm>
          <a:prstGeom prst="rect">
            <a:avLst/>
          </a:prstGeom>
          <a:effectLst/>
        </p:spPr>
        <p:txBody>
          <a:bodyPr wrap="square">
            <a:spAutoFit/>
          </a:bodyPr>
          <a:lstStyle/>
          <a:p>
            <a:pPr>
              <a:spcBef>
                <a:spcPct val="0"/>
              </a:spcBef>
            </a:pPr>
            <a:r>
              <a:rPr lang="en-US" altLang="en-US" dirty="0"/>
              <a:t>Psychophysiological processes are associated with the exchange of energy and information within or between physiological systems of a person. </a:t>
            </a:r>
            <a:r>
              <a:rPr lang="en-US" altLang="en-US" dirty="0" smtClean="0">
                <a:ea typeface="SimSun" panose="02010600030101010101" pitchFamily="2" charset="-122"/>
              </a:rPr>
              <a:t> </a:t>
            </a:r>
            <a:r>
              <a:rPr lang="en-US" altLang="en-US" dirty="0">
                <a:ea typeface="SimSun" panose="02010600030101010101" pitchFamily="2" charset="-122"/>
              </a:rPr>
              <a:t>(Cybernetics: Or Control and Communication in the Animal and the Machine, 1948) </a:t>
            </a:r>
            <a:endParaRPr lang="ru-RU" altLang="en-US" dirty="0">
              <a:ea typeface="SimSun" panose="02010600030101010101" pitchFamily="2" charset="-122"/>
            </a:endParaRPr>
          </a:p>
          <a:p>
            <a:pPr>
              <a:spcBef>
                <a:spcPct val="0"/>
              </a:spcBef>
            </a:pPr>
            <a:r>
              <a:rPr lang="ru-RU" altLang="en-US" dirty="0">
                <a:solidFill>
                  <a:schemeClr val="accent2"/>
                </a:solidFill>
                <a:ea typeface="SimSun" panose="02010600030101010101" pitchFamily="2" charset="-122"/>
              </a:rPr>
              <a:t>						    </a:t>
            </a:r>
            <a:r>
              <a:rPr lang="ru-RU" altLang="en-US" dirty="0" smtClean="0">
                <a:solidFill>
                  <a:schemeClr val="accent2"/>
                </a:solidFill>
                <a:ea typeface="SimSun" panose="02010600030101010101" pitchFamily="2" charset="-122"/>
              </a:rPr>
              <a:t>    </a:t>
            </a:r>
            <a:r>
              <a:rPr lang="en-US" altLang="en-US" dirty="0" smtClean="0">
                <a:solidFill>
                  <a:srgbClr val="FF0000"/>
                </a:solidFill>
              </a:rPr>
              <a:t>Norbert </a:t>
            </a:r>
            <a:r>
              <a:rPr lang="en-US" altLang="en-US" dirty="0">
                <a:solidFill>
                  <a:srgbClr val="FF0000"/>
                </a:solidFill>
              </a:rPr>
              <a:t>Wiener</a:t>
            </a:r>
          </a:p>
        </p:txBody>
      </p:sp>
      <p:sp>
        <p:nvSpPr>
          <p:cNvPr id="6" name="Прямоугольник 5"/>
          <p:cNvSpPr/>
          <p:nvPr/>
        </p:nvSpPr>
        <p:spPr>
          <a:xfrm>
            <a:off x="1100248" y="3449668"/>
            <a:ext cx="7781776" cy="923330"/>
          </a:xfrm>
          <a:prstGeom prst="rect">
            <a:avLst/>
          </a:prstGeom>
          <a:effectLst/>
        </p:spPr>
        <p:txBody>
          <a:bodyPr wrap="square">
            <a:spAutoFit/>
          </a:bodyPr>
          <a:lstStyle/>
          <a:p>
            <a:pPr>
              <a:spcBef>
                <a:spcPct val="0"/>
              </a:spcBef>
            </a:pPr>
            <a:r>
              <a:rPr lang="en-US" altLang="en-US" dirty="0"/>
              <a:t>Human movements are discrete in time, as they are corrected</a:t>
            </a:r>
            <a:endParaRPr lang="ru-RU" altLang="en-US" dirty="0"/>
          </a:p>
          <a:p>
            <a:pPr>
              <a:spcBef>
                <a:spcPct val="0"/>
              </a:spcBef>
            </a:pPr>
            <a:r>
              <a:rPr lang="en-US" altLang="en-US" dirty="0"/>
              <a:t> by feedback. (Biomechanics research, 1935) </a:t>
            </a:r>
            <a:endParaRPr lang="ru-RU" altLang="en-US" dirty="0"/>
          </a:p>
          <a:p>
            <a:pPr>
              <a:spcBef>
                <a:spcPct val="0"/>
              </a:spcBef>
            </a:pPr>
            <a:r>
              <a:rPr lang="ru-RU" altLang="en-US" dirty="0">
                <a:solidFill>
                  <a:schemeClr val="accent2"/>
                </a:solidFill>
              </a:rPr>
              <a:t>						   </a:t>
            </a:r>
            <a:r>
              <a:rPr lang="ru-RU" altLang="en-US" dirty="0" smtClean="0">
                <a:solidFill>
                  <a:schemeClr val="accent2"/>
                </a:solidFill>
              </a:rPr>
              <a:t>    </a:t>
            </a:r>
            <a:r>
              <a:rPr lang="en-US" altLang="en-US" dirty="0" smtClean="0">
                <a:solidFill>
                  <a:srgbClr val="FF0000"/>
                </a:solidFill>
              </a:rPr>
              <a:t>Nikolai </a:t>
            </a:r>
            <a:r>
              <a:rPr lang="en-US" altLang="en-US" dirty="0">
                <a:solidFill>
                  <a:srgbClr val="FF0000"/>
                </a:solidFill>
              </a:rPr>
              <a:t>Bernstein</a:t>
            </a:r>
            <a:endParaRPr lang="ru-RU" altLang="ru-RU" dirty="0">
              <a:solidFill>
                <a:srgbClr val="FF0000"/>
              </a:solidFill>
            </a:endParaRPr>
          </a:p>
        </p:txBody>
      </p:sp>
      <p:sp>
        <p:nvSpPr>
          <p:cNvPr id="7" name="Прямоугольник 6"/>
          <p:cNvSpPr/>
          <p:nvPr/>
        </p:nvSpPr>
        <p:spPr>
          <a:xfrm>
            <a:off x="1121070" y="2642638"/>
            <a:ext cx="7575579" cy="762645"/>
          </a:xfrm>
          <a:prstGeom prst="rect">
            <a:avLst/>
          </a:prstGeom>
          <a:effectLst/>
        </p:spPr>
        <p:txBody>
          <a:bodyPr wrap="square">
            <a:spAutoFit/>
          </a:bodyPr>
          <a:lstStyle/>
          <a:p>
            <a:pPr>
              <a:lnSpc>
                <a:spcPct val="80000"/>
              </a:lnSpc>
              <a:defRPr/>
            </a:pPr>
            <a:r>
              <a:rPr lang="en-US" dirty="0"/>
              <a:t>A person does not have random movements. </a:t>
            </a:r>
          </a:p>
          <a:p>
            <a:pPr>
              <a:lnSpc>
                <a:spcPct val="80000"/>
              </a:lnSpc>
              <a:defRPr/>
            </a:pPr>
            <a:r>
              <a:rPr lang="en-US" dirty="0"/>
              <a:t>(The Interpretation of Dreams, </a:t>
            </a:r>
            <a:r>
              <a:rPr lang="en-US" dirty="0" smtClean="0"/>
              <a:t>1899)</a:t>
            </a:r>
            <a:endParaRPr lang="ru-RU" dirty="0" smtClean="0"/>
          </a:p>
          <a:p>
            <a:pPr>
              <a:lnSpc>
                <a:spcPct val="80000"/>
              </a:lnSpc>
              <a:defRPr/>
            </a:pPr>
            <a:r>
              <a:rPr lang="ru-RU" dirty="0">
                <a:solidFill>
                  <a:srgbClr val="FF0000"/>
                </a:solidFill>
              </a:rPr>
              <a:t> </a:t>
            </a:r>
            <a:r>
              <a:rPr lang="ru-RU" dirty="0" smtClean="0">
                <a:solidFill>
                  <a:srgbClr val="FF0000"/>
                </a:solidFill>
              </a:rPr>
              <a:t>                                                                                                                </a:t>
            </a:r>
            <a:r>
              <a:rPr lang="ru-RU" dirty="0" smtClean="0">
                <a:solidFill>
                  <a:srgbClr val="FF0000"/>
                </a:solidFill>
              </a:rPr>
              <a:t> </a:t>
            </a:r>
            <a:r>
              <a:rPr lang="en-US" dirty="0" smtClean="0">
                <a:solidFill>
                  <a:srgbClr val="FF0000"/>
                </a:solidFill>
              </a:rPr>
              <a:t>Sigmund </a:t>
            </a:r>
            <a:r>
              <a:rPr lang="en-US" dirty="0" smtClean="0">
                <a:solidFill>
                  <a:srgbClr val="FF0000"/>
                </a:solidFill>
              </a:rPr>
              <a:t>Freud</a:t>
            </a:r>
            <a:endParaRPr lang="ru-RU" dirty="0">
              <a:solidFill>
                <a:srgbClr val="FF0000"/>
              </a:solidFill>
            </a:endParaRPr>
          </a:p>
        </p:txBody>
      </p:sp>
      <p:pic>
        <p:nvPicPr>
          <p:cNvPr id="9" name="Рисунок 8"/>
          <p:cNvPicPr>
            <a:picLocks noChangeAspect="1"/>
          </p:cNvPicPr>
          <p:nvPr/>
        </p:nvPicPr>
        <p:blipFill>
          <a:blip r:embed="rId3"/>
          <a:stretch>
            <a:fillRect/>
          </a:stretch>
        </p:blipFill>
        <p:spPr>
          <a:xfrm>
            <a:off x="321261" y="5293486"/>
            <a:ext cx="8583912" cy="847417"/>
          </a:xfrm>
          <a:prstGeom prst="rect">
            <a:avLst/>
          </a:prstGeom>
        </p:spPr>
      </p:pic>
      <p:sp>
        <p:nvSpPr>
          <p:cNvPr id="10" name="TextBox 9"/>
          <p:cNvSpPr txBox="1"/>
          <p:nvPr/>
        </p:nvSpPr>
        <p:spPr>
          <a:xfrm>
            <a:off x="1079261" y="1803941"/>
            <a:ext cx="7617388" cy="762645"/>
          </a:xfrm>
          <a:prstGeom prst="rect">
            <a:avLst/>
          </a:prstGeom>
          <a:noFill/>
        </p:spPr>
        <p:txBody>
          <a:bodyPr wrap="square" rtlCol="0">
            <a:spAutoFit/>
          </a:bodyPr>
          <a:lstStyle/>
          <a:p>
            <a:pPr>
              <a:lnSpc>
                <a:spcPct val="80000"/>
              </a:lnSpc>
              <a:defRPr/>
            </a:pPr>
            <a:r>
              <a:rPr lang="ru-RU" altLang="en-US" dirty="0" smtClean="0"/>
              <a:t> </a:t>
            </a:r>
            <a:r>
              <a:rPr lang="en-US" altLang="en-US" dirty="0" smtClean="0"/>
              <a:t>Every </a:t>
            </a:r>
            <a:r>
              <a:rPr lang="en-US" altLang="en-US" dirty="0"/>
              <a:t>thought reflects as muscular movement</a:t>
            </a:r>
            <a:r>
              <a:rPr lang="en-US" altLang="en-US" dirty="0" smtClean="0"/>
              <a:t>. </a:t>
            </a:r>
            <a:r>
              <a:rPr lang="en-US" altLang="en-US" dirty="0"/>
              <a:t>(Reflexes of the brain, 1863) </a:t>
            </a:r>
            <a:endParaRPr lang="ru-RU" altLang="en-US" dirty="0" smtClean="0"/>
          </a:p>
          <a:p>
            <a:pPr algn="r">
              <a:lnSpc>
                <a:spcPct val="80000"/>
              </a:lnSpc>
              <a:defRPr/>
            </a:pPr>
            <a:endParaRPr lang="ru-RU" altLang="en-US" dirty="0">
              <a:solidFill>
                <a:srgbClr val="FF0000"/>
              </a:solidFill>
            </a:endParaRPr>
          </a:p>
          <a:p>
            <a:pPr algn="r">
              <a:lnSpc>
                <a:spcPct val="80000"/>
              </a:lnSpc>
              <a:defRPr/>
            </a:pPr>
            <a:r>
              <a:rPr lang="en-US" altLang="en-US" dirty="0" smtClean="0">
                <a:solidFill>
                  <a:srgbClr val="FF0000"/>
                </a:solidFill>
              </a:rPr>
              <a:t>Ivan </a:t>
            </a:r>
            <a:r>
              <a:rPr lang="en-US" altLang="en-US" noProof="1">
                <a:solidFill>
                  <a:srgbClr val="FF0000"/>
                </a:solidFill>
              </a:rPr>
              <a:t>Sechenov</a:t>
            </a:r>
          </a:p>
        </p:txBody>
      </p:sp>
    </p:spTree>
    <p:extLst>
      <p:ext uri="{BB962C8B-B14F-4D97-AF65-F5344CB8AC3E}">
        <p14:creationId xmlns:p14="http://schemas.microsoft.com/office/powerpoint/2010/main" val="41724106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907948" y="277877"/>
            <a:ext cx="6587568" cy="633413"/>
          </a:xfrm>
          <a:effectLst/>
        </p:spPr>
        <p:txBody>
          <a:bodyPr>
            <a:normAutofit/>
          </a:bodyPr>
          <a:lstStyle/>
          <a:p>
            <a:pPr algn="ctr" eaLnBrk="1" hangingPunct="1">
              <a:defRPr/>
            </a:pPr>
            <a:r>
              <a:rPr lang="en-US" sz="3200" b="1" dirty="0" err="1" smtClean="0">
                <a:solidFill>
                  <a:srgbClr val="C00000"/>
                </a:solidFill>
                <a:cs typeface="Arial" panose="020B0604020202020204" pitchFamily="34" charset="0"/>
              </a:rPr>
              <a:t>VibraImage</a:t>
            </a:r>
            <a:r>
              <a:rPr lang="en-US" sz="3200" b="1" dirty="0" smtClean="0">
                <a:solidFill>
                  <a:srgbClr val="C00000"/>
                </a:solidFill>
                <a:cs typeface="Arial" panose="020B0604020202020204" pitchFamily="34" charset="0"/>
              </a:rPr>
              <a:t> technology</a:t>
            </a:r>
            <a:endParaRPr lang="ru-RU" sz="3200" b="1" dirty="0">
              <a:solidFill>
                <a:srgbClr val="C00000"/>
              </a:solidFill>
              <a:cs typeface="Arial" panose="020B0604020202020204" pitchFamily="34" charset="0"/>
            </a:endParaRPr>
          </a:p>
        </p:txBody>
      </p:sp>
      <p:pic>
        <p:nvPicPr>
          <p:cNvPr id="14340" name="Picture 4" descr="ris7b"/>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l="9241"/>
          <a:stretch>
            <a:fillRect/>
          </a:stretch>
        </p:blipFill>
        <p:spPr bwMode="auto">
          <a:xfrm>
            <a:off x="7634288" y="1891082"/>
            <a:ext cx="526256" cy="210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7" descr="ris6"/>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485" t="11507" r="17787"/>
          <a:stretch>
            <a:fillRect/>
          </a:stretch>
        </p:blipFill>
        <p:spPr bwMode="auto">
          <a:xfrm>
            <a:off x="907948" y="1811536"/>
            <a:ext cx="2430066" cy="2130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ris7"/>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8632" t="8646" r="22127"/>
          <a:stretch>
            <a:fillRect/>
          </a:stretch>
        </p:blipFill>
        <p:spPr bwMode="auto">
          <a:xfrm>
            <a:off x="4304424" y="1811536"/>
            <a:ext cx="2159794" cy="2139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Rectangle 11"/>
          <p:cNvSpPr>
            <a:spLocks noChangeArrowheads="1"/>
          </p:cNvSpPr>
          <p:nvPr/>
        </p:nvSpPr>
        <p:spPr bwMode="auto">
          <a:xfrm>
            <a:off x="1143001" y="70720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350">
              <a:latin typeface="Arial" panose="020B0604020202020204" pitchFamily="34" charset="0"/>
            </a:endParaRPr>
          </a:p>
        </p:txBody>
      </p:sp>
      <p:graphicFrame>
        <p:nvGraphicFramePr>
          <p:cNvPr id="14344" name="Object 10"/>
          <p:cNvGraphicFramePr>
            <a:graphicFrameLocks noChangeAspect="1"/>
          </p:cNvGraphicFramePr>
          <p:nvPr>
            <p:extLst>
              <p:ext uri="{D42A27DB-BD31-4B8C-83A1-F6EECF244321}">
                <p14:modId xmlns:p14="http://schemas.microsoft.com/office/powerpoint/2010/main" val="2123893071"/>
              </p:ext>
            </p:extLst>
          </p:nvPr>
        </p:nvGraphicFramePr>
        <p:xfrm>
          <a:off x="705542" y="4649117"/>
          <a:ext cx="2834878" cy="741759"/>
        </p:xfrm>
        <a:graphic>
          <a:graphicData uri="http://schemas.openxmlformats.org/presentationml/2006/ole">
            <mc:AlternateContent xmlns:mc="http://schemas.openxmlformats.org/markup-compatibility/2006">
              <mc:Choice xmlns:v="urn:schemas-microsoft-com:vml" Requires="v">
                <p:oleObj spid="_x0000_s2290" name="Формула" r:id="rId7" imgW="2095500" imgH="558800" progId="Equation.3">
                  <p:embed/>
                </p:oleObj>
              </mc:Choice>
              <mc:Fallback>
                <p:oleObj name="Формула" r:id="rId7" imgW="2095500" imgH="558800" progId="Equation.3">
                  <p:embed/>
                  <p:pic>
                    <p:nvPicPr>
                      <p:cNvPr id="14344"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542" y="4649117"/>
                        <a:ext cx="2834878" cy="741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345" name="Rectangle 13"/>
          <p:cNvSpPr>
            <a:spLocks noChangeArrowheads="1"/>
          </p:cNvSpPr>
          <p:nvPr/>
        </p:nvSpPr>
        <p:spPr bwMode="auto">
          <a:xfrm>
            <a:off x="1143001" y="2975350"/>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350">
              <a:latin typeface="Arial" panose="020B0604020202020204" pitchFamily="34" charset="0"/>
            </a:endParaRPr>
          </a:p>
        </p:txBody>
      </p:sp>
      <p:sp>
        <p:nvSpPr>
          <p:cNvPr id="14346" name="Rectangle 2"/>
          <p:cNvSpPr>
            <a:spLocks noChangeArrowheads="1"/>
          </p:cNvSpPr>
          <p:nvPr/>
        </p:nvSpPr>
        <p:spPr bwMode="auto">
          <a:xfrm>
            <a:off x="587538" y="4144615"/>
            <a:ext cx="25587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cs typeface="Times New Roman" panose="02020603050405020304" pitchFamily="18" charset="0"/>
              </a:rPr>
              <a:t>Amplitude </a:t>
            </a:r>
            <a:r>
              <a:rPr lang="en-US" altLang="en-US" sz="2000" dirty="0" err="1">
                <a:cs typeface="Times New Roman" panose="02020603050405020304" pitchFamily="18" charset="0"/>
              </a:rPr>
              <a:t>vibraimage</a:t>
            </a:r>
            <a:r>
              <a:rPr lang="ru-RU" altLang="en-US" sz="2000" dirty="0">
                <a:cs typeface="Times New Roman" panose="02020603050405020304" pitchFamily="18" charset="0"/>
              </a:rPr>
              <a:t> </a:t>
            </a:r>
          </a:p>
        </p:txBody>
      </p:sp>
      <p:sp>
        <p:nvSpPr>
          <p:cNvPr id="14347" name="Rectangle 3"/>
          <p:cNvSpPr>
            <a:spLocks noChangeArrowheads="1"/>
          </p:cNvSpPr>
          <p:nvPr/>
        </p:nvSpPr>
        <p:spPr bwMode="auto">
          <a:xfrm>
            <a:off x="4304424" y="4140250"/>
            <a:ext cx="25458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cs typeface="Times New Roman" panose="02020603050405020304" pitchFamily="18" charset="0"/>
              </a:rPr>
              <a:t>Frequency </a:t>
            </a:r>
            <a:r>
              <a:rPr lang="en-US" altLang="en-US" sz="2000" dirty="0" err="1">
                <a:cs typeface="Times New Roman" panose="02020603050405020304" pitchFamily="18" charset="0"/>
              </a:rPr>
              <a:t>vibraimage</a:t>
            </a:r>
            <a:r>
              <a:rPr lang="ru-RU" altLang="en-US" sz="2000" dirty="0">
                <a:cs typeface="Times New Roman" panose="02020603050405020304" pitchFamily="18" charset="0"/>
              </a:rPr>
              <a:t> </a:t>
            </a:r>
          </a:p>
        </p:txBody>
      </p:sp>
      <p:sp>
        <p:nvSpPr>
          <p:cNvPr id="14348" name="Rectangle 4"/>
          <p:cNvSpPr>
            <a:spLocks noChangeArrowheads="1"/>
          </p:cNvSpPr>
          <p:nvPr/>
        </p:nvSpPr>
        <p:spPr bwMode="auto">
          <a:xfrm>
            <a:off x="7335950" y="4140250"/>
            <a:ext cx="13450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t>Frequency </a:t>
            </a:r>
          </a:p>
          <a:p>
            <a:pPr algn="ctr" eaLnBrk="1" hangingPunct="1">
              <a:spcBef>
                <a:spcPct val="0"/>
              </a:spcBef>
              <a:buFontTx/>
              <a:buNone/>
            </a:pPr>
            <a:r>
              <a:rPr lang="en-US" altLang="en-US" sz="2000" dirty="0"/>
              <a:t>scale</a:t>
            </a:r>
            <a:endParaRPr lang="ru-RU" altLang="en-US" sz="2000" dirty="0"/>
          </a:p>
        </p:txBody>
      </p:sp>
      <p:graphicFrame>
        <p:nvGraphicFramePr>
          <p:cNvPr id="14349" name="Object 6"/>
          <p:cNvGraphicFramePr>
            <a:graphicFrameLocks noChangeAspect="1"/>
          </p:cNvGraphicFramePr>
          <p:nvPr>
            <p:extLst>
              <p:ext uri="{D42A27DB-BD31-4B8C-83A1-F6EECF244321}">
                <p14:modId xmlns:p14="http://schemas.microsoft.com/office/powerpoint/2010/main" val="1025468898"/>
              </p:ext>
            </p:extLst>
          </p:nvPr>
        </p:nvGraphicFramePr>
        <p:xfrm>
          <a:off x="4406984" y="4677144"/>
          <a:ext cx="2340769" cy="741759"/>
        </p:xfrm>
        <a:graphic>
          <a:graphicData uri="http://schemas.openxmlformats.org/presentationml/2006/ole">
            <mc:AlternateContent xmlns:mc="http://schemas.openxmlformats.org/markup-compatibility/2006">
              <mc:Choice xmlns:v="urn:schemas-microsoft-com:vml" Requires="v">
                <p:oleObj spid="_x0000_s2291" name="Формула" r:id="rId9" imgW="1803400" imgH="571500" progId="Equation.3">
                  <p:embed/>
                </p:oleObj>
              </mc:Choice>
              <mc:Fallback>
                <p:oleObj name="Формула" r:id="rId9" imgW="1803400" imgH="571500" progId="Equation.3">
                  <p:embed/>
                  <p:pic>
                    <p:nvPicPr>
                      <p:cNvPr id="14349"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6984" y="4677144"/>
                        <a:ext cx="2340769" cy="741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350" name="Rectangle 0"/>
          <p:cNvSpPr>
            <a:spLocks noChangeArrowheads="1"/>
          </p:cNvSpPr>
          <p:nvPr/>
        </p:nvSpPr>
        <p:spPr bwMode="auto">
          <a:xfrm>
            <a:off x="485539" y="961988"/>
            <a:ext cx="86584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1" dirty="0" err="1">
                <a:cs typeface="Times New Roman" panose="02020603050405020304" pitchFamily="18" charset="0"/>
              </a:rPr>
              <a:t>Vibraimage</a:t>
            </a:r>
            <a:r>
              <a:rPr lang="en-US" altLang="en-US" sz="2000" b="1" dirty="0">
                <a:cs typeface="Times New Roman" panose="02020603050405020304" pitchFamily="18" charset="0"/>
              </a:rPr>
              <a:t> is emotions detection technology based on video image processing</a:t>
            </a:r>
            <a:endParaRPr lang="ru-RU" altLang="en-US" sz="2000" b="1" dirty="0">
              <a:cs typeface="Times New Roman" panose="02020603050405020304" pitchFamily="18" charset="0"/>
            </a:endParaRPr>
          </a:p>
        </p:txBody>
      </p:sp>
      <p:sp>
        <p:nvSpPr>
          <p:cNvPr id="2" name="Rectangle 1"/>
          <p:cNvSpPr/>
          <p:nvPr/>
        </p:nvSpPr>
        <p:spPr>
          <a:xfrm>
            <a:off x="407624" y="5555688"/>
            <a:ext cx="8127961" cy="981423"/>
          </a:xfrm>
          <a:prstGeom prst="rect">
            <a:avLst/>
          </a:prstGeom>
        </p:spPr>
        <p:txBody>
          <a:bodyPr wrap="square">
            <a:spAutoFit/>
          </a:bodyPr>
          <a:lstStyle/>
          <a:p>
            <a:pPr algn="just">
              <a:lnSpc>
                <a:spcPct val="107000"/>
              </a:lnSpc>
              <a:spcAft>
                <a:spcPts val="0"/>
              </a:spcAft>
            </a:pPr>
            <a:r>
              <a:rPr lang="en-US" i="1"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i="1" dirty="0" err="1" smtClean="0">
                <a:latin typeface="Times New Roman" panose="02020603050405020304" pitchFamily="18" charset="0"/>
                <a:ea typeface="Times New Roman" panose="02020603050405020304" pitchFamily="18" charset="0"/>
                <a:cs typeface="Times New Roman" panose="02020603050405020304" pitchFamily="18" charset="0"/>
              </a:rPr>
              <a:t>Minkin&amp;Nikolaenko</a:t>
            </a:r>
            <a:r>
              <a:rPr lang="en-US" i="1" dirty="0" smtClean="0">
                <a:latin typeface="Times New Roman" panose="02020603050405020304" pitchFamily="18" charset="0"/>
                <a:ea typeface="Times New Roman" panose="02020603050405020304" pitchFamily="18" charset="0"/>
                <a:cs typeface="Times New Roman" panose="02020603050405020304" pitchFamily="18" charset="0"/>
              </a:rPr>
              <a:t> (2008</a:t>
            </a:r>
            <a:r>
              <a:rPr lang="en-US" i="1" dirty="0">
                <a:latin typeface="Times New Roman" panose="02020603050405020304" pitchFamily="18" charset="0"/>
                <a:ea typeface="Times New Roman" panose="02020603050405020304" pitchFamily="18" charset="0"/>
                <a:cs typeface="Times New Roman" panose="02020603050405020304" pitchFamily="18" charset="0"/>
              </a:rPr>
              <a:t>). Application of Vibraimage Technology and System for Analysis of Motor Activity and Study of Functional State of the Human Body. Biomedical Engineering. Vol. 42. No. 4. P. </a:t>
            </a:r>
            <a:r>
              <a:rPr lang="en-US" i="1" dirty="0" smtClean="0">
                <a:latin typeface="Times New Roman" panose="02020603050405020304" pitchFamily="18" charset="0"/>
                <a:ea typeface="Times New Roman" panose="02020603050405020304" pitchFamily="18" charset="0"/>
                <a:cs typeface="Times New Roman" panose="02020603050405020304" pitchFamily="18" charset="0"/>
              </a:rPr>
              <a:t>196-200</a:t>
            </a:r>
            <a:r>
              <a:rPr lang="en-US"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9996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9"/>
          <p:cNvSpPr>
            <a:spLocks noChangeArrowheads="1"/>
          </p:cNvSpPr>
          <p:nvPr/>
        </p:nvSpPr>
        <p:spPr bwMode="auto">
          <a:xfrm>
            <a:off x="7480698" y="2078832"/>
            <a:ext cx="35458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350">
                <a:latin typeface="Arial" panose="020B0604020202020204" pitchFamily="34" charset="0"/>
              </a:rPr>
              <a:t>T</a:t>
            </a:r>
            <a:r>
              <a:rPr lang="en-US" altLang="en-US" sz="1350" baseline="-15000">
                <a:latin typeface="Arial" panose="020B0604020202020204" pitchFamily="34" charset="0"/>
              </a:rPr>
              <a:t>1</a:t>
            </a:r>
            <a:endParaRPr lang="ru-RU" altLang="en-US" sz="1350" baseline="-15000">
              <a:latin typeface="Arial" panose="020B0604020202020204" pitchFamily="34" charset="0"/>
            </a:endParaRPr>
          </a:p>
        </p:txBody>
      </p:sp>
      <p:grpSp>
        <p:nvGrpSpPr>
          <p:cNvPr id="12293" name="Group 13"/>
          <p:cNvGrpSpPr>
            <a:grpSpLocks/>
          </p:cNvGrpSpPr>
          <p:nvPr/>
        </p:nvGrpSpPr>
        <p:grpSpPr bwMode="auto">
          <a:xfrm>
            <a:off x="6020990" y="1471614"/>
            <a:ext cx="1415654" cy="1079897"/>
            <a:chOff x="4070" y="703"/>
            <a:chExt cx="1189" cy="907"/>
          </a:xfrm>
        </p:grpSpPr>
        <p:sp>
          <p:nvSpPr>
            <p:cNvPr id="12318" name="Rectangle 0"/>
            <p:cNvSpPr>
              <a:spLocks noChangeArrowheads="1"/>
            </p:cNvSpPr>
            <p:nvPr/>
          </p:nvSpPr>
          <p:spPr bwMode="auto">
            <a:xfrm>
              <a:off x="4080" y="703"/>
              <a:ext cx="1179" cy="907"/>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350">
                <a:latin typeface="Arial" panose="020B0604020202020204" pitchFamily="34" charset="0"/>
              </a:endParaRPr>
            </a:p>
          </p:txBody>
        </p:sp>
        <p:sp>
          <p:nvSpPr>
            <p:cNvPr id="12319" name="Oval 3"/>
            <p:cNvSpPr>
              <a:spLocks noChangeArrowheads="1"/>
            </p:cNvSpPr>
            <p:nvPr/>
          </p:nvSpPr>
          <p:spPr bwMode="auto">
            <a:xfrm>
              <a:off x="4439" y="1050"/>
              <a:ext cx="56" cy="56"/>
            </a:xfrm>
            <a:prstGeom prst="ellipse">
              <a:avLst/>
            </a:prstGeom>
            <a:solidFill>
              <a:srgbClr val="FF00FF"/>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350">
                <a:latin typeface="Arial" panose="020B0604020202020204" pitchFamily="34" charset="0"/>
              </a:endParaRPr>
            </a:p>
          </p:txBody>
        </p:sp>
        <p:sp>
          <p:nvSpPr>
            <p:cNvPr id="12320" name="Line 7"/>
            <p:cNvSpPr>
              <a:spLocks noChangeShapeType="1"/>
            </p:cNvSpPr>
            <p:nvPr/>
          </p:nvSpPr>
          <p:spPr bwMode="auto">
            <a:xfrm flipH="1">
              <a:off x="4070" y="1081"/>
              <a:ext cx="400" cy="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2321" name="Line 8"/>
            <p:cNvSpPr>
              <a:spLocks noChangeShapeType="1"/>
            </p:cNvSpPr>
            <p:nvPr/>
          </p:nvSpPr>
          <p:spPr bwMode="auto">
            <a:xfrm flipH="1">
              <a:off x="4461" y="1074"/>
              <a:ext cx="8" cy="528"/>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350"/>
            </a:p>
          </p:txBody>
        </p:sp>
      </p:grpSp>
      <p:grpSp>
        <p:nvGrpSpPr>
          <p:cNvPr id="12294" name="Group 14"/>
          <p:cNvGrpSpPr>
            <a:grpSpLocks/>
          </p:cNvGrpSpPr>
          <p:nvPr/>
        </p:nvGrpSpPr>
        <p:grpSpPr bwMode="auto">
          <a:xfrm>
            <a:off x="5991821" y="2912986"/>
            <a:ext cx="1415654" cy="1079897"/>
            <a:chOff x="4070" y="703"/>
            <a:chExt cx="1189" cy="907"/>
          </a:xfrm>
        </p:grpSpPr>
        <p:sp>
          <p:nvSpPr>
            <p:cNvPr id="12314" name="Rectangle 15"/>
            <p:cNvSpPr>
              <a:spLocks noChangeArrowheads="1"/>
            </p:cNvSpPr>
            <p:nvPr/>
          </p:nvSpPr>
          <p:spPr bwMode="auto">
            <a:xfrm>
              <a:off x="4080" y="703"/>
              <a:ext cx="1179" cy="907"/>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350">
                <a:latin typeface="Arial" panose="020B0604020202020204" pitchFamily="34" charset="0"/>
              </a:endParaRPr>
            </a:p>
          </p:txBody>
        </p:sp>
        <p:sp>
          <p:nvSpPr>
            <p:cNvPr id="12315" name="Oval 16"/>
            <p:cNvSpPr>
              <a:spLocks noChangeArrowheads="1"/>
            </p:cNvSpPr>
            <p:nvPr/>
          </p:nvSpPr>
          <p:spPr bwMode="auto">
            <a:xfrm>
              <a:off x="4439" y="1050"/>
              <a:ext cx="56" cy="56"/>
            </a:xfrm>
            <a:prstGeom prst="ellipse">
              <a:avLst/>
            </a:prstGeom>
            <a:solidFill>
              <a:srgbClr val="FF00FF"/>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350">
                <a:latin typeface="Arial" panose="020B0604020202020204" pitchFamily="34" charset="0"/>
              </a:endParaRPr>
            </a:p>
          </p:txBody>
        </p:sp>
        <p:sp>
          <p:nvSpPr>
            <p:cNvPr id="12316" name="Line 17"/>
            <p:cNvSpPr>
              <a:spLocks noChangeShapeType="1"/>
            </p:cNvSpPr>
            <p:nvPr/>
          </p:nvSpPr>
          <p:spPr bwMode="auto">
            <a:xfrm flipH="1">
              <a:off x="4070" y="1081"/>
              <a:ext cx="400" cy="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2317" name="Line 18"/>
            <p:cNvSpPr>
              <a:spLocks noChangeShapeType="1"/>
            </p:cNvSpPr>
            <p:nvPr/>
          </p:nvSpPr>
          <p:spPr bwMode="auto">
            <a:xfrm flipH="1">
              <a:off x="4461" y="1074"/>
              <a:ext cx="8" cy="528"/>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350"/>
            </a:p>
          </p:txBody>
        </p:sp>
      </p:grpSp>
      <p:grpSp>
        <p:nvGrpSpPr>
          <p:cNvPr id="12295" name="Group 19"/>
          <p:cNvGrpSpPr>
            <a:grpSpLocks/>
          </p:cNvGrpSpPr>
          <p:nvPr/>
        </p:nvGrpSpPr>
        <p:grpSpPr bwMode="auto">
          <a:xfrm>
            <a:off x="5998369" y="4339828"/>
            <a:ext cx="1415654" cy="1079897"/>
            <a:chOff x="4070" y="703"/>
            <a:chExt cx="1189" cy="907"/>
          </a:xfrm>
        </p:grpSpPr>
        <p:sp>
          <p:nvSpPr>
            <p:cNvPr id="12310" name="Rectangle 20"/>
            <p:cNvSpPr>
              <a:spLocks noChangeArrowheads="1"/>
            </p:cNvSpPr>
            <p:nvPr/>
          </p:nvSpPr>
          <p:spPr bwMode="auto">
            <a:xfrm>
              <a:off x="4080" y="703"/>
              <a:ext cx="1179" cy="907"/>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350">
                <a:latin typeface="Arial" panose="020B0604020202020204" pitchFamily="34" charset="0"/>
              </a:endParaRPr>
            </a:p>
          </p:txBody>
        </p:sp>
        <p:sp>
          <p:nvSpPr>
            <p:cNvPr id="12311" name="Oval 21"/>
            <p:cNvSpPr>
              <a:spLocks noChangeArrowheads="1"/>
            </p:cNvSpPr>
            <p:nvPr/>
          </p:nvSpPr>
          <p:spPr bwMode="auto">
            <a:xfrm>
              <a:off x="4439" y="1050"/>
              <a:ext cx="56" cy="56"/>
            </a:xfrm>
            <a:prstGeom prst="ellipse">
              <a:avLst/>
            </a:prstGeom>
            <a:solidFill>
              <a:srgbClr val="FF00FF"/>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350">
                <a:latin typeface="Arial" panose="020B0604020202020204" pitchFamily="34" charset="0"/>
              </a:endParaRPr>
            </a:p>
          </p:txBody>
        </p:sp>
        <p:sp>
          <p:nvSpPr>
            <p:cNvPr id="12312" name="Line 22"/>
            <p:cNvSpPr>
              <a:spLocks noChangeShapeType="1"/>
            </p:cNvSpPr>
            <p:nvPr/>
          </p:nvSpPr>
          <p:spPr bwMode="auto">
            <a:xfrm flipH="1">
              <a:off x="4070" y="1081"/>
              <a:ext cx="400" cy="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2313" name="Line 23"/>
            <p:cNvSpPr>
              <a:spLocks noChangeShapeType="1"/>
            </p:cNvSpPr>
            <p:nvPr/>
          </p:nvSpPr>
          <p:spPr bwMode="auto">
            <a:xfrm flipH="1">
              <a:off x="4461" y="1074"/>
              <a:ext cx="8" cy="528"/>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350"/>
            </a:p>
          </p:txBody>
        </p:sp>
      </p:grpSp>
      <p:graphicFrame>
        <p:nvGraphicFramePr>
          <p:cNvPr id="12296" name="Object 24"/>
          <p:cNvGraphicFramePr>
            <a:graphicFrameLocks noChangeAspect="1"/>
          </p:cNvGraphicFramePr>
          <p:nvPr/>
        </p:nvGraphicFramePr>
        <p:xfrm>
          <a:off x="6523435" y="1989535"/>
          <a:ext cx="471488" cy="261938"/>
        </p:xfrm>
        <a:graphic>
          <a:graphicData uri="http://schemas.openxmlformats.org/presentationml/2006/ole">
            <mc:AlternateContent xmlns:mc="http://schemas.openxmlformats.org/markup-compatibility/2006">
              <mc:Choice xmlns:v="urn:schemas-microsoft-com:vml" Requires="v">
                <p:oleObj spid="_x0000_s1395" name="Формула" r:id="rId4" imgW="444114" imgH="253780" progId="Equation.3">
                  <p:embed/>
                </p:oleObj>
              </mc:Choice>
              <mc:Fallback>
                <p:oleObj name="Формула" r:id="rId4" imgW="444114" imgH="253780" progId="Equation.3">
                  <p:embed/>
                  <p:pic>
                    <p:nvPicPr>
                      <p:cNvPr id="12296" name="Object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3435" y="1989535"/>
                        <a:ext cx="4714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97" name="Rectangle 25"/>
          <p:cNvSpPr>
            <a:spLocks noChangeArrowheads="1"/>
          </p:cNvSpPr>
          <p:nvPr/>
        </p:nvSpPr>
        <p:spPr bwMode="auto">
          <a:xfrm>
            <a:off x="7436644" y="3442097"/>
            <a:ext cx="35458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350">
                <a:latin typeface="Arial" panose="020B0604020202020204" pitchFamily="34" charset="0"/>
              </a:rPr>
              <a:t>T</a:t>
            </a:r>
            <a:r>
              <a:rPr lang="en-US" altLang="en-US" sz="1350" baseline="-15000">
                <a:latin typeface="Arial" panose="020B0604020202020204" pitchFamily="34" charset="0"/>
              </a:rPr>
              <a:t>2</a:t>
            </a:r>
            <a:endParaRPr lang="ru-RU" altLang="en-US" sz="1350" baseline="-15000">
              <a:latin typeface="Arial" panose="020B0604020202020204" pitchFamily="34" charset="0"/>
            </a:endParaRPr>
          </a:p>
        </p:txBody>
      </p:sp>
      <p:sp>
        <p:nvSpPr>
          <p:cNvPr id="12298" name="Rectangle 26"/>
          <p:cNvSpPr>
            <a:spLocks noChangeArrowheads="1"/>
          </p:cNvSpPr>
          <p:nvPr/>
        </p:nvSpPr>
        <p:spPr bwMode="auto">
          <a:xfrm>
            <a:off x="7458075" y="4697016"/>
            <a:ext cx="29046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350">
                <a:latin typeface="Arial" panose="020B0604020202020204" pitchFamily="34" charset="0"/>
                <a:sym typeface="Symbol" panose="05050102010706020507" pitchFamily="18" charset="2"/>
              </a:rPr>
              <a:t></a:t>
            </a:r>
            <a:endParaRPr lang="ru-RU" altLang="en-US" sz="1350" baseline="-25000">
              <a:latin typeface="Arial" panose="020B0604020202020204" pitchFamily="34" charset="0"/>
            </a:endParaRPr>
          </a:p>
        </p:txBody>
      </p:sp>
      <p:graphicFrame>
        <p:nvGraphicFramePr>
          <p:cNvPr id="12299" name="Object 27"/>
          <p:cNvGraphicFramePr>
            <a:graphicFrameLocks noChangeAspect="1"/>
          </p:cNvGraphicFramePr>
          <p:nvPr/>
        </p:nvGraphicFramePr>
        <p:xfrm>
          <a:off x="6537722" y="3311129"/>
          <a:ext cx="689372" cy="276225"/>
        </p:xfrm>
        <a:graphic>
          <a:graphicData uri="http://schemas.openxmlformats.org/presentationml/2006/ole">
            <mc:AlternateContent xmlns:mc="http://schemas.openxmlformats.org/markup-compatibility/2006">
              <mc:Choice xmlns:v="urn:schemas-microsoft-com:vml" Requires="v">
                <p:oleObj spid="_x0000_s1396" name="Формула" r:id="rId6" imgW="609336" imgH="253890" progId="Equation.3">
                  <p:embed/>
                </p:oleObj>
              </mc:Choice>
              <mc:Fallback>
                <p:oleObj name="Формула" r:id="rId6" imgW="609336" imgH="253890" progId="Equation.3">
                  <p:embed/>
                  <p:pic>
                    <p:nvPicPr>
                      <p:cNvPr id="12299" name="Object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7722" y="3311129"/>
                        <a:ext cx="68937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300" name="Object 28"/>
          <p:cNvGraphicFramePr>
            <a:graphicFrameLocks noChangeAspect="1"/>
          </p:cNvGraphicFramePr>
          <p:nvPr/>
        </p:nvGraphicFramePr>
        <p:xfrm>
          <a:off x="6509147" y="4554142"/>
          <a:ext cx="908447" cy="311944"/>
        </p:xfrm>
        <a:graphic>
          <a:graphicData uri="http://schemas.openxmlformats.org/presentationml/2006/ole">
            <mc:AlternateContent xmlns:mc="http://schemas.openxmlformats.org/markup-compatibility/2006">
              <mc:Choice xmlns:v="urn:schemas-microsoft-com:vml" Requires="v">
                <p:oleObj spid="_x0000_s1397" name="Формула" r:id="rId8" imgW="812447" imgH="291973" progId="Equation.3">
                  <p:embed/>
                </p:oleObj>
              </mc:Choice>
              <mc:Fallback>
                <p:oleObj name="Формула" r:id="rId8" imgW="812447" imgH="291973" progId="Equation.3">
                  <p:embed/>
                  <p:pic>
                    <p:nvPicPr>
                      <p:cNvPr id="12300" name="Object 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09147" y="4554142"/>
                        <a:ext cx="908447" cy="31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301" name="Rectangle 29"/>
          <p:cNvSpPr>
            <a:spLocks noChangeArrowheads="1"/>
          </p:cNvSpPr>
          <p:nvPr/>
        </p:nvSpPr>
        <p:spPr bwMode="auto">
          <a:xfrm>
            <a:off x="5729288" y="2006203"/>
            <a:ext cx="27122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350"/>
              <a:t>y</a:t>
            </a:r>
            <a:endParaRPr lang="ru-RU" altLang="en-US" sz="1350"/>
          </a:p>
        </p:txBody>
      </p:sp>
      <p:sp>
        <p:nvSpPr>
          <p:cNvPr id="12302" name="Rectangle 30"/>
          <p:cNvSpPr>
            <a:spLocks noChangeArrowheads="1"/>
          </p:cNvSpPr>
          <p:nvPr/>
        </p:nvSpPr>
        <p:spPr bwMode="auto">
          <a:xfrm>
            <a:off x="5742385" y="3340894"/>
            <a:ext cx="27122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350"/>
              <a:t>y</a:t>
            </a:r>
            <a:endParaRPr lang="ru-RU" altLang="en-US" sz="1350"/>
          </a:p>
        </p:txBody>
      </p:sp>
      <p:sp>
        <p:nvSpPr>
          <p:cNvPr id="12303" name="Rectangle 31"/>
          <p:cNvSpPr>
            <a:spLocks noChangeArrowheads="1"/>
          </p:cNvSpPr>
          <p:nvPr/>
        </p:nvSpPr>
        <p:spPr bwMode="auto">
          <a:xfrm>
            <a:off x="5743575" y="4642247"/>
            <a:ext cx="22383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350"/>
              <a:t>y</a:t>
            </a:r>
            <a:endParaRPr lang="ru-RU" altLang="en-US" sz="1350"/>
          </a:p>
        </p:txBody>
      </p:sp>
      <p:sp>
        <p:nvSpPr>
          <p:cNvPr id="12304" name="Rectangle 32"/>
          <p:cNvSpPr>
            <a:spLocks noChangeArrowheads="1"/>
          </p:cNvSpPr>
          <p:nvPr/>
        </p:nvSpPr>
        <p:spPr bwMode="auto">
          <a:xfrm>
            <a:off x="6345874" y="2573531"/>
            <a:ext cx="27122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350" dirty="0"/>
              <a:t>x</a:t>
            </a:r>
            <a:endParaRPr lang="ru-RU" altLang="en-US" sz="1350" dirty="0"/>
          </a:p>
        </p:txBody>
      </p:sp>
      <p:sp>
        <p:nvSpPr>
          <p:cNvPr id="12305" name="Rectangle 33"/>
          <p:cNvSpPr>
            <a:spLocks noChangeArrowheads="1"/>
          </p:cNvSpPr>
          <p:nvPr/>
        </p:nvSpPr>
        <p:spPr bwMode="auto">
          <a:xfrm>
            <a:off x="6349604" y="4026694"/>
            <a:ext cx="27122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350"/>
              <a:t>x</a:t>
            </a:r>
            <a:endParaRPr lang="ru-RU" altLang="en-US" sz="1350"/>
          </a:p>
        </p:txBody>
      </p:sp>
      <p:sp>
        <p:nvSpPr>
          <p:cNvPr id="12306" name="Rectangle 34"/>
          <p:cNvSpPr>
            <a:spLocks noChangeArrowheads="1"/>
          </p:cNvSpPr>
          <p:nvPr/>
        </p:nvSpPr>
        <p:spPr bwMode="auto">
          <a:xfrm>
            <a:off x="6356747" y="5355432"/>
            <a:ext cx="27122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350"/>
              <a:t>x</a:t>
            </a:r>
            <a:endParaRPr lang="ru-RU" altLang="en-US" sz="1350"/>
          </a:p>
        </p:txBody>
      </p:sp>
      <p:sp>
        <p:nvSpPr>
          <p:cNvPr id="12307" name="Rectangle 0"/>
          <p:cNvSpPr>
            <a:spLocks noChangeArrowheads="1"/>
          </p:cNvSpPr>
          <p:nvPr/>
        </p:nvSpPr>
        <p:spPr bwMode="auto">
          <a:xfrm>
            <a:off x="859631" y="5190513"/>
            <a:ext cx="3700463"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n-US" altLang="en-US" sz="2000" dirty="0"/>
              <a:t>Frame difference dependence from the movement  </a:t>
            </a:r>
            <a:r>
              <a:rPr lang="en-US" altLang="en-US" sz="2000" dirty="0" smtClean="0"/>
              <a:t>amount </a:t>
            </a:r>
          </a:p>
          <a:p>
            <a:pPr algn="ctr">
              <a:spcBef>
                <a:spcPct val="0"/>
              </a:spcBef>
              <a:buNone/>
            </a:pPr>
            <a:r>
              <a:rPr lang="en-US" altLang="en-US" sz="2000" i="1" dirty="0" smtClean="0"/>
              <a:t>(Sekine </a:t>
            </a:r>
            <a:r>
              <a:rPr lang="en-US" altLang="en-US" sz="2000" i="1" dirty="0"/>
              <a:t>et al.  </a:t>
            </a:r>
            <a:r>
              <a:rPr lang="en-US" altLang="en-US" sz="2000" i="1" dirty="0" smtClean="0"/>
              <a:t>US5,861,916)</a:t>
            </a:r>
            <a:endParaRPr lang="en-US" altLang="en-US" sz="2000" i="1" dirty="0"/>
          </a:p>
          <a:p>
            <a:pPr algn="ctr" eaLnBrk="1" hangingPunct="1">
              <a:spcBef>
                <a:spcPct val="0"/>
              </a:spcBef>
              <a:buFontTx/>
              <a:buNone/>
            </a:pPr>
            <a:endParaRPr lang="ru-RU" altLang="en-US" sz="1500" dirty="0"/>
          </a:p>
        </p:txBody>
      </p:sp>
      <p:sp>
        <p:nvSpPr>
          <p:cNvPr id="12308" name="Rectangle 1"/>
          <p:cNvSpPr>
            <a:spLocks noChangeArrowheads="1"/>
          </p:cNvSpPr>
          <p:nvPr/>
        </p:nvSpPr>
        <p:spPr bwMode="auto">
          <a:xfrm>
            <a:off x="5956506" y="952700"/>
            <a:ext cx="22832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smtClean="0">
                <a:cs typeface="Times New Roman" panose="02020603050405020304" pitchFamily="18" charset="0"/>
              </a:rPr>
              <a:t>Frames </a:t>
            </a:r>
            <a:r>
              <a:rPr lang="en-US" altLang="en-US" sz="2000" dirty="0">
                <a:cs typeface="Times New Roman" panose="02020603050405020304" pitchFamily="18" charset="0"/>
              </a:rPr>
              <a:t>sequence</a:t>
            </a:r>
            <a:r>
              <a:rPr lang="ru-RU" altLang="en-US" sz="2000" dirty="0">
                <a:cs typeface="Times New Roman" panose="02020603050405020304" pitchFamily="18" charset="0"/>
              </a:rPr>
              <a:t> </a:t>
            </a:r>
          </a:p>
        </p:txBody>
      </p:sp>
      <p:pic>
        <p:nvPicPr>
          <p:cNvPr id="12309" name="Picture 8" descr="fm"/>
          <p:cNvPicPr>
            <a:picLocks noChangeAspect="1" noChangeArrowheads="1"/>
          </p:cNvPicPr>
          <p:nvPr/>
        </p:nvPicPr>
        <p:blipFill>
          <a:blip r:embed="rId10">
            <a:lum bright="6000" contrast="6000"/>
            <a:extLst>
              <a:ext uri="{28A0092B-C50C-407E-A947-70E740481C1C}">
                <a14:useLocalDpi xmlns:a14="http://schemas.microsoft.com/office/drawing/2010/main" val="0"/>
              </a:ext>
            </a:extLst>
          </a:blip>
          <a:srcRect r="16736"/>
          <a:stretch>
            <a:fillRect/>
          </a:stretch>
        </p:blipFill>
        <p:spPr bwMode="auto">
          <a:xfrm>
            <a:off x="974484" y="1118955"/>
            <a:ext cx="4475986" cy="3878143"/>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220112" y="5488226"/>
            <a:ext cx="3923887" cy="707886"/>
          </a:xfrm>
          <a:prstGeom prst="rect">
            <a:avLst/>
          </a:prstGeom>
        </p:spPr>
        <p:txBody>
          <a:bodyPr wrap="square">
            <a:spAutoFit/>
          </a:bodyPr>
          <a:lstStyle/>
          <a:p>
            <a:r>
              <a:rPr lang="en-US" sz="2000" dirty="0" smtClean="0">
                <a:latin typeface="Times New Roman" panose="02020603050405020304" pitchFamily="18" charset="0"/>
                <a:cs typeface="Times New Roman" panose="02020603050405020304" pitchFamily="18" charset="0"/>
              </a:rPr>
              <a:t>Inter-frame difference frame has the same size as original video image</a:t>
            </a:r>
            <a:endParaRPr lang="en-US" sz="2000" dirty="0">
              <a:latin typeface="Times New Roman" panose="02020603050405020304" pitchFamily="18" charset="0"/>
              <a:cs typeface="Times New Roman" panose="02020603050405020304" pitchFamily="18" charset="0"/>
            </a:endParaRPr>
          </a:p>
        </p:txBody>
      </p:sp>
      <p:sp>
        <p:nvSpPr>
          <p:cNvPr id="4" name="Заголовок 3"/>
          <p:cNvSpPr>
            <a:spLocks noGrp="1"/>
          </p:cNvSpPr>
          <p:nvPr>
            <p:ph type="title"/>
          </p:nvPr>
        </p:nvSpPr>
        <p:spPr>
          <a:xfrm>
            <a:off x="616744" y="446670"/>
            <a:ext cx="7886699" cy="815951"/>
          </a:xfrm>
        </p:spPr>
        <p:txBody>
          <a:bodyPr>
            <a:normAutofit fontScale="90000"/>
          </a:bodyPr>
          <a:lstStyle/>
          <a:p>
            <a:pPr algn="ctr"/>
            <a:r>
              <a:rPr lang="en-US" sz="3600" b="1" dirty="0">
                <a:solidFill>
                  <a:srgbClr val="C00000"/>
                </a:solidFill>
                <a:cs typeface="Arial" panose="020B0604020202020204" pitchFamily="34" charset="0"/>
              </a:rPr>
              <a:t>Frame difference accumulation as movement amount measure</a:t>
            </a:r>
            <a:r>
              <a:rPr lang="en-US" altLang="en-US" dirty="0">
                <a:latin typeface="Arial" panose="020B0604020202020204" pitchFamily="34" charset="0"/>
              </a:rPr>
              <a:t/>
            </a:r>
            <a:br>
              <a:rPr lang="en-US" altLang="en-US" dirty="0">
                <a:latin typeface="Arial" panose="020B0604020202020204" pitchFamily="34" charset="0"/>
              </a:rPr>
            </a:br>
            <a:endParaRPr lang="ru-RU" dirty="0"/>
          </a:p>
        </p:txBody>
      </p:sp>
    </p:spTree>
    <p:extLst>
      <p:ext uri="{BB962C8B-B14F-4D97-AF65-F5344CB8AC3E}">
        <p14:creationId xmlns:p14="http://schemas.microsoft.com/office/powerpoint/2010/main" val="2203090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7" descr="vestibul3"/>
          <p:cNvPicPr>
            <a:picLocks noChangeAspect="1"/>
          </p:cNvPicPr>
          <p:nvPr/>
        </p:nvPicPr>
        <p:blipFill>
          <a:blip r:embed="rId3">
            <a:lum contrast="12000"/>
            <a:grayscl/>
            <a:extLst>
              <a:ext uri="{28A0092B-C50C-407E-A947-70E740481C1C}">
                <a14:useLocalDpi xmlns:a14="http://schemas.microsoft.com/office/drawing/2010/main" val="0"/>
              </a:ext>
            </a:extLst>
          </a:blip>
          <a:srcRect l="1755" t="2325"/>
          <a:stretch>
            <a:fillRect/>
          </a:stretch>
        </p:blipFill>
        <p:spPr bwMode="auto">
          <a:xfrm>
            <a:off x="568492" y="698643"/>
            <a:ext cx="8608334" cy="530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501505" y="1860949"/>
            <a:ext cx="1188244" cy="1078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50" dirty="0"/>
          </a:p>
        </p:txBody>
      </p:sp>
      <p:pic>
        <p:nvPicPr>
          <p:cNvPr id="18436"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99048" y="1533526"/>
            <a:ext cx="2445544" cy="345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aphicFrame>
        <p:nvGraphicFramePr>
          <p:cNvPr id="7" name="Схема 6"/>
          <p:cNvGraphicFramePr/>
          <p:nvPr>
            <p:extLst>
              <p:ext uri="{D42A27DB-BD31-4B8C-83A1-F6EECF244321}">
                <p14:modId xmlns:p14="http://schemas.microsoft.com/office/powerpoint/2010/main" val="114676153"/>
              </p:ext>
            </p:extLst>
          </p:nvPr>
        </p:nvGraphicFramePr>
        <p:xfrm>
          <a:off x="4865929" y="1714417"/>
          <a:ext cx="2351430" cy="39190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Rectangle 8"/>
          <p:cNvSpPr/>
          <p:nvPr/>
        </p:nvSpPr>
        <p:spPr>
          <a:xfrm>
            <a:off x="2837929" y="5178029"/>
            <a:ext cx="567784" cy="343620"/>
          </a:xfrm>
          <a:prstGeom prst="rect">
            <a:avLst/>
          </a:prstGeom>
        </p:spPr>
        <p:txBody>
          <a:bodyPr wrap="none">
            <a:spAutoFit/>
          </a:bodyPr>
          <a:lstStyle/>
          <a:p>
            <a:pPr algn="ctr">
              <a:defRPr/>
            </a:pPr>
            <a:r>
              <a:rPr lang="en-US" sz="1633" dirty="0">
                <a:latin typeface="Calibri" pitchFamily="34"/>
                <a:ea typeface="Microsoft YaHei" pitchFamily="2"/>
                <a:cs typeface="Mangal" pitchFamily="2"/>
              </a:rPr>
              <a:t>VER </a:t>
            </a:r>
            <a:endParaRPr lang="ru-RU" sz="1633" dirty="0">
              <a:ea typeface="Tahoma" pitchFamily="34" charset="0"/>
              <a:cs typeface="Tahoma" pitchFamily="34" charset="0"/>
            </a:endParaRPr>
          </a:p>
        </p:txBody>
      </p:sp>
      <p:sp>
        <p:nvSpPr>
          <p:cNvPr id="10" name="TextBox 9"/>
          <p:cNvSpPr txBox="1"/>
          <p:nvPr/>
        </p:nvSpPr>
        <p:spPr>
          <a:xfrm>
            <a:off x="1712558" y="113544"/>
            <a:ext cx="6306741" cy="562797"/>
          </a:xfrm>
          <a:prstGeom prst="rect">
            <a:avLst/>
          </a:prstGeom>
          <a:noFill/>
          <a:ln>
            <a:noFill/>
          </a:ln>
          <a:effectLst/>
        </p:spPr>
        <p:txBody>
          <a:bodyPr lIns="61229" tIns="30614" rIns="61229" bIns="30614"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defRPr/>
            </a:pPr>
            <a:r>
              <a:rPr lang="en-US" sz="3200" b="1" dirty="0">
                <a:solidFill>
                  <a:srgbClr val="C00000"/>
                </a:solidFill>
                <a:latin typeface="Calibri" pitchFamily="34"/>
                <a:ea typeface="Microsoft YaHei" pitchFamily="2"/>
                <a:cs typeface="Mangal" pitchFamily="2"/>
              </a:rPr>
              <a:t>Vestibulo-emotional reflex</a:t>
            </a:r>
            <a:r>
              <a:rPr lang="ru-RU" sz="3200" b="1" dirty="0">
                <a:solidFill>
                  <a:srgbClr val="C00000"/>
                </a:solidFill>
                <a:latin typeface="Calibri" pitchFamily="34"/>
                <a:ea typeface="Microsoft YaHei" pitchFamily="2"/>
                <a:cs typeface="Mangal" pitchFamily="2"/>
              </a:rPr>
              <a:t> (</a:t>
            </a:r>
            <a:r>
              <a:rPr lang="en-US" sz="3200" b="1" dirty="0">
                <a:solidFill>
                  <a:srgbClr val="C00000"/>
                </a:solidFill>
                <a:latin typeface="Calibri" pitchFamily="34"/>
                <a:ea typeface="Microsoft YaHei" pitchFamily="2"/>
                <a:cs typeface="Mangal" pitchFamily="2"/>
              </a:rPr>
              <a:t>VER</a:t>
            </a:r>
            <a:r>
              <a:rPr lang="ru-RU" sz="3200" b="1" dirty="0">
                <a:solidFill>
                  <a:srgbClr val="C00000"/>
                </a:solidFill>
                <a:latin typeface="Calibri" pitchFamily="34"/>
                <a:ea typeface="Microsoft YaHei" pitchFamily="2"/>
                <a:cs typeface="Mangal" pitchFamily="2"/>
              </a:rPr>
              <a:t>) </a:t>
            </a:r>
          </a:p>
        </p:txBody>
      </p:sp>
    </p:spTree>
    <p:extLst>
      <p:ext uri="{BB962C8B-B14F-4D97-AF65-F5344CB8AC3E}">
        <p14:creationId xmlns:p14="http://schemas.microsoft.com/office/powerpoint/2010/main" val="3169628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46447" y="147964"/>
            <a:ext cx="7432997" cy="584775"/>
          </a:xfrm>
          <a:prstGeom prst="rect">
            <a:avLst/>
          </a:prstGeom>
          <a:noFill/>
          <a:effectLst/>
        </p:spPr>
        <p:txBody>
          <a:bodyPr wrap="none" rtlCol="0">
            <a:spAutoFit/>
          </a:bodyPr>
          <a:lstStyle/>
          <a:p>
            <a:pPr hangingPunct="0"/>
            <a:r>
              <a:rPr lang="ru-RU" sz="3200" b="1" dirty="0" err="1">
                <a:solidFill>
                  <a:srgbClr val="C00000"/>
                </a:solidFill>
                <a:ea typeface="Microsoft YaHei" pitchFamily="2"/>
                <a:cs typeface="Arial" panose="020B0604020202020204" pitchFamily="34" charset="0"/>
              </a:rPr>
              <a:t>VibraImage</a:t>
            </a:r>
            <a:r>
              <a:rPr lang="ru-RU" sz="3200" b="1" dirty="0">
                <a:solidFill>
                  <a:srgbClr val="C00000"/>
                </a:solidFill>
                <a:ea typeface="Microsoft YaHei" pitchFamily="2"/>
                <a:cs typeface="Arial" panose="020B0604020202020204" pitchFamily="34" charset="0"/>
              </a:rPr>
              <a:t> </a:t>
            </a:r>
            <a:r>
              <a:rPr lang="en-US" sz="3200" b="1" dirty="0" smtClean="0">
                <a:solidFill>
                  <a:srgbClr val="C00000"/>
                </a:solidFill>
                <a:ea typeface="Microsoft YaHei" pitchFamily="2"/>
                <a:cs typeface="Arial" panose="020B0604020202020204" pitchFamily="34" charset="0"/>
              </a:rPr>
              <a:t>application in aviation security</a:t>
            </a:r>
            <a:endParaRPr lang="ru-RU" sz="3200" b="1" dirty="0">
              <a:solidFill>
                <a:srgbClr val="C00000"/>
              </a:solidFill>
              <a:ea typeface="Microsoft YaHei" pitchFamily="2"/>
              <a:cs typeface="Arial" panose="020B0604020202020204" pitchFamily="34" charset="0"/>
            </a:endParaRPr>
          </a:p>
        </p:txBody>
      </p:sp>
      <p:pic>
        <p:nvPicPr>
          <p:cNvPr id="8" name="Picture 6" descr="IMG_0684"/>
          <p:cNvPicPr>
            <a:picLocks noChangeAspect="1" noChangeArrowheads="1"/>
          </p:cNvPicPr>
          <p:nvPr/>
        </p:nvPicPr>
        <p:blipFill>
          <a:blip r:embed="rId3"/>
          <a:srcRect/>
          <a:stretch>
            <a:fillRect/>
          </a:stretch>
        </p:blipFill>
        <p:spPr bwMode="auto">
          <a:xfrm>
            <a:off x="430213" y="1198563"/>
            <a:ext cx="3473450" cy="2457450"/>
          </a:xfrm>
          <a:prstGeom prst="rect">
            <a:avLst/>
          </a:prstGeom>
          <a:noFill/>
          <a:ln w="9525">
            <a:solidFill>
              <a:srgbClr val="000080"/>
            </a:solidFill>
            <a:miter lim="800000"/>
            <a:headEnd/>
            <a:tailEnd/>
          </a:ln>
        </p:spPr>
      </p:pic>
      <p:pic>
        <p:nvPicPr>
          <p:cNvPr id="2" name="Picture 1"/>
          <p:cNvPicPr>
            <a:picLocks noChangeAspect="1"/>
          </p:cNvPicPr>
          <p:nvPr/>
        </p:nvPicPr>
        <p:blipFill>
          <a:blip r:embed="rId4"/>
          <a:stretch>
            <a:fillRect/>
          </a:stretch>
        </p:blipFill>
        <p:spPr>
          <a:xfrm>
            <a:off x="4862946" y="1209792"/>
            <a:ext cx="3522040" cy="2434991"/>
          </a:xfrm>
          <a:prstGeom prst="rect">
            <a:avLst/>
          </a:prstGeom>
        </p:spPr>
      </p:pic>
      <p:sp>
        <p:nvSpPr>
          <p:cNvPr id="3" name="Rectangle 2"/>
          <p:cNvSpPr/>
          <p:nvPr/>
        </p:nvSpPr>
        <p:spPr>
          <a:xfrm>
            <a:off x="1651851" y="3794287"/>
            <a:ext cx="6135398" cy="369332"/>
          </a:xfrm>
          <a:prstGeom prst="rect">
            <a:avLst/>
          </a:prstGeom>
        </p:spPr>
        <p:txBody>
          <a:bodyPr wrap="none">
            <a:spAutoFit/>
          </a:bodyPr>
          <a:lstStyle/>
          <a:p>
            <a:r>
              <a:rPr lang="en-US" dirty="0" smtClean="0"/>
              <a:t>Vibraimage on Pulkovo </a:t>
            </a:r>
            <a:r>
              <a:rPr lang="en-US" dirty="0"/>
              <a:t>airport, St. Petersburg, </a:t>
            </a:r>
            <a:r>
              <a:rPr lang="en-US" dirty="0" smtClean="0"/>
              <a:t>Russia, 2007 year</a:t>
            </a:r>
            <a:endParaRPr lang="en-US" dirty="0"/>
          </a:p>
        </p:txBody>
      </p:sp>
      <p:pic>
        <p:nvPicPr>
          <p:cNvPr id="4" name="Picture 3"/>
          <p:cNvPicPr>
            <a:picLocks noChangeAspect="1"/>
          </p:cNvPicPr>
          <p:nvPr/>
        </p:nvPicPr>
        <p:blipFill>
          <a:blip r:embed="rId5"/>
          <a:stretch>
            <a:fillRect/>
          </a:stretch>
        </p:blipFill>
        <p:spPr>
          <a:xfrm>
            <a:off x="674320" y="4163619"/>
            <a:ext cx="7710665" cy="2343912"/>
          </a:xfrm>
          <a:prstGeom prst="rect">
            <a:avLst/>
          </a:prstGeom>
        </p:spPr>
      </p:pic>
    </p:spTree>
    <p:extLst>
      <p:ext uri="{BB962C8B-B14F-4D97-AF65-F5344CB8AC3E}">
        <p14:creationId xmlns:p14="http://schemas.microsoft.com/office/powerpoint/2010/main" val="1928580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alphaModFix amt="20000"/>
            <a:grayscl/>
            <a:lum/>
          </a:blip>
          <a:srcRect/>
          <a:stretch>
            <a:fillRect/>
          </a:stretch>
        </p:blipFill>
        <p:spPr>
          <a:xfrm>
            <a:off x="0" y="360"/>
            <a:ext cx="9143433" cy="6857575"/>
          </a:xfrm>
          <a:prstGeom prst="rect">
            <a:avLst/>
          </a:prstGeom>
          <a:noFill/>
          <a:ln>
            <a:noFill/>
          </a:ln>
        </p:spPr>
      </p:pic>
      <p:sp>
        <p:nvSpPr>
          <p:cNvPr id="4" name="TextBox 3"/>
          <p:cNvSpPr txBox="1"/>
          <p:nvPr/>
        </p:nvSpPr>
        <p:spPr>
          <a:xfrm>
            <a:off x="202010" y="1008228"/>
            <a:ext cx="3516433" cy="5308097"/>
          </a:xfrm>
          <a:prstGeom prst="rect">
            <a:avLst/>
          </a:prstGeom>
          <a:noFill/>
          <a:ln>
            <a:noFill/>
          </a:ln>
        </p:spPr>
        <p:txBody>
          <a:bodyPr vert="horz" wrap="square" lIns="81638" tIns="40819" rIns="81638" bIns="40819"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r>
              <a:rPr lang="ru-RU" sz="3991" dirty="0">
                <a:solidFill>
                  <a:srgbClr val="FF6633"/>
                </a:solidFill>
                <a:latin typeface="Calibri" pitchFamily="34"/>
                <a:ea typeface="Microsoft YaHei" pitchFamily="2"/>
                <a:cs typeface="Mangal" pitchFamily="2"/>
              </a:rPr>
              <a:t>17 </a:t>
            </a:r>
            <a:r>
              <a:rPr lang="en-US" sz="2903" dirty="0">
                <a:latin typeface="Calibri" pitchFamily="34"/>
                <a:ea typeface="Microsoft YaHei" pitchFamily="2"/>
                <a:cs typeface="Mangal" pitchFamily="2"/>
              </a:rPr>
              <a:t>checkpoints pavilion</a:t>
            </a:r>
            <a:r>
              <a:rPr lang="en-US" sz="2903" dirty="0" smtClean="0">
                <a:latin typeface="Calibri" pitchFamily="34"/>
                <a:ea typeface="Microsoft YaHei" pitchFamily="2"/>
                <a:cs typeface="Mangal" pitchFamily="2"/>
              </a:rPr>
              <a:t>.</a:t>
            </a:r>
            <a:endParaRPr lang="ru-RU" sz="3991" dirty="0">
              <a:solidFill>
                <a:srgbClr val="333333"/>
              </a:solidFill>
              <a:latin typeface="Calibri" pitchFamily="34"/>
              <a:ea typeface="Microsoft YaHei" pitchFamily="2"/>
              <a:cs typeface="Mangal" pitchFamily="2"/>
            </a:endParaRPr>
          </a:p>
          <a:p>
            <a:pPr hangingPunct="0">
              <a:buNone/>
            </a:pPr>
            <a:r>
              <a:rPr lang="ru-RU" sz="3991" dirty="0">
                <a:solidFill>
                  <a:srgbClr val="FF6633"/>
                </a:solidFill>
                <a:latin typeface="Calibri" pitchFamily="34"/>
                <a:ea typeface="Microsoft YaHei" pitchFamily="2"/>
                <a:cs typeface="Mangal" pitchFamily="2"/>
              </a:rPr>
              <a:t>262 </a:t>
            </a:r>
            <a:r>
              <a:rPr lang="ru-RU" sz="2903" dirty="0">
                <a:solidFill>
                  <a:srgbClr val="FF0000"/>
                </a:solidFill>
                <a:latin typeface="Calibri" pitchFamily="34"/>
                <a:ea typeface="Microsoft YaHei" pitchFamily="2"/>
                <a:cs typeface="Mangal" pitchFamily="2"/>
              </a:rPr>
              <a:t>Vibra</a:t>
            </a:r>
            <a:r>
              <a:rPr lang="ru-RU" sz="2903" dirty="0">
                <a:solidFill>
                  <a:srgbClr val="2323DC"/>
                </a:solidFill>
                <a:latin typeface="Calibri" pitchFamily="34"/>
                <a:ea typeface="Microsoft YaHei" pitchFamily="2"/>
                <a:cs typeface="Mangal" pitchFamily="2"/>
              </a:rPr>
              <a:t>Image</a:t>
            </a:r>
            <a:r>
              <a:rPr lang="en-US" sz="2903" dirty="0">
                <a:latin typeface="Calibri" pitchFamily="34"/>
                <a:ea typeface="Microsoft YaHei" pitchFamily="2"/>
                <a:cs typeface="Mangal" pitchFamily="2"/>
              </a:rPr>
              <a:t> IP cameras</a:t>
            </a:r>
            <a:r>
              <a:rPr lang="en-US" sz="2903" dirty="0" smtClean="0">
                <a:latin typeface="Calibri" pitchFamily="34"/>
                <a:ea typeface="Microsoft YaHei" pitchFamily="2"/>
                <a:cs typeface="Mangal" pitchFamily="2"/>
              </a:rPr>
              <a:t>.</a:t>
            </a:r>
            <a:endParaRPr lang="ru-RU" sz="3991" dirty="0">
              <a:solidFill>
                <a:srgbClr val="333333"/>
              </a:solidFill>
              <a:latin typeface="Calibri" pitchFamily="34"/>
              <a:ea typeface="Microsoft YaHei" pitchFamily="2"/>
              <a:cs typeface="Mangal" pitchFamily="2"/>
            </a:endParaRPr>
          </a:p>
          <a:p>
            <a:pPr lvl="0" hangingPunct="0">
              <a:buNone/>
            </a:pPr>
            <a:r>
              <a:rPr lang="ru-RU" sz="3991" dirty="0">
                <a:solidFill>
                  <a:srgbClr val="FF6633"/>
                </a:solidFill>
                <a:latin typeface="Calibri" pitchFamily="34"/>
                <a:ea typeface="Microsoft YaHei" pitchFamily="2"/>
                <a:cs typeface="Mangal" pitchFamily="2"/>
              </a:rPr>
              <a:t>131 </a:t>
            </a:r>
            <a:r>
              <a:rPr lang="en-US" sz="2903" dirty="0">
                <a:latin typeface="Calibri" pitchFamily="34"/>
                <a:ea typeface="Microsoft YaHei" pitchFamily="2"/>
                <a:cs typeface="Mangal" pitchFamily="2"/>
              </a:rPr>
              <a:t>computer places with</a:t>
            </a:r>
            <a:r>
              <a:rPr lang="ru-RU" sz="2903" dirty="0">
                <a:latin typeface="Calibri" pitchFamily="34"/>
                <a:ea typeface="Microsoft YaHei" pitchFamily="2"/>
                <a:cs typeface="Mangal" pitchFamily="2"/>
              </a:rPr>
              <a:t> </a:t>
            </a:r>
            <a:r>
              <a:rPr lang="ru-RU" sz="2903" dirty="0">
                <a:solidFill>
                  <a:srgbClr val="FF0000"/>
                </a:solidFill>
                <a:latin typeface="Calibri" pitchFamily="34"/>
                <a:ea typeface="Microsoft YaHei" pitchFamily="2"/>
                <a:cs typeface="Mangal" pitchFamily="2"/>
              </a:rPr>
              <a:t>Vibra</a:t>
            </a:r>
            <a:r>
              <a:rPr lang="ru-RU" sz="2903" dirty="0">
                <a:solidFill>
                  <a:srgbClr val="2323DC"/>
                </a:solidFill>
                <a:latin typeface="Calibri" pitchFamily="34"/>
                <a:ea typeface="Microsoft YaHei" pitchFamily="2"/>
                <a:cs typeface="Mangal" pitchFamily="2"/>
              </a:rPr>
              <a:t>Image</a:t>
            </a:r>
            <a:r>
              <a:rPr lang="en-US" sz="2903" dirty="0">
                <a:solidFill>
                  <a:srgbClr val="2323DC"/>
                </a:solidFill>
                <a:latin typeface="Calibri" pitchFamily="34"/>
                <a:ea typeface="Microsoft YaHei" pitchFamily="2"/>
                <a:cs typeface="Mangal" pitchFamily="2"/>
              </a:rPr>
              <a:t>.</a:t>
            </a:r>
            <a:endParaRPr lang="en-US" sz="2903" dirty="0">
              <a:latin typeface="Calibri" pitchFamily="34"/>
              <a:ea typeface="Microsoft YaHei" pitchFamily="2"/>
              <a:cs typeface="Mangal" pitchFamily="2"/>
            </a:endParaRPr>
          </a:p>
          <a:p>
            <a:pPr hangingPunct="0">
              <a:buNone/>
            </a:pPr>
            <a:endParaRPr lang="ru-RU" sz="3991" dirty="0">
              <a:latin typeface="Calibri" pitchFamily="34"/>
              <a:ea typeface="Microsoft YaHei" pitchFamily="2"/>
              <a:cs typeface="Mangal" pitchFamily="2"/>
            </a:endParaRPr>
          </a:p>
          <a:p>
            <a:pPr hangingPunct="0">
              <a:buNone/>
            </a:pPr>
            <a:r>
              <a:rPr lang="en-US" sz="2903" dirty="0">
                <a:latin typeface="Calibri" pitchFamily="34"/>
                <a:ea typeface="Microsoft YaHei" pitchFamily="2"/>
                <a:cs typeface="Mangal" pitchFamily="2"/>
              </a:rPr>
              <a:t>Every visitor security checking</a:t>
            </a:r>
            <a:r>
              <a:rPr lang="ru-RU" sz="2903" dirty="0">
                <a:latin typeface="Calibri" pitchFamily="34"/>
                <a:ea typeface="Microsoft YaHei" pitchFamily="2"/>
                <a:cs typeface="Mangal" pitchFamily="2"/>
              </a:rPr>
              <a:t>!</a:t>
            </a:r>
          </a:p>
        </p:txBody>
      </p:sp>
      <p:sp>
        <p:nvSpPr>
          <p:cNvPr id="3" name="TextBox 2"/>
          <p:cNvSpPr txBox="1"/>
          <p:nvPr/>
        </p:nvSpPr>
        <p:spPr>
          <a:xfrm>
            <a:off x="1931859" y="179089"/>
            <a:ext cx="5392455" cy="583406"/>
          </a:xfrm>
          <a:prstGeom prst="rect">
            <a:avLst/>
          </a:prstGeom>
          <a:noFill/>
          <a:ln>
            <a:noFill/>
          </a:ln>
        </p:spPr>
        <p:txBody>
          <a:bodyPr vert="horz" wrap="none" lIns="81638" tIns="40819" rIns="81638" bIns="40819"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r>
              <a:rPr lang="en-US" sz="3200" b="1" dirty="0">
                <a:solidFill>
                  <a:srgbClr val="C00000"/>
                </a:solidFill>
                <a:latin typeface="Calibri" pitchFamily="34"/>
                <a:ea typeface="Microsoft YaHei" pitchFamily="2"/>
                <a:cs typeface="Mangal" pitchFamily="2"/>
              </a:rPr>
              <a:t>VibraImage on Sochi Olympics</a:t>
            </a:r>
            <a:r>
              <a:rPr lang="ru-RU" sz="3200" b="1" dirty="0">
                <a:solidFill>
                  <a:srgbClr val="C00000"/>
                </a:solidFill>
                <a:latin typeface="Calibri" pitchFamily="34"/>
                <a:ea typeface="Microsoft YaHei" pitchFamily="2"/>
                <a:cs typeface="Mangal" pitchFamily="2"/>
              </a:rPr>
              <a:t> </a:t>
            </a:r>
          </a:p>
        </p:txBody>
      </p:sp>
      <p:sp>
        <p:nvSpPr>
          <p:cNvPr id="7" name="Slide Number Placeholder 6"/>
          <p:cNvSpPr>
            <a:spLocks noGrp="1"/>
          </p:cNvSpPr>
          <p:nvPr>
            <p:ph type="sldNum" sz="quarter" idx="12"/>
          </p:nvPr>
        </p:nvSpPr>
        <p:spPr>
          <a:xfrm>
            <a:off x="8458184" y="6433836"/>
            <a:ext cx="424771" cy="276999"/>
          </a:xfrm>
        </p:spPr>
        <p:txBody>
          <a:bodyPr wrap="square" anchor="ctr" anchorCtr="1">
            <a:spAutoFit/>
          </a:bodyPr>
          <a:lstStyle/>
          <a:p>
            <a:pPr lvl="0"/>
            <a:fld id="{ED816D55-72AF-4171-AD0F-42ED55951DAB}" type="slidenum">
              <a:rPr lang="ru-RU">
                <a:solidFill>
                  <a:schemeClr val="bg1">
                    <a:lumMod val="50000"/>
                  </a:schemeClr>
                </a:solidFill>
                <a:latin typeface="+mn-lt"/>
              </a:rPr>
              <a:pPr lvl="0"/>
              <a:t>7</a:t>
            </a:fld>
            <a:endParaRPr lang="ru-RU" dirty="0">
              <a:solidFill>
                <a:schemeClr val="bg1">
                  <a:lumMod val="50000"/>
                </a:schemeClr>
              </a:solidFill>
              <a:latin typeface="+mn-lt"/>
            </a:endParaRPr>
          </a:p>
        </p:txBody>
      </p:sp>
      <p:grpSp>
        <p:nvGrpSpPr>
          <p:cNvPr id="9" name="Group 8"/>
          <p:cNvGrpSpPr/>
          <p:nvPr/>
        </p:nvGrpSpPr>
        <p:grpSpPr>
          <a:xfrm>
            <a:off x="4327859" y="1371600"/>
            <a:ext cx="4342710" cy="4481892"/>
            <a:chOff x="1007864" y="1187549"/>
            <a:chExt cx="8136904" cy="5424034"/>
          </a:xfrm>
        </p:grpSpPr>
        <p:pic>
          <p:nvPicPr>
            <p:cNvPr id="10" name="Picture 2" descr="G:\Электрон\Sochi\photo\IMG_9459.JPG"/>
            <p:cNvPicPr>
              <a:picLocks noChangeAspect="1" noChangeArrowheads="1"/>
            </p:cNvPicPr>
            <p:nvPr/>
          </p:nvPicPr>
          <p:blipFill>
            <a:blip r:embed="rId4" cstate="print"/>
            <a:srcRect/>
            <a:stretch>
              <a:fillRect/>
            </a:stretch>
          </p:blipFill>
          <p:spPr bwMode="auto">
            <a:xfrm>
              <a:off x="1007864" y="1187549"/>
              <a:ext cx="8136904" cy="5424034"/>
            </a:xfrm>
            <a:prstGeom prst="rect">
              <a:avLst/>
            </a:prstGeom>
            <a:noFill/>
          </p:spPr>
        </p:pic>
        <p:sp>
          <p:nvSpPr>
            <p:cNvPr id="11" name="Овал 9"/>
            <p:cNvSpPr/>
            <p:nvPr/>
          </p:nvSpPr>
          <p:spPr>
            <a:xfrm>
              <a:off x="2897082" y="1874826"/>
              <a:ext cx="1190625" cy="119063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ru-RU" dirty="0"/>
            </a:p>
          </p:txBody>
        </p:sp>
        <p:sp>
          <p:nvSpPr>
            <p:cNvPr id="12" name="Овал 10"/>
            <p:cNvSpPr/>
            <p:nvPr/>
          </p:nvSpPr>
          <p:spPr>
            <a:xfrm>
              <a:off x="6151686" y="1874826"/>
              <a:ext cx="1190625" cy="119063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ru-RU" dirty="0"/>
            </a:p>
          </p:txBody>
        </p:sp>
        <p:cxnSp>
          <p:nvCxnSpPr>
            <p:cNvPr id="13" name="Прямая со стрелкой 6"/>
            <p:cNvCxnSpPr/>
            <p:nvPr/>
          </p:nvCxnSpPr>
          <p:spPr>
            <a:xfrm>
              <a:off x="3682990" y="2565391"/>
              <a:ext cx="873222" cy="2460640"/>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7"/>
            <p:cNvCxnSpPr/>
            <p:nvPr/>
          </p:nvCxnSpPr>
          <p:spPr>
            <a:xfrm flipH="1">
              <a:off x="5540378" y="2565391"/>
              <a:ext cx="1111373" cy="2381265"/>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13783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87453" y="5249389"/>
            <a:ext cx="8360819" cy="1104831"/>
          </a:xfrm>
          <a:prstGeom prst="rect">
            <a:avLst/>
          </a:prstGeom>
          <a:noFill/>
          <a:ln>
            <a:noFill/>
          </a:ln>
        </p:spPr>
        <p:txBody>
          <a:bodyPr vert="horz" wrap="square" lIns="81638" tIns="40819" rIns="81638" bIns="40819" anchor="ctr"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0">
              <a:buNone/>
            </a:pPr>
            <a:r>
              <a:rPr lang="en-US" sz="2177" dirty="0">
                <a:latin typeface="Calibri" pitchFamily="34"/>
                <a:ea typeface="Microsoft YaHei" pitchFamily="2"/>
                <a:cs typeface="Mangal" pitchFamily="2"/>
              </a:rPr>
              <a:t>Monitor shows images from two nearest cameras and security statuses of checking persons.</a:t>
            </a:r>
            <a:r>
              <a:rPr lang="ru-RU" sz="2177" dirty="0">
                <a:latin typeface="Calibri" pitchFamily="34"/>
                <a:ea typeface="Microsoft YaHei" pitchFamily="2"/>
                <a:cs typeface="Mangal" pitchFamily="2"/>
              </a:rPr>
              <a:t> </a:t>
            </a:r>
            <a:r>
              <a:rPr lang="en-US" sz="2177" dirty="0">
                <a:latin typeface="Calibri" pitchFamily="34"/>
                <a:ea typeface="Microsoft YaHei" pitchFamily="2"/>
                <a:cs typeface="Mangal" pitchFamily="2"/>
              </a:rPr>
              <a:t>Systems were adjusted for threshold of security status less 60% for normal visitors.</a:t>
            </a:r>
          </a:p>
        </p:txBody>
      </p:sp>
      <p:sp>
        <p:nvSpPr>
          <p:cNvPr id="9" name="TextBox 8"/>
          <p:cNvSpPr txBox="1"/>
          <p:nvPr/>
        </p:nvSpPr>
        <p:spPr>
          <a:xfrm>
            <a:off x="994091" y="240959"/>
            <a:ext cx="7888864" cy="583406"/>
          </a:xfrm>
          <a:prstGeom prst="rect">
            <a:avLst/>
          </a:prstGeom>
          <a:noFill/>
          <a:ln>
            <a:noFill/>
          </a:ln>
        </p:spPr>
        <p:txBody>
          <a:bodyPr vert="horz" wrap="square" lIns="81638" tIns="40819" rIns="81638" bIns="40819" anchor="ctr"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r>
              <a:rPr lang="en-US" sz="3200" b="1" dirty="0">
                <a:solidFill>
                  <a:srgbClr val="C00000"/>
                </a:solidFill>
                <a:latin typeface="Calibri" pitchFamily="34"/>
                <a:ea typeface="Microsoft YaHei" pitchFamily="2"/>
                <a:cs typeface="Mangal" pitchFamily="2"/>
              </a:rPr>
              <a:t>Vibraimage </a:t>
            </a:r>
            <a:r>
              <a:rPr lang="en-US" sz="3200" b="1" dirty="0" smtClean="0">
                <a:solidFill>
                  <a:srgbClr val="C00000"/>
                </a:solidFill>
                <a:latin typeface="Calibri" pitchFamily="34"/>
                <a:ea typeface="Microsoft YaHei" pitchFamily="2"/>
                <a:cs typeface="Mangal" pitchFamily="2"/>
              </a:rPr>
              <a:t>security on Sochi Olympics</a:t>
            </a:r>
            <a:endParaRPr lang="ru-RU" sz="3200" b="1" dirty="0">
              <a:solidFill>
                <a:srgbClr val="C00000"/>
              </a:solidFill>
              <a:latin typeface="Calibri" pitchFamily="34"/>
              <a:ea typeface="Microsoft YaHei" pitchFamily="2"/>
              <a:cs typeface="Mangal" pitchFamily="2"/>
            </a:endParaRPr>
          </a:p>
        </p:txBody>
      </p:sp>
      <p:pic>
        <p:nvPicPr>
          <p:cNvPr id="4" name="mv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86237" y="1077570"/>
            <a:ext cx="6971527" cy="3918614"/>
          </a:xfrm>
          <a:prstGeom prst="rect">
            <a:avLst/>
          </a:prstGeom>
        </p:spPr>
      </p:pic>
      <p:sp>
        <p:nvSpPr>
          <p:cNvPr id="7" name="Slide Number Placeholder 6"/>
          <p:cNvSpPr>
            <a:spLocks noGrp="1"/>
          </p:cNvSpPr>
          <p:nvPr>
            <p:ph type="sldNum" sz="quarter" idx="12"/>
          </p:nvPr>
        </p:nvSpPr>
        <p:spPr>
          <a:xfrm>
            <a:off x="8458184" y="6433836"/>
            <a:ext cx="424771" cy="276999"/>
          </a:xfrm>
        </p:spPr>
        <p:txBody>
          <a:bodyPr wrap="square" anchor="ctr" anchorCtr="1">
            <a:spAutoFit/>
          </a:bodyPr>
          <a:lstStyle/>
          <a:p>
            <a:pPr lvl="0"/>
            <a:fld id="{ED816D55-72AF-4171-AD0F-42ED55951DAB}" type="slidenum">
              <a:rPr lang="ru-RU">
                <a:solidFill>
                  <a:schemeClr val="bg1">
                    <a:lumMod val="50000"/>
                  </a:schemeClr>
                </a:solidFill>
                <a:latin typeface="+mn-lt"/>
              </a:rPr>
              <a:pPr lvl="0"/>
              <a:t>8</a:t>
            </a:fld>
            <a:endParaRPr lang="ru-RU" dirty="0">
              <a:solidFill>
                <a:schemeClr val="bg1">
                  <a:lumMod val="50000"/>
                </a:schemeClr>
              </a:solidFill>
              <a:latin typeface="+mn-lt"/>
            </a:endParaRPr>
          </a:p>
        </p:txBody>
      </p:sp>
      <p:sp>
        <p:nvSpPr>
          <p:cNvPr id="10" name="Нижний колонтитул 4"/>
          <p:cNvSpPr>
            <a:spLocks noGrp="1"/>
          </p:cNvSpPr>
          <p:nvPr>
            <p:ph type="ftr" sz="quarter" idx="11"/>
          </p:nvPr>
        </p:nvSpPr>
        <p:spPr>
          <a:xfrm>
            <a:off x="63250" y="6479385"/>
            <a:ext cx="661136" cy="215490"/>
          </a:xfrm>
        </p:spPr>
        <p:txBody>
          <a:bodyPr/>
          <a:lstStyle/>
          <a:p>
            <a:pPr lvl="0"/>
            <a:r>
              <a:rPr lang="ru-RU" dirty="0" smtClean="0">
                <a:solidFill>
                  <a:schemeClr val="bg1">
                    <a:lumMod val="50000"/>
                  </a:schemeClr>
                </a:solidFill>
                <a:latin typeface="+mn-lt"/>
              </a:rPr>
              <a:t>© </a:t>
            </a:r>
            <a:r>
              <a:rPr lang="en-US" dirty="0" smtClean="0">
                <a:solidFill>
                  <a:schemeClr val="bg1">
                    <a:lumMod val="50000"/>
                  </a:schemeClr>
                </a:solidFill>
                <a:latin typeface="+mn-lt"/>
              </a:rPr>
              <a:t>Elsys</a:t>
            </a:r>
            <a:endParaRPr lang="ru-RU" dirty="0">
              <a:solidFill>
                <a:schemeClr val="bg1">
                  <a:lumMod val="50000"/>
                </a:schemeClr>
              </a:solidFill>
              <a:latin typeface="+mn-lt"/>
            </a:endParaRPr>
          </a:p>
        </p:txBody>
      </p:sp>
    </p:spTree>
    <p:extLst>
      <p:ext uri="{BB962C8B-B14F-4D97-AF65-F5344CB8AC3E}">
        <p14:creationId xmlns:p14="http://schemas.microsoft.com/office/powerpoint/2010/main" val="3433723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alphaModFix amt="10000"/>
            <a:grayscl/>
            <a:lum/>
          </a:blip>
          <a:srcRect l="3390" r="1689" b="4550"/>
          <a:stretch>
            <a:fillRect/>
          </a:stretch>
        </p:blipFill>
        <p:spPr>
          <a:xfrm>
            <a:off x="1" y="361"/>
            <a:ext cx="9144000" cy="6857280"/>
          </a:xfrm>
          <a:prstGeom prst="rect">
            <a:avLst/>
          </a:prstGeom>
          <a:noFill/>
          <a:ln>
            <a:noFill/>
          </a:ln>
        </p:spPr>
      </p:pic>
      <p:sp>
        <p:nvSpPr>
          <p:cNvPr id="8" name="Slide Number Placeholder 6"/>
          <p:cNvSpPr>
            <a:spLocks noGrp="1"/>
          </p:cNvSpPr>
          <p:nvPr>
            <p:ph type="sldNum" sz="quarter" idx="12"/>
          </p:nvPr>
        </p:nvSpPr>
        <p:spPr>
          <a:xfrm>
            <a:off x="8458184" y="6433836"/>
            <a:ext cx="424771" cy="276999"/>
          </a:xfrm>
        </p:spPr>
        <p:txBody>
          <a:bodyPr wrap="square" anchor="ctr" anchorCtr="1">
            <a:spAutoFit/>
          </a:bodyPr>
          <a:lstStyle/>
          <a:p>
            <a:pPr lvl="0"/>
            <a:fld id="{ED816D55-72AF-4171-AD0F-42ED55951DAB}" type="slidenum">
              <a:rPr lang="ru-RU">
                <a:solidFill>
                  <a:schemeClr val="bg1">
                    <a:lumMod val="50000"/>
                  </a:schemeClr>
                </a:solidFill>
                <a:latin typeface="+mn-lt"/>
              </a:rPr>
              <a:pPr lvl="0"/>
              <a:t>9</a:t>
            </a:fld>
            <a:endParaRPr lang="ru-RU" dirty="0">
              <a:solidFill>
                <a:schemeClr val="bg1">
                  <a:lumMod val="50000"/>
                </a:schemeClr>
              </a:solidFill>
              <a:latin typeface="+mn-lt"/>
            </a:endParaRPr>
          </a:p>
        </p:txBody>
      </p:sp>
      <p:sp>
        <p:nvSpPr>
          <p:cNvPr id="9" name="Нижний колонтитул 4"/>
          <p:cNvSpPr>
            <a:spLocks noGrp="1"/>
          </p:cNvSpPr>
          <p:nvPr>
            <p:ph type="ftr" sz="quarter" idx="11"/>
          </p:nvPr>
        </p:nvSpPr>
        <p:spPr>
          <a:xfrm>
            <a:off x="63250" y="6479385"/>
            <a:ext cx="661136" cy="215490"/>
          </a:xfrm>
        </p:spPr>
        <p:txBody>
          <a:bodyPr/>
          <a:lstStyle/>
          <a:p>
            <a:pPr lvl="0"/>
            <a:r>
              <a:rPr lang="ru-RU" dirty="0" smtClean="0">
                <a:solidFill>
                  <a:schemeClr val="bg1">
                    <a:lumMod val="50000"/>
                  </a:schemeClr>
                </a:solidFill>
                <a:latin typeface="+mn-lt"/>
              </a:rPr>
              <a:t>© </a:t>
            </a:r>
            <a:r>
              <a:rPr lang="en-US" dirty="0" smtClean="0">
                <a:solidFill>
                  <a:schemeClr val="bg1">
                    <a:lumMod val="50000"/>
                  </a:schemeClr>
                </a:solidFill>
                <a:latin typeface="+mn-lt"/>
              </a:rPr>
              <a:t>Elsys</a:t>
            </a:r>
            <a:endParaRPr lang="ru-RU" dirty="0">
              <a:solidFill>
                <a:schemeClr val="bg1">
                  <a:lumMod val="50000"/>
                </a:schemeClr>
              </a:solidFill>
              <a:latin typeface="+mn-lt"/>
            </a:endParaRPr>
          </a:p>
        </p:txBody>
      </p:sp>
      <p:sp>
        <p:nvSpPr>
          <p:cNvPr id="10" name="TextBox 9"/>
          <p:cNvSpPr txBox="1"/>
          <p:nvPr/>
        </p:nvSpPr>
        <p:spPr>
          <a:xfrm>
            <a:off x="724386" y="34393"/>
            <a:ext cx="7919301" cy="583406"/>
          </a:xfrm>
          <a:prstGeom prst="rect">
            <a:avLst/>
          </a:prstGeom>
          <a:noFill/>
          <a:ln>
            <a:noFill/>
          </a:ln>
        </p:spPr>
        <p:txBody>
          <a:bodyPr vert="horz" wrap="none" lIns="81638" tIns="40819" rIns="81638" bIns="40819"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r>
              <a:rPr lang="en-US" sz="3200" b="1" dirty="0" smtClean="0">
                <a:solidFill>
                  <a:srgbClr val="C00000"/>
                </a:solidFill>
                <a:latin typeface="Calibri" pitchFamily="34"/>
                <a:ea typeface="Microsoft YaHei" pitchFamily="2"/>
                <a:cs typeface="Mangal" pitchFamily="2"/>
              </a:rPr>
              <a:t>Vibraimage control results on Sochi Olympics</a:t>
            </a:r>
            <a:r>
              <a:rPr lang="ru-RU" sz="3200" b="1" dirty="0" smtClean="0">
                <a:solidFill>
                  <a:srgbClr val="C00000"/>
                </a:solidFill>
                <a:latin typeface="Calibri" pitchFamily="34"/>
                <a:ea typeface="Microsoft YaHei" pitchFamily="2"/>
                <a:cs typeface="Mangal" pitchFamily="2"/>
              </a:rPr>
              <a:t> </a:t>
            </a:r>
            <a:endParaRPr lang="ru-RU" sz="3200" b="1" dirty="0">
              <a:solidFill>
                <a:srgbClr val="C00000"/>
              </a:solidFill>
              <a:latin typeface="Calibri" pitchFamily="34"/>
              <a:ea typeface="Microsoft YaHei" pitchFamily="2"/>
              <a:cs typeface="Mangal" pitchFamily="2"/>
            </a:endParaRPr>
          </a:p>
        </p:txBody>
      </p:sp>
      <p:sp>
        <p:nvSpPr>
          <p:cNvPr id="11" name="TextBox 10"/>
          <p:cNvSpPr txBox="1"/>
          <p:nvPr/>
        </p:nvSpPr>
        <p:spPr>
          <a:xfrm>
            <a:off x="503584" y="764605"/>
            <a:ext cx="7850708" cy="7927532"/>
          </a:xfrm>
          <a:prstGeom prst="rect">
            <a:avLst/>
          </a:prstGeom>
          <a:noFill/>
          <a:ln>
            <a:noFill/>
          </a:ln>
        </p:spPr>
        <p:txBody>
          <a:bodyPr vert="horz" wrap="square" lIns="81638" tIns="40819" rIns="81638" bIns="40819"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Aft>
                <a:spcPts val="1633"/>
              </a:spcAft>
              <a:buNone/>
            </a:pPr>
            <a:r>
              <a:rPr lang="ru-RU" sz="2400" dirty="0">
                <a:solidFill>
                  <a:srgbClr val="FF6600"/>
                </a:solidFill>
                <a:latin typeface="Times New Roman" panose="02020603050405020304" pitchFamily="18" charset="0"/>
                <a:ea typeface="Microsoft YaHei" pitchFamily="2"/>
                <a:cs typeface="Times New Roman" panose="02020603050405020304" pitchFamily="18" charset="0"/>
              </a:rPr>
              <a:t>2 </a:t>
            </a:r>
            <a:r>
              <a:rPr lang="en-US" sz="2400" dirty="0">
                <a:solidFill>
                  <a:srgbClr val="FF6600"/>
                </a:solidFill>
                <a:latin typeface="Times New Roman" panose="02020603050405020304" pitchFamily="18" charset="0"/>
                <a:ea typeface="Microsoft YaHei" pitchFamily="2"/>
                <a:cs typeface="Times New Roman" panose="02020603050405020304" pitchFamily="18" charset="0"/>
              </a:rPr>
              <a:t>7</a:t>
            </a:r>
            <a:r>
              <a:rPr lang="ru-RU" sz="2400" dirty="0">
                <a:solidFill>
                  <a:srgbClr val="FF6600"/>
                </a:solidFill>
                <a:latin typeface="Times New Roman" panose="02020603050405020304" pitchFamily="18" charset="0"/>
                <a:ea typeface="Microsoft YaHei" pitchFamily="2"/>
                <a:cs typeface="Times New Roman" panose="02020603050405020304" pitchFamily="18" charset="0"/>
              </a:rPr>
              <a:t>00 000</a:t>
            </a:r>
            <a:r>
              <a:rPr lang="ru-RU" sz="2400" dirty="0">
                <a:solidFill>
                  <a:srgbClr val="FF6633"/>
                </a:solidFill>
                <a:latin typeface="Times New Roman" panose="02020603050405020304" pitchFamily="18" charset="0"/>
                <a:ea typeface="Microsoft YaHei" pitchFamily="2"/>
                <a:cs typeface="Times New Roman" panose="02020603050405020304" pitchFamily="18" charset="0"/>
              </a:rPr>
              <a:t> </a:t>
            </a:r>
            <a:r>
              <a:rPr lang="en-US" sz="2400" dirty="0">
                <a:latin typeface="Times New Roman" panose="02020603050405020304" pitchFamily="18" charset="0"/>
                <a:ea typeface="Microsoft YaHei" pitchFamily="2"/>
                <a:cs typeface="Times New Roman" panose="02020603050405020304" pitchFamily="18" charset="0"/>
              </a:rPr>
              <a:t>visitors passed control</a:t>
            </a:r>
            <a:r>
              <a:rPr lang="ru-RU" sz="2400" dirty="0">
                <a:latin typeface="Times New Roman" panose="02020603050405020304" pitchFamily="18" charset="0"/>
                <a:ea typeface="Microsoft YaHei" pitchFamily="2"/>
                <a:cs typeface="Times New Roman" panose="02020603050405020304" pitchFamily="18" charset="0"/>
              </a:rPr>
              <a:t>.</a:t>
            </a:r>
          </a:p>
          <a:p>
            <a:pPr hangingPunct="0">
              <a:spcAft>
                <a:spcPts val="1633"/>
              </a:spcAft>
              <a:buNone/>
            </a:pPr>
            <a:r>
              <a:rPr lang="ru-RU" sz="2400" dirty="0">
                <a:solidFill>
                  <a:srgbClr val="FF6600"/>
                </a:solidFill>
                <a:latin typeface="Times New Roman" panose="02020603050405020304" pitchFamily="18" charset="0"/>
                <a:ea typeface="Microsoft YaHei" pitchFamily="2"/>
                <a:cs typeface="Times New Roman" panose="02020603050405020304" pitchFamily="18" charset="0"/>
              </a:rPr>
              <a:t>120 000 </a:t>
            </a:r>
            <a:r>
              <a:rPr lang="en-US" sz="2400" dirty="0">
                <a:latin typeface="Times New Roman" panose="02020603050405020304" pitchFamily="18" charset="0"/>
                <a:ea typeface="Microsoft YaHei" pitchFamily="2"/>
                <a:cs typeface="Times New Roman" panose="02020603050405020304" pitchFamily="18" charset="0"/>
              </a:rPr>
              <a:t>visitors in day during peak loading.</a:t>
            </a:r>
          </a:p>
          <a:p>
            <a:pPr hangingPunct="0">
              <a:spcAft>
                <a:spcPts val="1633"/>
              </a:spcAft>
              <a:buNone/>
            </a:pPr>
            <a:r>
              <a:rPr lang="en-US" sz="2400" dirty="0">
                <a:latin typeface="Times New Roman" panose="02020603050405020304" pitchFamily="18" charset="0"/>
                <a:ea typeface="Microsoft YaHei" pitchFamily="2"/>
                <a:cs typeface="Times New Roman" panose="02020603050405020304" pitchFamily="18" charset="0"/>
              </a:rPr>
              <a:t>Maximum load </a:t>
            </a:r>
            <a:r>
              <a:rPr lang="en-US" sz="2400" dirty="0" smtClean="0">
                <a:latin typeface="Times New Roman" panose="02020603050405020304" pitchFamily="18" charset="0"/>
                <a:ea typeface="Microsoft YaHei" pitchFamily="2"/>
                <a:cs typeface="Times New Roman" panose="02020603050405020304" pitchFamily="18" charset="0"/>
              </a:rPr>
              <a:t>was </a:t>
            </a:r>
            <a:r>
              <a:rPr lang="ru-RU" sz="2400" dirty="0">
                <a:solidFill>
                  <a:srgbClr val="FF6633"/>
                </a:solidFill>
                <a:latin typeface="Times New Roman" panose="02020603050405020304" pitchFamily="18" charset="0"/>
                <a:ea typeface="Microsoft YaHei" pitchFamily="2"/>
                <a:cs typeface="Times New Roman" panose="02020603050405020304" pitchFamily="18" charset="0"/>
              </a:rPr>
              <a:t>1</a:t>
            </a:r>
            <a:r>
              <a:rPr lang="en-US" sz="2400" dirty="0">
                <a:solidFill>
                  <a:srgbClr val="FF6633"/>
                </a:solidFill>
                <a:latin typeface="Times New Roman" panose="02020603050405020304" pitchFamily="18" charset="0"/>
                <a:ea typeface="Microsoft YaHei" pitchFamily="2"/>
                <a:cs typeface="Times New Roman" panose="02020603050405020304" pitchFamily="18" charset="0"/>
              </a:rPr>
              <a:t>2</a:t>
            </a:r>
            <a:r>
              <a:rPr lang="ru-RU" sz="2400" dirty="0">
                <a:solidFill>
                  <a:srgbClr val="FF6633"/>
                </a:solidFill>
                <a:latin typeface="Times New Roman" panose="02020603050405020304" pitchFamily="18" charset="0"/>
                <a:ea typeface="Microsoft YaHei" pitchFamily="2"/>
                <a:cs typeface="Times New Roman" panose="02020603050405020304" pitchFamily="18" charset="0"/>
              </a:rPr>
              <a:t>00 </a:t>
            </a:r>
            <a:r>
              <a:rPr lang="en-US" sz="2400" dirty="0">
                <a:latin typeface="Times New Roman" panose="02020603050405020304" pitchFamily="18" charset="0"/>
                <a:ea typeface="Microsoft YaHei" pitchFamily="2"/>
                <a:cs typeface="Times New Roman" panose="02020603050405020304" pitchFamily="18" charset="0"/>
              </a:rPr>
              <a:t>people in day on 1 workplace.</a:t>
            </a:r>
            <a:endParaRPr lang="ru-RU" sz="2400" dirty="0">
              <a:latin typeface="Times New Roman" panose="02020603050405020304" pitchFamily="18" charset="0"/>
              <a:ea typeface="Microsoft YaHei" pitchFamily="2"/>
              <a:cs typeface="Times New Roman" panose="02020603050405020304" pitchFamily="18" charset="0"/>
            </a:endParaRPr>
          </a:p>
          <a:p>
            <a:pPr hangingPunct="0">
              <a:spcAft>
                <a:spcPts val="1633"/>
              </a:spcAft>
              <a:buNone/>
            </a:pPr>
            <a:r>
              <a:rPr lang="en-US" sz="2400" dirty="0">
                <a:latin typeface="Times New Roman" panose="02020603050405020304" pitchFamily="18" charset="0"/>
                <a:ea typeface="Microsoft YaHei" pitchFamily="2"/>
                <a:cs typeface="Times New Roman" panose="02020603050405020304" pitchFamily="18" charset="0"/>
              </a:rPr>
              <a:t>Person checking and decision making time</a:t>
            </a:r>
            <a:r>
              <a:rPr lang="ru-RU" sz="2400" dirty="0">
                <a:latin typeface="Times New Roman" panose="02020603050405020304" pitchFamily="18" charset="0"/>
                <a:ea typeface="Microsoft YaHei" pitchFamily="2"/>
                <a:cs typeface="Times New Roman" panose="02020603050405020304" pitchFamily="18" charset="0"/>
              </a:rPr>
              <a:t>:</a:t>
            </a:r>
            <a:r>
              <a:rPr lang="en-US" sz="2400" dirty="0">
                <a:latin typeface="Times New Roman" panose="02020603050405020304" pitchFamily="18" charset="0"/>
                <a:ea typeface="Microsoft YaHei" pitchFamily="2"/>
                <a:cs typeface="Times New Roman" panose="02020603050405020304" pitchFamily="18" charset="0"/>
              </a:rPr>
              <a:t> </a:t>
            </a:r>
            <a:r>
              <a:rPr lang="ru-RU" sz="2400" dirty="0">
                <a:solidFill>
                  <a:srgbClr val="FF6600"/>
                </a:solidFill>
                <a:latin typeface="Times New Roman" panose="02020603050405020304" pitchFamily="18" charset="0"/>
                <a:ea typeface="Microsoft YaHei" pitchFamily="2"/>
                <a:cs typeface="Times New Roman" panose="02020603050405020304" pitchFamily="18" charset="0"/>
              </a:rPr>
              <a:t>5-10</a:t>
            </a:r>
            <a:r>
              <a:rPr lang="ru-RU" sz="2400" dirty="0">
                <a:solidFill>
                  <a:srgbClr val="333333"/>
                </a:solidFill>
                <a:latin typeface="Times New Roman" panose="02020603050405020304" pitchFamily="18" charset="0"/>
                <a:ea typeface="Microsoft YaHei" pitchFamily="2"/>
                <a:cs typeface="Times New Roman" panose="02020603050405020304" pitchFamily="18" charset="0"/>
              </a:rPr>
              <a:t> </a:t>
            </a:r>
            <a:r>
              <a:rPr lang="en-US" sz="2400" dirty="0">
                <a:latin typeface="Times New Roman" panose="02020603050405020304" pitchFamily="18" charset="0"/>
                <a:ea typeface="Microsoft YaHei" pitchFamily="2"/>
                <a:cs typeface="Times New Roman" panose="02020603050405020304" pitchFamily="18" charset="0"/>
              </a:rPr>
              <a:t>seconds</a:t>
            </a:r>
            <a:r>
              <a:rPr lang="ru-RU" sz="2400" dirty="0">
                <a:latin typeface="Times New Roman" panose="02020603050405020304" pitchFamily="18" charset="0"/>
                <a:ea typeface="Microsoft YaHei" pitchFamily="2"/>
                <a:cs typeface="Times New Roman" panose="02020603050405020304" pitchFamily="18" charset="0"/>
              </a:rPr>
              <a:t>.</a:t>
            </a:r>
            <a:endParaRPr lang="en-US" sz="2400" dirty="0">
              <a:latin typeface="Times New Roman" panose="02020603050405020304" pitchFamily="18" charset="0"/>
              <a:ea typeface="Microsoft YaHei" pitchFamily="2"/>
              <a:cs typeface="Times New Roman" panose="02020603050405020304" pitchFamily="18" charset="0"/>
            </a:endParaRPr>
          </a:p>
          <a:p>
            <a:pPr hangingPunct="0">
              <a:spcAft>
                <a:spcPts val="1633"/>
              </a:spcAft>
              <a:buNone/>
            </a:pPr>
            <a:r>
              <a:rPr lang="ru-RU" sz="2400" dirty="0">
                <a:solidFill>
                  <a:srgbClr val="FF6600"/>
                </a:solidFill>
                <a:latin typeface="Times New Roman" panose="02020603050405020304" pitchFamily="18" charset="0"/>
                <a:ea typeface="Microsoft YaHei" pitchFamily="2"/>
                <a:cs typeface="Times New Roman" panose="02020603050405020304" pitchFamily="18" charset="0"/>
              </a:rPr>
              <a:t>5-1</a:t>
            </a:r>
            <a:r>
              <a:rPr lang="en-US" sz="2400" dirty="0">
                <a:solidFill>
                  <a:srgbClr val="FF6600"/>
                </a:solidFill>
                <a:latin typeface="Times New Roman" panose="02020603050405020304" pitchFamily="18" charset="0"/>
                <a:ea typeface="Microsoft YaHei" pitchFamily="2"/>
                <a:cs typeface="Times New Roman" panose="02020603050405020304" pitchFamily="18" charset="0"/>
              </a:rPr>
              <a:t>5</a:t>
            </a:r>
            <a:r>
              <a:rPr lang="ru-RU" sz="2400" dirty="0">
                <a:solidFill>
                  <a:srgbClr val="FF6600"/>
                </a:solidFill>
                <a:latin typeface="Times New Roman" panose="02020603050405020304" pitchFamily="18" charset="0"/>
                <a:ea typeface="Microsoft YaHei" pitchFamily="2"/>
                <a:cs typeface="Times New Roman" panose="02020603050405020304" pitchFamily="18" charset="0"/>
              </a:rPr>
              <a:t> </a:t>
            </a:r>
            <a:r>
              <a:rPr lang="en-US" sz="2400" dirty="0">
                <a:latin typeface="Times New Roman" panose="02020603050405020304" pitchFamily="18" charset="0"/>
                <a:ea typeface="Microsoft YaHei" pitchFamily="2"/>
                <a:cs typeface="Times New Roman" panose="02020603050405020304" pitchFamily="18" charset="0"/>
              </a:rPr>
              <a:t>capturing per day in 1 place of control</a:t>
            </a:r>
            <a:r>
              <a:rPr lang="en-US" sz="2400" dirty="0" smtClean="0">
                <a:latin typeface="Times New Roman" panose="02020603050405020304" pitchFamily="18" charset="0"/>
                <a:ea typeface="Microsoft YaHei" pitchFamily="2"/>
                <a:cs typeface="Times New Roman" panose="02020603050405020304" pitchFamily="18" charset="0"/>
              </a:rPr>
              <a:t>.</a:t>
            </a:r>
          </a:p>
          <a:p>
            <a:pPr hangingPunct="0">
              <a:spcAft>
                <a:spcPts val="1633"/>
              </a:spcAft>
              <a:buNone/>
            </a:pPr>
            <a:r>
              <a:rPr lang="en-US" sz="2400" dirty="0">
                <a:solidFill>
                  <a:srgbClr val="FF0000"/>
                </a:solidFill>
                <a:latin typeface="Times New Roman" panose="02020603050405020304" pitchFamily="18" charset="0"/>
                <a:ea typeface="Microsoft YaHei" pitchFamily="2"/>
                <a:cs typeface="Times New Roman" panose="02020603050405020304" pitchFamily="18" charset="0"/>
              </a:rPr>
              <a:t>92% </a:t>
            </a:r>
            <a:r>
              <a:rPr lang="en-US" sz="2400" dirty="0">
                <a:latin typeface="Times New Roman" panose="02020603050405020304" pitchFamily="18" charset="0"/>
                <a:ea typeface="Microsoft YaHei" pitchFamily="2"/>
                <a:cs typeface="Times New Roman" panose="02020603050405020304" pitchFamily="18" charset="0"/>
              </a:rPr>
              <a:t>of the persons captured by </a:t>
            </a:r>
            <a:r>
              <a:rPr lang="en-US" sz="2400" dirty="0" err="1">
                <a:latin typeface="Times New Roman" panose="02020603050405020304" pitchFamily="18" charset="0"/>
                <a:ea typeface="Microsoft YaHei" pitchFamily="2"/>
                <a:cs typeface="Times New Roman" panose="02020603050405020304" pitchFamily="18" charset="0"/>
              </a:rPr>
              <a:t>VibraImage</a:t>
            </a:r>
            <a:r>
              <a:rPr lang="en-US" sz="2400" dirty="0">
                <a:latin typeface="Times New Roman" panose="02020603050405020304" pitchFamily="18" charset="0"/>
                <a:ea typeface="Microsoft YaHei" pitchFamily="2"/>
                <a:cs typeface="Times New Roman" panose="02020603050405020304" pitchFamily="18" charset="0"/>
              </a:rPr>
              <a:t>  system have violations </a:t>
            </a:r>
            <a:r>
              <a:rPr lang="en-US" sz="2400" dirty="0" smtClean="0">
                <a:latin typeface="Times New Roman" panose="02020603050405020304" pitchFamily="18" charset="0"/>
                <a:ea typeface="Microsoft YaHei" pitchFamily="2"/>
                <a:cs typeface="Times New Roman" panose="02020603050405020304" pitchFamily="18" charset="0"/>
              </a:rPr>
              <a:t>detected on the second control stage </a:t>
            </a:r>
            <a:r>
              <a:rPr lang="en-US" sz="2400" dirty="0">
                <a:latin typeface="Times New Roman" panose="02020603050405020304" pitchFamily="18" charset="0"/>
                <a:ea typeface="Microsoft YaHei" pitchFamily="2"/>
                <a:cs typeface="Times New Roman" panose="02020603050405020304" pitchFamily="18" charset="0"/>
              </a:rPr>
              <a:t>(from them 76% - the forbidden objects, 12% - incorrectly processed documents, 8% - abnormal behavior, 4% - another) were revealed</a:t>
            </a:r>
            <a:r>
              <a:rPr lang="en-US" sz="2400" dirty="0" smtClean="0">
                <a:latin typeface="Times New Roman" panose="02020603050405020304" pitchFamily="18" charset="0"/>
                <a:ea typeface="Microsoft YaHei" pitchFamily="2"/>
                <a:cs typeface="Times New Roman" panose="02020603050405020304" pitchFamily="18" charset="0"/>
              </a:rPr>
              <a:t>.</a:t>
            </a:r>
            <a:endParaRPr lang="en-US" sz="2400" dirty="0">
              <a:latin typeface="Times New Roman" panose="02020603050405020304" pitchFamily="18" charset="0"/>
              <a:ea typeface="Microsoft YaHei" pitchFamily="2"/>
              <a:cs typeface="Times New Roman" panose="02020603050405020304" pitchFamily="18" charset="0"/>
            </a:endParaRPr>
          </a:p>
          <a:p>
            <a:pPr hangingPunct="0">
              <a:spcAft>
                <a:spcPts val="1633"/>
              </a:spcAft>
              <a:buNone/>
            </a:pPr>
            <a:r>
              <a:rPr lang="en-US" sz="2400" dirty="0">
                <a:latin typeface="Times New Roman" panose="02020603050405020304" pitchFamily="18" charset="0"/>
                <a:ea typeface="Microsoft YaHei" pitchFamily="2"/>
                <a:cs typeface="Times New Roman" panose="02020603050405020304" pitchFamily="18" charset="0"/>
              </a:rPr>
              <a:t>Error probability (false rejection rate, </a:t>
            </a:r>
            <a:r>
              <a:rPr lang="en-US" sz="2400" dirty="0" smtClean="0">
                <a:latin typeface="Times New Roman" panose="02020603050405020304" pitchFamily="18" charset="0"/>
                <a:ea typeface="Microsoft YaHei" pitchFamily="2"/>
                <a:cs typeface="Times New Roman" panose="02020603050405020304" pitchFamily="18" charset="0"/>
              </a:rPr>
              <a:t>FRR) has </a:t>
            </a:r>
            <a:r>
              <a:rPr lang="en-US" sz="2400" dirty="0">
                <a:latin typeface="Times New Roman" panose="02020603050405020304" pitchFamily="18" charset="0"/>
                <a:ea typeface="Microsoft YaHei" pitchFamily="2"/>
                <a:cs typeface="Times New Roman" panose="02020603050405020304" pitchFamily="18" charset="0"/>
              </a:rPr>
              <a:t>not exceeded </a:t>
            </a:r>
            <a:r>
              <a:rPr lang="en-US" sz="2400" dirty="0">
                <a:solidFill>
                  <a:srgbClr val="FF0000"/>
                </a:solidFill>
                <a:latin typeface="Times New Roman" panose="02020603050405020304" pitchFamily="18" charset="0"/>
                <a:ea typeface="Microsoft YaHei" pitchFamily="2"/>
                <a:cs typeface="Times New Roman" panose="02020603050405020304" pitchFamily="18" charset="0"/>
              </a:rPr>
              <a:t>8</a:t>
            </a:r>
            <a:r>
              <a:rPr lang="en-US" sz="2400" dirty="0" smtClean="0">
                <a:solidFill>
                  <a:srgbClr val="FF0000"/>
                </a:solidFill>
                <a:latin typeface="Times New Roman" panose="02020603050405020304" pitchFamily="18" charset="0"/>
                <a:ea typeface="Microsoft YaHei" pitchFamily="2"/>
                <a:cs typeface="Times New Roman" panose="02020603050405020304" pitchFamily="18" charset="0"/>
              </a:rPr>
              <a:t>%. (FAR=0!)</a:t>
            </a:r>
            <a:endParaRPr lang="en-US" sz="2400" dirty="0">
              <a:solidFill>
                <a:srgbClr val="FF0000"/>
              </a:solidFill>
              <a:latin typeface="Times New Roman" panose="02020603050405020304" pitchFamily="18" charset="0"/>
              <a:ea typeface="Microsoft YaHei" pitchFamily="2"/>
              <a:cs typeface="Times New Roman" panose="02020603050405020304" pitchFamily="18" charset="0"/>
            </a:endParaRPr>
          </a:p>
          <a:p>
            <a:pPr hangingPunct="0">
              <a:spcAft>
                <a:spcPts val="1633"/>
              </a:spcAft>
              <a:buNone/>
            </a:pPr>
            <a:endParaRPr lang="en-US" sz="2400" dirty="0" smtClean="0">
              <a:latin typeface="Times New Roman" panose="02020603050405020304" pitchFamily="18" charset="0"/>
              <a:ea typeface="Microsoft YaHei" pitchFamily="2"/>
              <a:cs typeface="Times New Roman" panose="02020603050405020304" pitchFamily="18" charset="0"/>
            </a:endParaRPr>
          </a:p>
          <a:p>
            <a:pPr hangingPunct="0">
              <a:spcAft>
                <a:spcPts val="1633"/>
              </a:spcAft>
              <a:buNone/>
            </a:pPr>
            <a:endParaRPr lang="en-US" sz="2540" dirty="0">
              <a:latin typeface="Calibri" pitchFamily="34"/>
              <a:ea typeface="Microsoft YaHei" pitchFamily="2"/>
              <a:cs typeface="Mangal" pitchFamily="2"/>
            </a:endParaRPr>
          </a:p>
          <a:p>
            <a:pPr hangingPunct="0">
              <a:spcAft>
                <a:spcPts val="1633"/>
              </a:spcAft>
              <a:buNone/>
            </a:pPr>
            <a:endParaRPr lang="ru-RU" sz="2540" dirty="0">
              <a:latin typeface="Calibri" pitchFamily="34"/>
              <a:ea typeface="Microsoft YaHei" pitchFamily="2"/>
              <a:cs typeface="Mangal" pitchFamily="2"/>
            </a:endParaRPr>
          </a:p>
          <a:p>
            <a:pPr algn="ctr" hangingPunct="0">
              <a:spcAft>
                <a:spcPts val="544"/>
              </a:spcAft>
              <a:buNone/>
            </a:pPr>
            <a:endParaRPr lang="ru-RU" sz="2540" dirty="0">
              <a:latin typeface="Calibri" pitchFamily="34"/>
              <a:ea typeface="Microsoft YaHei" pitchFamily="2"/>
              <a:cs typeface="Mangal" pitchFamily="2"/>
            </a:endParaRPr>
          </a:p>
        </p:txBody>
      </p:sp>
    </p:spTree>
    <p:extLst>
      <p:ext uri="{BB962C8B-B14F-4D97-AF65-F5344CB8AC3E}">
        <p14:creationId xmlns:p14="http://schemas.microsoft.com/office/powerpoint/2010/main" val="2986960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2403</TotalTime>
  <Words>2116</Words>
  <Application>Microsoft Office PowerPoint</Application>
  <PresentationFormat>Экран (4:3)</PresentationFormat>
  <Paragraphs>257</Paragraphs>
  <Slides>17</Slides>
  <Notes>17</Notes>
  <HiddenSlides>0</HiddenSlides>
  <MMClips>1</MMClips>
  <ScaleCrop>false</ScaleCrop>
  <HeadingPairs>
    <vt:vector size="8" baseType="variant">
      <vt:variant>
        <vt:lpstr>Использованные шрифты</vt:lpstr>
      </vt:variant>
      <vt:variant>
        <vt:i4>10</vt:i4>
      </vt:variant>
      <vt:variant>
        <vt:lpstr>Тема</vt:lpstr>
      </vt:variant>
      <vt:variant>
        <vt:i4>1</vt:i4>
      </vt:variant>
      <vt:variant>
        <vt:lpstr>Внедренные серверы OLE</vt:lpstr>
      </vt:variant>
      <vt:variant>
        <vt:i4>1</vt:i4>
      </vt:variant>
      <vt:variant>
        <vt:lpstr>Заголовки слайдов</vt:lpstr>
      </vt:variant>
      <vt:variant>
        <vt:i4>17</vt:i4>
      </vt:variant>
    </vt:vector>
  </HeadingPairs>
  <TitlesOfParts>
    <vt:vector size="29" baseType="lpstr">
      <vt:lpstr>Microsoft YaHei</vt:lpstr>
      <vt:lpstr>SimSun</vt:lpstr>
      <vt:lpstr>Arial</vt:lpstr>
      <vt:lpstr>Calibri</vt:lpstr>
      <vt:lpstr>Calibri Light</vt:lpstr>
      <vt:lpstr>Mangal</vt:lpstr>
      <vt:lpstr>StarSymbol</vt:lpstr>
      <vt:lpstr>Symbol</vt:lpstr>
      <vt:lpstr>Tahoma</vt:lpstr>
      <vt:lpstr>Times New Roman</vt:lpstr>
      <vt:lpstr>Office Theme</vt:lpstr>
      <vt:lpstr>Формула</vt:lpstr>
      <vt:lpstr>Презентация PowerPoint</vt:lpstr>
      <vt:lpstr>Physiology of activity</vt:lpstr>
      <vt:lpstr>VibraImage technology</vt:lpstr>
      <vt:lpstr>Frame difference accumulation as movement amount measure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Fast vibraimage control (&lt;10 s)</vt:lpstr>
      <vt:lpstr>Презентация PowerPoint</vt:lpstr>
      <vt:lpstr>Презентация PowerPoint</vt:lpstr>
      <vt:lpstr>Vibraimage challenges</vt:lpstr>
      <vt:lpstr>Vibraimage advantages</vt:lpstr>
      <vt:lpstr>Conclusion</vt:lpstr>
      <vt:lpstr>Thanks for your attention!</vt:lpstr>
    </vt:vector>
  </TitlesOfParts>
  <Company>PJSC "New Engineering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Markasian, Pavel (KIEVH)</dc:creator>
  <cp:lastModifiedBy>user</cp:lastModifiedBy>
  <cp:revision>312</cp:revision>
  <dcterms:created xsi:type="dcterms:W3CDTF">2016-11-18T14:12:19Z</dcterms:created>
  <dcterms:modified xsi:type="dcterms:W3CDTF">2020-09-24T13:11:57Z</dcterms:modified>
</cp:coreProperties>
</file>