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21"/>
  </p:notesMasterIdLst>
  <p:handoutMasterIdLst>
    <p:handoutMasterId r:id="rId22"/>
  </p:handoutMasterIdLst>
  <p:sldIdLst>
    <p:sldId id="257" r:id="rId2"/>
    <p:sldId id="258" r:id="rId3"/>
    <p:sldId id="317" r:id="rId4"/>
    <p:sldId id="304" r:id="rId5"/>
    <p:sldId id="315" r:id="rId6"/>
    <p:sldId id="259" r:id="rId7"/>
    <p:sldId id="260" r:id="rId8"/>
    <p:sldId id="274" r:id="rId9"/>
    <p:sldId id="276" r:id="rId10"/>
    <p:sldId id="262" r:id="rId11"/>
    <p:sldId id="264" r:id="rId12"/>
    <p:sldId id="308" r:id="rId13"/>
    <p:sldId id="309" r:id="rId14"/>
    <p:sldId id="310" r:id="rId15"/>
    <p:sldId id="307" r:id="rId16"/>
    <p:sldId id="313" r:id="rId17"/>
    <p:sldId id="314" r:id="rId18"/>
    <p:sldId id="312" r:id="rId19"/>
    <p:sldId id="273" r:id="rId20"/>
  </p:sldIdLst>
  <p:sldSz cx="9144000" cy="6858000" type="screen4x3"/>
  <p:notesSz cx="6858000" cy="9144000"/>
  <p:defaultTex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80619" autoAdjust="0"/>
  </p:normalViewPr>
  <p:slideViewPr>
    <p:cSldViewPr snapToGrid="0">
      <p:cViewPr varScale="1">
        <p:scale>
          <a:sx n="94" d="100"/>
          <a:sy n="94" d="100"/>
        </p:scale>
        <p:origin x="2016" y="84"/>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6" d="100"/>
        <a:sy n="66" d="100"/>
      </p:scale>
      <p:origin x="0" y="-152"/>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ru-RU"/>
          </a:p>
        </p:txBody>
      </p:sp>
      <p:sp>
        <p:nvSpPr>
          <p:cNvPr id="4096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ru-RU"/>
          </a:p>
        </p:txBody>
      </p:sp>
      <p:sp>
        <p:nvSpPr>
          <p:cNvPr id="4096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ru-RU"/>
          </a:p>
        </p:txBody>
      </p:sp>
      <p:sp>
        <p:nvSpPr>
          <p:cNvPr id="4096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42D4165-BCFF-44C5-A0D0-9CCF511A8562}"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ru-RU"/>
          </a:p>
        </p:txBody>
      </p:sp>
      <p:sp>
        <p:nvSpPr>
          <p:cNvPr id="389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ru-RU"/>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389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ru-RU"/>
          </a:p>
        </p:txBody>
      </p:sp>
      <p:sp>
        <p:nvSpPr>
          <p:cNvPr id="389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09F93B3-7813-4F41-994A-773066513B0C}"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ru-RU" dirty="0" smtClean="0">
                <a:latin typeface="Arial" panose="020B0604020202020204" pitchFamily="34" charset="0"/>
              </a:rPr>
              <a:t>Dear Colleagues. I am pleased to welcome you at the English day of the second vibraimage conference. It is nice to note that the second vibraimage conference is more representative, perhaps for the third conference we should change the format or make it longer. This year, the first English report at the conference will be the review of vibraimage technology applications.</a:t>
            </a:r>
          </a:p>
        </p:txBody>
      </p:sp>
      <p:sp>
        <p:nvSpPr>
          <p:cNvPr id="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85E02CE-4586-4F98-94B3-AE5A0AA3EE0D}" type="slidenum">
              <a:rPr lang="ru-RU" altLang="ru-RU" smtClean="0"/>
              <a:pPr/>
              <a:t>1</a:t>
            </a:fld>
            <a:endParaRPr lang="ru-RU" altLang="ru-R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The basis of  human vibraimage is vestibular system and vestibular-emotional reflex. The vestibular system is responsible for maintaining mechanical balance and is connected with all human organs. The presence of pathology in any human organ or physiological system is reflected in the work of the vestibular system, i.e. makes a definite imprint in the functioning of the vestibular system. The task of the vibraimage system when it used as a medical diagnostic system is to decode this imprint and convert it to a specific diagnosis.</a:t>
            </a:r>
          </a:p>
          <a:p>
            <a:r>
              <a:rPr lang="en-US" altLang="en-US" smtClean="0">
                <a:latin typeface="Arial" panose="020B0604020202020204" pitchFamily="34" charset="0"/>
              </a:rPr>
              <a:t>Analysis of head micro-movements is so informative as functional diagnostics like EEG or biochemical analysis. However, to obtain a clear picture of every pathological imprint, is necessary to conduct large-scale studies that are comparable with similar medical studies of patients with specific pathology. Studies conducted in cooperation with Russian Scientific Center of Radiology showed the possibility of prostate cancer early diagnosis with the accuracy more than 90%.  It opens the possibility of diagnostics for the other diseases using vibraimage technology.</a:t>
            </a: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85FCB53-F911-4AAB-8B9E-14E74F165A79}" type="slidenum">
              <a:rPr lang="ru-RU" altLang="ru-RU" smtClean="0"/>
              <a:pPr/>
              <a:t>10</a:t>
            </a:fld>
            <a:endParaRPr lang="ru-RU" altLang="ru-RU"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VibraStaff program, developed jointly with the FMBC named after Burnazyan, carries out the pre-shift control of employees during one-minute testing. The program analyzes the changes in psychophysiological parameters of employee and their exit from individual norms, which makes it possible to prevent persons in inadequate condition from working, and this abnormality can be both medical and psychological. With the accelerating of technical progress, the value of human factor is increasingly contributing to the man-made disasters, therefore the importance of the pre-shift operator control is becoming increasingly important.</a:t>
            </a: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A2CB806-920E-49E1-B4DA-E86D8BBB68EC}" type="slidenum">
              <a:rPr lang="ru-RU" altLang="ru-RU" smtClean="0"/>
              <a:pPr/>
              <a:t>11</a:t>
            </a:fld>
            <a:endParaRPr lang="ru-RU" altLang="ru-RU"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ln>
        </p:spPr>
      </p:sp>
      <p:sp>
        <p:nvSpPr>
          <p:cNvPr id="27651" name="Заметки 2"/>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mtClean="0">
                <a:latin typeface="Arial" panose="020B0604020202020204" pitchFamily="34" charset="0"/>
              </a:rPr>
              <a:t>Despite the significant importance of the psychological component in modern sports, at the present time there are no objective non-invasive methods for monitoring the psychophysiological state of athletes. Especially important psychophysiological component is in team sports, where one player can ruin the game the whole team. Vibraimage technology allows the coach and the sports psychologist better represent the compatibility of players in a team and their capabilities in critical situations.</a:t>
            </a:r>
          </a:p>
          <a:p>
            <a:r>
              <a:rPr lang="en-US" altLang="en-US" smtClean="0">
                <a:latin typeface="Arial" panose="020B0604020202020204" pitchFamily="34" charset="0"/>
              </a:rPr>
              <a:t>Operational control of the psycho-emotional and psychophysiological state of athletes during the game is also possible and allows optimizing game replacements. Psychophysiological control is used to optimize the training process and the selection of optimal loads. Currently, the VibraSport program is being tested in cooperation with Lesgaft’s University of Physical Culture team.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ln>
        </p:spPr>
      </p:sp>
      <p:sp>
        <p:nvSpPr>
          <p:cNvPr id="29699" name="Заметки 2"/>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The unique properties of vibraimage technology allow to conduct scientific research at a new level and jointly process data about the conscious and unconscious components of personality. Almost over the past 150 years after the work of Ivan Mikhailovich Sechenov, “Brain Reflexes”, the human science has focused only on the accumulation of experimental data and there are no theories and hypotheses that explain and unify known phenomena. The phrase of Sechenov that “thought is the first two thirds of the mental reflex” did not receive further development and confirmation.</a:t>
            </a:r>
          </a:p>
          <a:p>
            <a:r>
              <a:rPr lang="en-US" altLang="en-US" smtClean="0">
                <a:latin typeface="Arial" panose="020B0604020202020204" pitchFamily="34" charset="0"/>
              </a:rPr>
              <a:t>Unfortunately, modern psychophysiology after Sechenov and Pavlova could not transforms the thoughts, actions and behavior of a person to reflexes. In my opinion, this is due to the concentration of scientific research in narrowly specialized areas and the lack of connection between psychological and physiological (or biometric) research. Psychology is focused on the analysis of conscious component of personality, biometrics (including genetics) analyzes the biological unconscious characteristics of a person, and there are no common theories between these sciences.</a:t>
            </a:r>
            <a:endParaRPr lang="ru-RU" altLang="en-US" smtClean="0">
              <a:latin typeface="Arial" panose="020B0604020202020204" pitchFamily="34" charset="0"/>
            </a:endParaRPr>
          </a:p>
          <a:p>
            <a:r>
              <a:rPr lang="en-US" altLang="en-US" smtClean="0">
                <a:latin typeface="Arial" panose="020B0604020202020204" pitchFamily="34" charset="0"/>
              </a:rPr>
              <a:t>While a personality includes conscious and unconscious characteristics, so is almost meaningless to analyze an object using only half of data about it. Vibraimage technology combines data on the consciousness and unconscious of a person in a single study and theory, which should lead to a breakthrough in many scientific and practical directions.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ln>
        </p:spPr>
      </p:sp>
      <p:sp>
        <p:nvSpPr>
          <p:cNvPr id="31747" name="Заметки 2"/>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At present, the analysis of animal’s vibraimage is only gaining, although in the future in terms of volumes it can seriously compete with applications based on vibraimages of people. People can exchange verbal information, and the vibraimage technology is used mainly to obtain hidden information about a person. At that time, as the animal can not say anything to the owner, and vibraimage can simplify the communication between human and animal. Moreover, the bases of vibraimage technology were founded by Darwin and Lorenz, who at the beginning analyzed the behavior of animals, and then transformed the findings to human’s behavior. We also did the first vibraimage study on rats more than 10 years ago.</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The vibraimage can reveal various physical properties of organic and inorganic objects, which in the first approximation have no connection with vibrations and movement. However, the fact that a real vibration image is noticeably different from the ideal has its own positive properties. Let me remind you that the ideal vibraimage reflects only the vibration characteristics of the object, and the actual vibraimage is a function of both the vibrations and the optical properties of an object.</a:t>
            </a:r>
          </a:p>
          <a:p>
            <a:r>
              <a:rPr lang="en-US" altLang="en-US" smtClean="0">
                <a:latin typeface="Arial" panose="020B0604020202020204" pitchFamily="34" charset="0"/>
              </a:rPr>
              <a:t>The difference in optical properties, primarily at the edges of the object, makes it possible to reliably separate live seeds from the dead and genetically modified, which scientists in the Brazilian University of Santa Catarina have proved in their publications.</a:t>
            </a: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0117587-A49A-44B1-9314-745411337CF9}" type="slidenum">
              <a:rPr lang="ru-RU" altLang="ru-RU" smtClean="0"/>
              <a:pPr/>
              <a:t>15</a:t>
            </a:fld>
            <a:endParaRPr lang="ru-RU" altLang="ru-RU"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Visual displaying and calculation of vibrations and movements parameters in the frame finds its application in the analysis of objects performing motion or vibrations. The slides show examples of using the vibraimage technology to adjust traffic in Japanese cities and the analysis of the engine vibrations during technical diagnostics of a car. Non-contact information about object  vibration is used when testing the strength of large objects, such as buildings and bridges. Also, Elsys Corp has developed an earthquake warning program, which is installed on users' mobile phones.</a:t>
            </a: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0B1C409-8261-47CE-87E1-33B4B353F11B}" type="slidenum">
              <a:rPr lang="ru-RU" altLang="ru-RU" smtClean="0"/>
              <a:pPr/>
              <a:t>16</a:t>
            </a:fld>
            <a:endParaRPr lang="ru-RU" altLang="ru-RU"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Some researchers use the vibraimage technology for the analysis of abnormal phenomena and mystical places. Moreover, the vibraimage technology allows to explore both human and non-living objects. With proper organization of experiments, such studies can identify the actual physical processes occurring on the object under study, because the vibraimage technology, due to its principle of operation, is very sensitive in detecting spatial irregularity in temporal processes, as evidenced by a number of publications by Italian scientists in the number of scientific journals.</a:t>
            </a: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ACCCC83-0619-48C8-B1C8-A3D31135FA50}" type="slidenum">
              <a:rPr lang="ru-RU" altLang="ru-RU" smtClean="0"/>
              <a:pPr/>
              <a:t>17</a:t>
            </a:fld>
            <a:endParaRPr lang="ru-RU" altLang="ru-RU"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At the last conference I talked about the relatively slow development of the </a:t>
            </a:r>
            <a:r>
              <a:rPr lang="en-US" altLang="en-US" dirty="0" err="1" smtClean="0">
                <a:latin typeface="Arial" panose="020B0604020202020204" pitchFamily="34" charset="0"/>
              </a:rPr>
              <a:t>vibraimage</a:t>
            </a:r>
            <a:r>
              <a:rPr lang="en-US" altLang="en-US" dirty="0" smtClean="0">
                <a:latin typeface="Arial" panose="020B0604020202020204" pitchFamily="34" charset="0"/>
              </a:rPr>
              <a:t> technology and explained the objective reasons </a:t>
            </a:r>
            <a:r>
              <a:rPr lang="en-US" altLang="en-US" dirty="0" smtClean="0">
                <a:latin typeface="Arial" panose="020B0604020202020204" pitchFamily="34" charset="0"/>
              </a:rPr>
              <a:t>of </a:t>
            </a:r>
            <a:r>
              <a:rPr lang="en-US" altLang="en-US" dirty="0" smtClean="0">
                <a:latin typeface="Arial" panose="020B0604020202020204" pitchFamily="34" charset="0"/>
              </a:rPr>
              <a:t>this process. It should be emphasized that the slow development is the normal way of development </a:t>
            </a:r>
            <a:r>
              <a:rPr lang="en-US" altLang="en-US" dirty="0" smtClean="0">
                <a:latin typeface="Arial" panose="020B0604020202020204" pitchFamily="34" charset="0"/>
              </a:rPr>
              <a:t>for </a:t>
            </a:r>
            <a:r>
              <a:rPr lang="en-US" altLang="en-US" dirty="0" smtClean="0">
                <a:latin typeface="Arial" panose="020B0604020202020204" pitchFamily="34" charset="0"/>
              </a:rPr>
              <a:t>scientifically based technology. </a:t>
            </a:r>
            <a:r>
              <a:rPr lang="en-US" altLang="en-US" dirty="0" smtClean="0">
                <a:latin typeface="Arial" panose="020B0604020202020204" pitchFamily="34" charset="0"/>
              </a:rPr>
              <a:t>During</a:t>
            </a:r>
            <a:r>
              <a:rPr lang="en-US" altLang="en-US" baseline="0" dirty="0" smtClean="0">
                <a:latin typeface="Arial" panose="020B0604020202020204" pitchFamily="34" charset="0"/>
              </a:rPr>
              <a:t> past 20 years</a:t>
            </a:r>
            <a:r>
              <a:rPr lang="en-US" altLang="en-US" dirty="0" smtClean="0">
                <a:latin typeface="Arial" panose="020B0604020202020204" pitchFamily="34" charset="0"/>
              </a:rPr>
              <a:t>, many others scientific </a:t>
            </a:r>
            <a:r>
              <a:rPr lang="en-US" altLang="en-US" dirty="0" smtClean="0">
                <a:latin typeface="Arial" panose="020B0604020202020204" pitchFamily="34" charset="0"/>
              </a:rPr>
              <a:t>discoveries have </a:t>
            </a:r>
            <a:r>
              <a:rPr lang="en-US" altLang="en-US" dirty="0" smtClean="0">
                <a:latin typeface="Arial" panose="020B0604020202020204" pitchFamily="34" charset="0"/>
              </a:rPr>
              <a:t>been arisen and</a:t>
            </a:r>
            <a:r>
              <a:rPr lang="en-US" altLang="en-US" baseline="0" dirty="0" smtClean="0">
                <a:latin typeface="Arial" panose="020B0604020202020204" pitchFamily="34" charset="0"/>
              </a:rPr>
              <a:t> disappeared</a:t>
            </a:r>
            <a:r>
              <a:rPr lang="en-US" altLang="en-US" dirty="0" smtClean="0">
                <a:latin typeface="Arial" panose="020B0604020202020204" pitchFamily="34" charset="0"/>
              </a:rPr>
              <a:t>, however </a:t>
            </a:r>
            <a:r>
              <a:rPr lang="en-US" altLang="en-US" dirty="0" err="1" smtClean="0">
                <a:latin typeface="Arial" panose="020B0604020202020204" pitchFamily="34" charset="0"/>
              </a:rPr>
              <a:t>vibraimage</a:t>
            </a:r>
            <a:r>
              <a:rPr lang="en-US" altLang="en-US" dirty="0" smtClean="0">
                <a:latin typeface="Arial" panose="020B0604020202020204" pitchFamily="34" charset="0"/>
              </a:rPr>
              <a:t> technology </a:t>
            </a:r>
            <a:r>
              <a:rPr lang="en-US" altLang="en-US" dirty="0" smtClean="0">
                <a:latin typeface="Arial" panose="020B0604020202020204" pitchFamily="34" charset="0"/>
              </a:rPr>
              <a:t>is slowly but surely finding more and more supporters, applications and users.</a:t>
            </a:r>
          </a:p>
          <a:p>
            <a:r>
              <a:rPr lang="en-US" altLang="en-US" dirty="0" smtClean="0">
                <a:latin typeface="Arial" panose="020B0604020202020204" pitchFamily="34" charset="0"/>
              </a:rPr>
              <a:t>We are optimistic about the future and developing various </a:t>
            </a:r>
            <a:r>
              <a:rPr lang="en-US" altLang="en-US" dirty="0" smtClean="0">
                <a:latin typeface="Arial" panose="020B0604020202020204" pitchFamily="34" charset="0"/>
              </a:rPr>
              <a:t>areas </a:t>
            </a:r>
            <a:r>
              <a:rPr lang="en-US" altLang="en-US" dirty="0" smtClean="0">
                <a:latin typeface="Arial" panose="020B0604020202020204" pitchFamily="34" charset="0"/>
              </a:rPr>
              <a:t>of </a:t>
            </a:r>
            <a:r>
              <a:rPr lang="en-US" altLang="en-US" dirty="0" err="1" smtClean="0">
                <a:latin typeface="Arial" panose="020B0604020202020204" pitchFamily="34" charset="0"/>
              </a:rPr>
              <a:t>vibraimage</a:t>
            </a:r>
            <a:r>
              <a:rPr lang="en-US" altLang="en-US" dirty="0" smtClean="0">
                <a:latin typeface="Arial" panose="020B0604020202020204" pitchFamily="34" charset="0"/>
              </a:rPr>
              <a:t> technology applications. </a:t>
            </a:r>
            <a:r>
              <a:rPr lang="en-US" altLang="en-US" dirty="0" smtClean="0">
                <a:latin typeface="Arial" panose="020B0604020202020204" pitchFamily="34" charset="0"/>
              </a:rPr>
              <a:t>The increase in the number of reports at the 2nd conference also indicates an increase </a:t>
            </a:r>
            <a:r>
              <a:rPr lang="en-US" altLang="en-US" dirty="0" smtClean="0">
                <a:latin typeface="Arial" panose="020B0604020202020204" pitchFamily="34" charset="0"/>
              </a:rPr>
              <a:t>of</a:t>
            </a:r>
            <a:r>
              <a:rPr lang="en-US" altLang="en-US" baseline="0" dirty="0" smtClean="0">
                <a:latin typeface="Arial" panose="020B0604020202020204" pitchFamily="34" charset="0"/>
              </a:rPr>
              <a:t> the</a:t>
            </a:r>
            <a:r>
              <a:rPr lang="en-US" altLang="en-US" dirty="0" smtClean="0">
                <a:latin typeface="Arial" panose="020B0604020202020204" pitchFamily="34" charset="0"/>
              </a:rPr>
              <a:t> </a:t>
            </a:r>
            <a:r>
              <a:rPr lang="en-US" altLang="en-US" dirty="0" smtClean="0">
                <a:latin typeface="Arial" panose="020B0604020202020204" pitchFamily="34" charset="0"/>
              </a:rPr>
              <a:t>interest to </a:t>
            </a:r>
            <a:r>
              <a:rPr lang="en-US" altLang="en-US" dirty="0" err="1" smtClean="0">
                <a:latin typeface="Arial" panose="020B0604020202020204" pitchFamily="34" charset="0"/>
              </a:rPr>
              <a:t>vibraimage</a:t>
            </a:r>
            <a:r>
              <a:rPr lang="en-US" altLang="en-US" dirty="0" smtClean="0">
                <a:latin typeface="Arial" panose="020B0604020202020204" pitchFamily="34" charset="0"/>
              </a:rPr>
              <a:t> technology all over the world.</a:t>
            </a: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109F190-8630-4818-9BC0-7A04248DFE24}" type="slidenum">
              <a:rPr lang="ru-RU" altLang="ru-RU" smtClean="0"/>
              <a:pPr/>
              <a:t>18</a:t>
            </a:fld>
            <a:endParaRPr lang="ru-RU" altLang="ru-RU"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 I thank all the colleagues participated in the second international scientific conference of </a:t>
            </a:r>
            <a:r>
              <a:rPr lang="en-US" altLang="en-US" dirty="0" err="1" smtClean="0">
                <a:latin typeface="Arial" panose="020B0604020202020204" pitchFamily="34" charset="0"/>
              </a:rPr>
              <a:t>vibraimage</a:t>
            </a:r>
            <a:r>
              <a:rPr lang="en-US" altLang="en-US" dirty="0" smtClean="0">
                <a:latin typeface="Arial" panose="020B0604020202020204" pitchFamily="34" charset="0"/>
              </a:rPr>
              <a:t> technology and I wish all the participants great scientific and practical success! I am sure that our next developments will make life safer, longer and happy with the help of </a:t>
            </a:r>
            <a:r>
              <a:rPr lang="en-US" altLang="en-US" dirty="0" err="1" smtClean="0">
                <a:latin typeface="Arial" panose="020B0604020202020204" pitchFamily="34" charset="0"/>
              </a:rPr>
              <a:t>vibraimage</a:t>
            </a:r>
            <a:r>
              <a:rPr lang="en-US" altLang="en-US" dirty="0" smtClean="0">
                <a:latin typeface="Arial" panose="020B0604020202020204" pitchFamily="34" charset="0"/>
              </a:rPr>
              <a:t> technology!</a:t>
            </a: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B6189C8-0D5A-425A-89F6-D6EF18051DC5}" type="slidenum">
              <a:rPr lang="ru-RU" altLang="ru-RU" smtClean="0"/>
              <a:pPr/>
              <a:t>19</a:t>
            </a:fld>
            <a:endParaRPr lang="ru-RU" altLang="ru-R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Any effective technology for assessment of the psychophysiological state (PPS) of a person has unlimited applications. At the same time, the vibraimage technology is more than the effective detection of PPS, which means its capabilities are doubly limitless. There is no such area of ​​knowledge or applications where is impossible to use the vibraimage technology. Therefore, it is necessary to develop methods for classifying of vibraimage technology applications.</a:t>
            </a:r>
            <a:endParaRPr lang="ru-RU" altLang="en-US" dirty="0" smtClean="0">
              <a:latin typeface="Arial" panose="020B0604020202020204" pitchFamily="34" charset="0"/>
            </a:endParaRPr>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16E4EE6-28E3-44BB-A2EF-144B7B00467D}" type="slidenum">
              <a:rPr lang="ru-RU" altLang="ru-RU" smtClean="0"/>
              <a:pPr/>
              <a:t>2</a:t>
            </a:fld>
            <a:endParaRPr lang="ru-RU" altLang="ru-R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One of the main principles for  vibraimage technology application classifying is the classification based on the study object. Of course, the main object of study for vibraimage technology is a person. The ability to analyze the parameters of a person  psychophysiological state creates the possibilities for the development of vibraimage as an independent technology of psychophysiological detection. As any objects have vibrations, you just need to be able to analyze them correctly.</a:t>
            </a:r>
          </a:p>
          <a:p>
            <a:r>
              <a:rPr lang="en-US" altLang="en-US" dirty="0" smtClean="0">
                <a:latin typeface="Arial" panose="020B0604020202020204" pitchFamily="34" charset="0"/>
              </a:rPr>
              <a:t>       Since, in its technical essence, the vibraimage technology is the technology for measuring vibrations, the classification used</a:t>
            </a:r>
            <a:r>
              <a:rPr lang="en-US" altLang="en-US" baseline="0" dirty="0" smtClean="0">
                <a:latin typeface="Arial" panose="020B0604020202020204" pitchFamily="34" charset="0"/>
              </a:rPr>
              <a:t> for</a:t>
            </a:r>
            <a:r>
              <a:rPr lang="en-US" altLang="en-US" dirty="0" smtClean="0">
                <a:latin typeface="Arial" panose="020B0604020202020204" pitchFamily="34" charset="0"/>
              </a:rPr>
              <a:t> measuring systems is applicable to it. One of the main principles of measuring systems classification is the principle of direct or balanced measurement, by feedback. Some vibraimage products are based on direct transformation (for example, vibrations into emotions), other programs are based on analysis of psychophysiological responses feedback upon presentation of additional stimuli.</a:t>
            </a:r>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8DA898B-F7C1-4737-8047-7CBF39CF8698}" type="slidenum">
              <a:rPr lang="ru-RU" altLang="ru-RU" smtClean="0"/>
              <a:pPr/>
              <a:t>3</a:t>
            </a:fld>
            <a:endParaRPr lang="ru-RU" altLang="ru-R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The structure of vibraimage systems can be based on various principles, first of all, autonomous or local vibraimage system and network or global solutions can be distinguished. Since, the vibraimage system is based on software processing of video images, its structure can be as diverse as the structure of various computer systems.</a:t>
            </a:r>
          </a:p>
          <a:p>
            <a:r>
              <a:rPr lang="en-US" altLang="en-US" smtClean="0">
                <a:latin typeface="Arial" panose="020B0604020202020204" pitchFamily="34" charset="0"/>
              </a:rPr>
              <a:t>One of the basic principles of vibraimage technology is television camera fixation, which is necessary for the correct analysis of an object vibration. However, for several apps information about camera vibration is informative, so the principle of television camera fixation can be used for classification.</a:t>
            </a:r>
          </a:p>
        </p:txBody>
      </p:sp>
      <p:sp>
        <p:nvSpPr>
          <p:cNvPr id="11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6937EBD-4AAC-4CE6-A5EE-DDAB9646986C}" type="slidenum">
              <a:rPr lang="ru-RU" altLang="ru-RU" smtClean="0"/>
              <a:pPr/>
              <a:t>4</a:t>
            </a:fld>
            <a:endParaRPr lang="ru-RU" altLang="ru-R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We use the classification type for the object under study as the main one for further consideration, as it most fully reveals the various applications of the vibraimage technology. From the above pie chart, it follows that the</a:t>
            </a:r>
            <a:r>
              <a:rPr lang="en-US" altLang="en-US" baseline="0" dirty="0" smtClean="0">
                <a:latin typeface="Arial" panose="020B0604020202020204" pitchFamily="34" charset="0"/>
              </a:rPr>
              <a:t> </a:t>
            </a:r>
            <a:r>
              <a:rPr lang="en-US" altLang="en-US" dirty="0" smtClean="0">
                <a:latin typeface="Arial" panose="020B0604020202020204" pitchFamily="34" charset="0"/>
              </a:rPr>
              <a:t>most part of vibraimage technology applications are associated with the study of a person and the analysis of personality, or parameters of psycho-emotional or psychophysiological state.</a:t>
            </a:r>
          </a:p>
          <a:p>
            <a:r>
              <a:rPr lang="en-US" altLang="en-US" dirty="0" smtClean="0">
                <a:latin typeface="Arial" panose="020B0604020202020204" pitchFamily="34" charset="0"/>
              </a:rPr>
              <a:t>At the same time, </a:t>
            </a:r>
            <a:r>
              <a:rPr lang="en-US" altLang="en-US" dirty="0" err="1" smtClean="0">
                <a:latin typeface="Arial" panose="020B0604020202020204" pitchFamily="34" charset="0"/>
              </a:rPr>
              <a:t>analysing</a:t>
            </a:r>
            <a:r>
              <a:rPr lang="en-US" altLang="en-US" dirty="0" smtClean="0">
                <a:latin typeface="Arial" panose="020B0604020202020204" pitchFamily="34" charset="0"/>
              </a:rPr>
              <a:t> of animals, biological and non-living objects by vibraimage technology also has certain advantages over methods used earlier for solving the similar questions.</a:t>
            </a: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579CEF6-8EF6-45B7-BEDF-5C6EA3744A46}" type="slidenum">
              <a:rPr lang="ru-RU" altLang="ru-RU" smtClean="0"/>
              <a:pPr/>
              <a:t>5</a:t>
            </a:fld>
            <a:endParaRPr lang="ru-RU" altLang="ru-R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Used classification methods have found application in the developed programs of Elsys Corp. The main program Vibraimage PRO includes direct-action applications as </a:t>
            </a:r>
            <a:r>
              <a:rPr lang="en-US" altLang="en-US" dirty="0" err="1" smtClean="0">
                <a:latin typeface="Arial" panose="020B0604020202020204" pitchFamily="34" charset="0"/>
              </a:rPr>
              <a:t>VibraMed</a:t>
            </a:r>
            <a:r>
              <a:rPr lang="en-US" altLang="en-US" dirty="0" smtClean="0">
                <a:latin typeface="Arial" panose="020B0604020202020204" pitchFamily="34" charset="0"/>
              </a:rPr>
              <a:t>, </a:t>
            </a:r>
            <a:r>
              <a:rPr lang="en-US" altLang="en-US" dirty="0" err="1" smtClean="0">
                <a:latin typeface="Arial" panose="020B0604020202020204" pitchFamily="34" charset="0"/>
              </a:rPr>
              <a:t>VibraMid</a:t>
            </a:r>
            <a:r>
              <a:rPr lang="en-US" altLang="en-US" dirty="0" smtClean="0">
                <a:latin typeface="Arial" panose="020B0604020202020204" pitchFamily="34" charset="0"/>
              </a:rPr>
              <a:t> and </a:t>
            </a:r>
            <a:r>
              <a:rPr lang="en-US" altLang="en-US" dirty="0" err="1" smtClean="0">
                <a:latin typeface="Arial" panose="020B0604020202020204" pitchFamily="34" charset="0"/>
              </a:rPr>
              <a:t>VibraStaff</a:t>
            </a:r>
            <a:r>
              <a:rPr lang="en-US" altLang="en-US" dirty="0" smtClean="0">
                <a:latin typeface="Arial" panose="020B0604020202020204" pitchFamily="34" charset="0"/>
              </a:rPr>
              <a:t> defining the natural psycho-physiological state of a person.</a:t>
            </a:r>
          </a:p>
          <a:p>
            <a:r>
              <a:rPr lang="en-US" altLang="en-US" dirty="0" err="1" smtClean="0">
                <a:latin typeface="Arial" panose="020B0604020202020204" pitchFamily="34" charset="0"/>
              </a:rPr>
              <a:t>VibraLie</a:t>
            </a:r>
            <a:r>
              <a:rPr lang="en-US" altLang="en-US" dirty="0" smtClean="0">
                <a:latin typeface="Arial" panose="020B0604020202020204" pitchFamily="34" charset="0"/>
              </a:rPr>
              <a:t>, </a:t>
            </a:r>
            <a:r>
              <a:rPr lang="en-US" altLang="en-US" dirty="0" err="1" smtClean="0">
                <a:latin typeface="Arial" panose="020B0604020202020204" pitchFamily="34" charset="0"/>
              </a:rPr>
              <a:t>VibraMI</a:t>
            </a:r>
            <a:r>
              <a:rPr lang="en-US" altLang="en-US" dirty="0" smtClean="0">
                <a:latin typeface="Arial" panose="020B0604020202020204" pitchFamily="34" charset="0"/>
              </a:rPr>
              <a:t> and </a:t>
            </a:r>
            <a:r>
              <a:rPr lang="en-US" altLang="en-US" dirty="0" err="1" smtClean="0">
                <a:latin typeface="Arial" panose="020B0604020202020204" pitchFamily="34" charset="0"/>
              </a:rPr>
              <a:t>PsyAccent</a:t>
            </a:r>
            <a:r>
              <a:rPr lang="en-US" altLang="en-US" dirty="0" smtClean="0">
                <a:latin typeface="Arial" panose="020B0604020202020204" pitchFamily="34" charset="0"/>
              </a:rPr>
              <a:t> programs measure the psychophysiological state parameters when requested stimuli (visual and textual or verbal) are presented to a person.</a:t>
            </a: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96D5437-806B-4513-B83C-6B52AA68E792}" type="slidenum">
              <a:rPr lang="ru-RU" altLang="ru-RU" smtClean="0"/>
              <a:pPr/>
              <a:t>6</a:t>
            </a:fld>
            <a:endParaRPr lang="ru-RU" altLang="ru-R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The example of vibraimage operation as the security system is shown on this slide. Used Vibraimage PRO system works in Mix mode evaluating the potential danger level of a person closest to the camera. In case of exceeding the set threshold of the suspect level, the system automatically captures the photo of  suspect on the left side of the screen and gives an alarm signal to operator. The operator separates the suspicious person from the main part of people and carries out actions to arrest the suspect in accordance with the established regulations.</a:t>
            </a:r>
          </a:p>
          <a:p>
            <a:r>
              <a:rPr lang="en-US" altLang="en-US" dirty="0" smtClean="0">
                <a:latin typeface="Arial" panose="020B0604020202020204" pitchFamily="34" charset="0"/>
              </a:rPr>
              <a:t>           A similar procedure was provided for using  vibraimage systems at the Sochi Olympics. In the case of video processing on a separate server, the operator must give the command to the security</a:t>
            </a:r>
            <a:r>
              <a:rPr lang="en-US" altLang="en-US" baseline="0" dirty="0" smtClean="0">
                <a:latin typeface="Arial" panose="020B0604020202020204" pitchFamily="34" charset="0"/>
              </a:rPr>
              <a:t> </a:t>
            </a:r>
            <a:r>
              <a:rPr lang="en-US" altLang="en-US" dirty="0" smtClean="0">
                <a:latin typeface="Arial" panose="020B0604020202020204" pitchFamily="34" charset="0"/>
              </a:rPr>
              <a:t>to catch the suspect. The main advantages of vibraimage security systems are simple and friendly using, high speed and accuracy of suspicious person detection. The main disadvantages of vibraimage security systems are complexity of installation at objects and high requirements to stability of illumination.</a:t>
            </a:r>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D6FA9BA-CC35-4A32-8663-65C9E1268832}" type="slidenum">
              <a:rPr lang="ru-RU" altLang="ru-RU" smtClean="0"/>
              <a:pPr/>
              <a:t>7</a:t>
            </a:fld>
            <a:endParaRPr lang="ru-RU" altLang="ru-R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The next slide shows the example of vibraimage system works as a lie detector. After each answer of testee, the level of the question influence is determined and the result of detection in the form of False, True or Inconclusive (DI, NDI, INC) is displayed immediately after testing. Vibraimage technology gets more information about the subject than using a contact polygraph, which allows reducing the testing time, with giving the required accuracy. In addition, non-contact information from the video can significantly expand the possibilities of using lie detection technology.</a:t>
            </a: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AD7875A-0231-4563-9F93-6F4FABE2A45C}" type="slidenum">
              <a:rPr lang="ru-RU" altLang="ru-RU" smtClean="0"/>
              <a:pPr/>
              <a:t>8</a:t>
            </a:fld>
            <a:endParaRPr lang="ru-RU" altLang="ru-RU"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The main advantage of the vibraimage technology in the study of personality is the ability to measure a person’s conscious and unconscious response when stimuli are presented. </a:t>
            </a:r>
          </a:p>
          <a:p>
            <a:r>
              <a:rPr lang="en-US" altLang="en-US" smtClean="0">
                <a:latin typeface="Arial" panose="020B0604020202020204" pitchFamily="34" charset="0"/>
              </a:rPr>
              <a:t>Traditional methods of psychology are based only on analysis of a person’s conscious responses.</a:t>
            </a:r>
          </a:p>
          <a:p>
            <a:r>
              <a:rPr lang="en-US" altLang="en-US" smtClean="0">
                <a:latin typeface="Arial" panose="020B0604020202020204" pitchFamily="34" charset="0"/>
              </a:rPr>
              <a:t>Traditional methods of psychophysiological testing are based on measuring physiological parameters, i.e. unconscious human reaction.</a:t>
            </a:r>
          </a:p>
          <a:p>
            <a:r>
              <a:rPr lang="en-US" altLang="en-US" smtClean="0">
                <a:latin typeface="Arial" panose="020B0604020202020204" pitchFamily="34" charset="0"/>
              </a:rPr>
              <a:t>Vibraimage technology simultaneously determines conscious and unconscious responses, and the measurement takes place in physical values that allows addition and joint processing. The use and processing of conscious and unconscious responses as additive parameters significantly increase the information content of testing, since the personality of each person includes conscious and unconscious component. Using vibraimage was proved that conscious, unconscious components of personality are independent from each other, and do not have a correlation between themselves, and therefore the analysis of one of these components cannot determine the integral characteristics of personality.</a:t>
            </a: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71581D9-70E7-45A5-B9BD-5ADAF836AD0D}" type="slidenum">
              <a:rPr lang="ru-RU" altLang="ru-RU" smtClean="0"/>
              <a:pPr/>
              <a:t>9</a:t>
            </a:fld>
            <a:endParaRPr lang="ru-RU" alt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ru-R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D4469B29-6008-4C71-8BF1-0C1DE989134E}" type="slidenum">
              <a:rPr lang="ru-RU" altLang="ru-RU"/>
              <a:pPr>
                <a:defRPr/>
              </a:pPr>
              <a:t>‹#›</a:t>
            </a:fld>
            <a:endParaRPr lang="ru-RU" altLang="ru-RU"/>
          </a:p>
        </p:txBody>
      </p:sp>
    </p:spTree>
    <p:extLst>
      <p:ext uri="{BB962C8B-B14F-4D97-AF65-F5344CB8AC3E}">
        <p14:creationId xmlns:p14="http://schemas.microsoft.com/office/powerpoint/2010/main" val="73105148"/>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EF5D3BA7-C37D-4B7B-A93D-046BB7B865C0}" type="slidenum">
              <a:rPr lang="ru-RU" altLang="ru-RU"/>
              <a:pPr>
                <a:defRPr/>
              </a:pPr>
              <a:t>‹#›</a:t>
            </a:fld>
            <a:endParaRPr lang="ru-RU" altLang="ru-RU"/>
          </a:p>
        </p:txBody>
      </p:sp>
    </p:spTree>
    <p:extLst>
      <p:ext uri="{BB962C8B-B14F-4D97-AF65-F5344CB8AC3E}">
        <p14:creationId xmlns:p14="http://schemas.microsoft.com/office/powerpoint/2010/main" val="154819679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ru-RU"/>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3F7A2755-BD36-4D02-88CC-C7339D286D8D}" type="slidenum">
              <a:rPr lang="ru-RU" altLang="ru-RU"/>
              <a:pPr>
                <a:defRPr/>
              </a:pPr>
              <a:t>‹#›</a:t>
            </a:fld>
            <a:endParaRPr lang="ru-RU" altLang="ru-RU"/>
          </a:p>
        </p:txBody>
      </p:sp>
    </p:spTree>
    <p:extLst>
      <p:ext uri="{BB962C8B-B14F-4D97-AF65-F5344CB8AC3E}">
        <p14:creationId xmlns:p14="http://schemas.microsoft.com/office/powerpoint/2010/main" val="313786876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46BBEE0B-8CEB-4A6D-AEE9-8BA0CBFAEFE2}" type="slidenum">
              <a:rPr lang="ru-RU" altLang="ru-RU"/>
              <a:pPr>
                <a:defRPr/>
              </a:pPr>
              <a:t>‹#›</a:t>
            </a:fld>
            <a:endParaRPr lang="ru-RU" altLang="ru-RU"/>
          </a:p>
        </p:txBody>
      </p:sp>
    </p:spTree>
    <p:extLst>
      <p:ext uri="{BB962C8B-B14F-4D97-AF65-F5344CB8AC3E}">
        <p14:creationId xmlns:p14="http://schemas.microsoft.com/office/powerpoint/2010/main" val="72038351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ru-R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54665D50-8AD1-40E5-A035-64AB19A65AEB}" type="slidenum">
              <a:rPr lang="ru-RU" altLang="ru-RU"/>
              <a:pPr>
                <a:defRPr/>
              </a:pPr>
              <a:t>‹#›</a:t>
            </a:fld>
            <a:endParaRPr lang="ru-RU" altLang="ru-RU"/>
          </a:p>
        </p:txBody>
      </p:sp>
    </p:spTree>
    <p:extLst>
      <p:ext uri="{BB962C8B-B14F-4D97-AF65-F5344CB8AC3E}">
        <p14:creationId xmlns:p14="http://schemas.microsoft.com/office/powerpoint/2010/main" val="348273290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E756EF1A-37D1-4F56-8538-472A41C6850D}" type="slidenum">
              <a:rPr lang="ru-RU" altLang="ru-RU"/>
              <a:pPr>
                <a:defRPr/>
              </a:pPr>
              <a:t>‹#›</a:t>
            </a:fld>
            <a:endParaRPr lang="ru-RU" altLang="ru-RU"/>
          </a:p>
        </p:txBody>
      </p:sp>
    </p:spTree>
    <p:extLst>
      <p:ext uri="{BB962C8B-B14F-4D97-AF65-F5344CB8AC3E}">
        <p14:creationId xmlns:p14="http://schemas.microsoft.com/office/powerpoint/2010/main" val="93038818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ru-R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4941ED59-8FD2-479B-8383-9988AB3F9693}" type="slidenum">
              <a:rPr lang="ru-RU" altLang="ru-RU"/>
              <a:pPr>
                <a:defRPr/>
              </a:pPr>
              <a:t>‹#›</a:t>
            </a:fld>
            <a:endParaRPr lang="ru-RU" altLang="ru-RU"/>
          </a:p>
        </p:txBody>
      </p:sp>
    </p:spTree>
    <p:extLst>
      <p:ext uri="{BB962C8B-B14F-4D97-AF65-F5344CB8AC3E}">
        <p14:creationId xmlns:p14="http://schemas.microsoft.com/office/powerpoint/2010/main" val="100519947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74A37FF4-AAAE-4548-8EBD-7DC41C13B1B9}" type="slidenum">
              <a:rPr lang="ru-RU" altLang="ru-RU"/>
              <a:pPr>
                <a:defRPr/>
              </a:pPr>
              <a:t>‹#›</a:t>
            </a:fld>
            <a:endParaRPr lang="ru-RU" altLang="ru-RU"/>
          </a:p>
        </p:txBody>
      </p:sp>
    </p:spTree>
    <p:extLst>
      <p:ext uri="{BB962C8B-B14F-4D97-AF65-F5344CB8AC3E}">
        <p14:creationId xmlns:p14="http://schemas.microsoft.com/office/powerpoint/2010/main" val="105924465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1D94183D-6A7B-40DC-949A-51F7D66F0667}" type="slidenum">
              <a:rPr lang="ru-RU" altLang="ru-RU"/>
              <a:pPr>
                <a:defRPr/>
              </a:pPr>
              <a:t>‹#›</a:t>
            </a:fld>
            <a:endParaRPr lang="ru-RU" altLang="ru-RU"/>
          </a:p>
        </p:txBody>
      </p:sp>
    </p:spTree>
    <p:extLst>
      <p:ext uri="{BB962C8B-B14F-4D97-AF65-F5344CB8AC3E}">
        <p14:creationId xmlns:p14="http://schemas.microsoft.com/office/powerpoint/2010/main" val="18548219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ru-R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B4C3929A-14A6-44C4-9BD2-F375C2FABDAA}" type="slidenum">
              <a:rPr lang="ru-RU" altLang="ru-RU"/>
              <a:pPr>
                <a:defRPr/>
              </a:pPr>
              <a:t>‹#›</a:t>
            </a:fld>
            <a:endParaRPr lang="ru-RU" altLang="ru-RU"/>
          </a:p>
        </p:txBody>
      </p:sp>
    </p:spTree>
    <p:extLst>
      <p:ext uri="{BB962C8B-B14F-4D97-AF65-F5344CB8AC3E}">
        <p14:creationId xmlns:p14="http://schemas.microsoft.com/office/powerpoint/2010/main" val="135550561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ru-R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01E03E20-7C1A-4E5D-82A3-7B6DA856A9C1}" type="slidenum">
              <a:rPr lang="ru-RU" altLang="ru-RU"/>
              <a:pPr>
                <a:defRPr/>
              </a:pPr>
              <a:t>‹#›</a:t>
            </a:fld>
            <a:endParaRPr lang="ru-RU" altLang="ru-RU"/>
          </a:p>
        </p:txBody>
      </p:sp>
    </p:spTree>
    <p:extLst>
      <p:ext uri="{BB962C8B-B14F-4D97-AF65-F5344CB8AC3E}">
        <p14:creationId xmlns:p14="http://schemas.microsoft.com/office/powerpoint/2010/main" val="318979554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51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lvl1pPr eaLnBrk="1" hangingPunct="1">
              <a:defRPr sz="1400">
                <a:latin typeface="+mn-lt"/>
              </a:defRPr>
            </a:lvl1pPr>
          </a:lstStyle>
          <a:p>
            <a:pPr>
              <a:defRPr/>
            </a:pPr>
            <a:endParaRPr lang="ru-RU"/>
          </a:p>
        </p:txBody>
      </p:sp>
      <p:sp>
        <p:nvSpPr>
          <p:cNvPr id="51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lvl1pPr algn="ctr" eaLnBrk="1" hangingPunct="1">
              <a:defRPr sz="1400">
                <a:latin typeface="+mn-lt"/>
              </a:defRPr>
            </a:lvl1pPr>
          </a:lstStyle>
          <a:p>
            <a:pPr>
              <a:defRPr/>
            </a:pPr>
            <a:endParaRPr lang="ru-RU"/>
          </a:p>
        </p:txBody>
      </p:sp>
      <p:sp>
        <p:nvSpPr>
          <p:cNvPr id="51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lvl1pPr algn="r" eaLnBrk="1" hangingPunct="1">
              <a:defRPr sz="1400">
                <a:latin typeface="Times New Roman" panose="02020603050405020304" pitchFamily="18" charset="0"/>
              </a:defRPr>
            </a:lvl1pPr>
          </a:lstStyle>
          <a:p>
            <a:pPr>
              <a:defRPr/>
            </a:pPr>
            <a:fld id="{31033AAE-B850-4710-AB14-95D00AE627B6}"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3013" indent="-227013" algn="l" rtl="0" fontAlgn="base">
        <a:spcBef>
          <a:spcPct val="20000"/>
        </a:spcBef>
        <a:spcAft>
          <a:spcPct val="0"/>
        </a:spcAft>
        <a:buChar char="»"/>
        <a:defRPr sz="2000">
          <a:solidFill>
            <a:schemeClr val="tx1"/>
          </a:solidFill>
          <a:latin typeface="+mn-lt"/>
        </a:defRPr>
      </a:lvl6pPr>
      <a:lvl7pPr marL="2970213" indent="-227013" algn="l" rtl="0" fontAlgn="base">
        <a:spcBef>
          <a:spcPct val="20000"/>
        </a:spcBef>
        <a:spcAft>
          <a:spcPct val="0"/>
        </a:spcAft>
        <a:buChar char="»"/>
        <a:defRPr sz="2000">
          <a:solidFill>
            <a:schemeClr val="tx1"/>
          </a:solidFill>
          <a:latin typeface="+mn-lt"/>
        </a:defRPr>
      </a:lvl7pPr>
      <a:lvl8pPr marL="3427413" indent="-227013" algn="l" rtl="0" fontAlgn="base">
        <a:spcBef>
          <a:spcPct val="20000"/>
        </a:spcBef>
        <a:spcAft>
          <a:spcPct val="0"/>
        </a:spcAft>
        <a:buChar char="»"/>
        <a:defRPr sz="2000">
          <a:solidFill>
            <a:schemeClr val="tx1"/>
          </a:solidFill>
          <a:latin typeface="+mn-lt"/>
        </a:defRPr>
      </a:lvl8pPr>
      <a:lvl9pPr marL="3884613" indent="-227013"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6.emf"/><Relationship Id="rId5" Type="http://schemas.openxmlformats.org/officeDocument/2006/relationships/oleObject" Target="../embeddings/oleObject4.bin"/><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2.xml"/><Relationship Id="rId7"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png"/><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3.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2.emf"/><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9" name="Text Box 5"/>
          <p:cNvSpPr txBox="1">
            <a:spLocks noChangeArrowheads="1"/>
          </p:cNvSpPr>
          <p:nvPr/>
        </p:nvSpPr>
        <p:spPr bwMode="auto">
          <a:xfrm>
            <a:off x="465138" y="3455988"/>
            <a:ext cx="8066087" cy="939800"/>
          </a:xfrm>
          <a:prstGeom prst="rect">
            <a:avLst/>
          </a:prstGeom>
          <a:noFill/>
          <a:ln w="9525">
            <a:noFill/>
            <a:miter lim="800000"/>
            <a:headEnd/>
            <a:tailEnd/>
          </a:ln>
          <a:effectLst/>
        </p:spPr>
        <p:txBody>
          <a:bodyPr lIns="80133" tIns="40067" rIns="80133" bIns="40067">
            <a:spAutoFit/>
          </a:bodyPr>
          <a:lstStyle/>
          <a:p>
            <a:pPr algn="ctr">
              <a:defRPr/>
            </a:pPr>
            <a:r>
              <a:rPr lang="en-US" sz="2800" dirty="0">
                <a:solidFill>
                  <a:schemeClr val="accent6"/>
                </a:solidFill>
                <a:latin typeface="+mn-lt"/>
              </a:rPr>
              <a:t>REVIEW OF VIBRAIMAGE TECHNOLOGY APPLICATIONS</a:t>
            </a:r>
          </a:p>
        </p:txBody>
      </p:sp>
      <p:sp>
        <p:nvSpPr>
          <p:cNvPr id="4099" name="Text Box 6"/>
          <p:cNvSpPr txBox="1">
            <a:spLocks noChangeArrowheads="1"/>
          </p:cNvSpPr>
          <p:nvPr/>
        </p:nvSpPr>
        <p:spPr bwMode="auto">
          <a:xfrm>
            <a:off x="739775" y="5011738"/>
            <a:ext cx="8066088"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33" tIns="40067" rIns="80133" bIns="40067">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800">
                <a:cs typeface="Calibri" panose="020F0502020204030204" pitchFamily="34" charset="0"/>
              </a:rPr>
              <a:t>Viktor Minkin</a:t>
            </a:r>
          </a:p>
          <a:p>
            <a:pPr algn="ctr">
              <a:buFontTx/>
              <a:buNone/>
            </a:pPr>
            <a:r>
              <a:rPr lang="en-US" altLang="en-US" sz="2800"/>
              <a:t>Elsys Corp, Russia, Saint Petersburg</a:t>
            </a:r>
          </a:p>
          <a:p>
            <a:pPr algn="ctr">
              <a:buFontTx/>
              <a:buNone/>
            </a:pPr>
            <a:r>
              <a:rPr lang="en-US" altLang="en-US" sz="2800"/>
              <a:t>2019</a:t>
            </a:r>
          </a:p>
        </p:txBody>
      </p:sp>
      <p:sp>
        <p:nvSpPr>
          <p:cNvPr id="4100" name="Rectangle 1"/>
          <p:cNvSpPr>
            <a:spLocks noChangeArrowheads="1"/>
          </p:cNvSpPr>
          <p:nvPr/>
        </p:nvSpPr>
        <p:spPr bwMode="auto">
          <a:xfrm>
            <a:off x="288925" y="141288"/>
            <a:ext cx="7950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b="1">
                <a:solidFill>
                  <a:srgbClr val="000000"/>
                </a:solidFill>
                <a:latin typeface="Arial" panose="020B0604020202020204" pitchFamily="34" charset="0"/>
              </a:rPr>
              <a:t>The 2nd International Open Science Conference</a:t>
            </a:r>
          </a:p>
          <a:p>
            <a:pPr algn="ctr">
              <a:spcBef>
                <a:spcPct val="0"/>
              </a:spcBef>
              <a:buFontTx/>
              <a:buNone/>
            </a:pPr>
            <a:r>
              <a:rPr lang="en-US" altLang="en-US" sz="2400" b="1">
                <a:solidFill>
                  <a:srgbClr val="000000"/>
                </a:solidFill>
                <a:latin typeface="Arial" panose="020B0604020202020204" pitchFamily="34" charset="0"/>
              </a:rPr>
              <a:t>The Vibraimage Technology</a:t>
            </a:r>
          </a:p>
        </p:txBody>
      </p:sp>
      <p:pic>
        <p:nvPicPr>
          <p:cNvPr id="410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27688" y="1065213"/>
            <a:ext cx="2903537"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1375" y="1266825"/>
            <a:ext cx="287337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53CAA09-3108-4459-91A2-CB5E6D3547D4}" type="slidenum">
              <a:rPr lang="ru-RU" altLang="ru-RU" sz="1400" smtClean="0"/>
              <a:pPr>
                <a:spcBef>
                  <a:spcPct val="0"/>
                </a:spcBef>
                <a:buFontTx/>
                <a:buNone/>
              </a:pPr>
              <a:t>10</a:t>
            </a:fld>
            <a:endParaRPr lang="ru-RU" altLang="ru-RU" sz="1400" smtClean="0"/>
          </a:p>
        </p:txBody>
      </p:sp>
      <p:sp>
        <p:nvSpPr>
          <p:cNvPr id="11266" name="Rectangle 2"/>
          <p:cNvSpPr>
            <a:spLocks noGrp="1" noChangeArrowheads="1"/>
          </p:cNvSpPr>
          <p:nvPr>
            <p:ph type="title"/>
          </p:nvPr>
        </p:nvSpPr>
        <p:spPr>
          <a:xfrm>
            <a:off x="147638" y="188913"/>
            <a:ext cx="8610600" cy="893762"/>
          </a:xfrm>
        </p:spPr>
        <p:txBody>
          <a:bodyPr/>
          <a:lstStyle/>
          <a:p>
            <a:pPr eaLnBrk="1" hangingPunct="1">
              <a:defRPr/>
            </a:pPr>
            <a:r>
              <a:rPr lang="en-US" sz="3200" dirty="0" smtClean="0">
                <a:solidFill>
                  <a:srgbClr val="3333CC"/>
                </a:solidFill>
                <a:effectLst>
                  <a:outerShdw blurRad="38100" dist="38100" dir="2700000" algn="tl">
                    <a:srgbClr val="C0C0C0"/>
                  </a:outerShdw>
                </a:effectLst>
              </a:rPr>
              <a:t>Human vibraimage. Medical diagnostics</a:t>
            </a:r>
            <a:endParaRPr lang="ru-RU" dirty="0" smtClean="0">
              <a:solidFill>
                <a:schemeClr val="accent2"/>
              </a:solidFill>
              <a:effectLst>
                <a:outerShdw blurRad="38100" dist="38100" dir="2700000" algn="tl">
                  <a:srgbClr val="C0C0C0"/>
                </a:outerShdw>
              </a:effectLst>
            </a:endParaRPr>
          </a:p>
        </p:txBody>
      </p:sp>
      <p:sp>
        <p:nvSpPr>
          <p:cNvPr id="2" name="Rectangle 1"/>
          <p:cNvSpPr/>
          <p:nvPr/>
        </p:nvSpPr>
        <p:spPr>
          <a:xfrm>
            <a:off x="479425" y="6064250"/>
            <a:ext cx="7815263" cy="646113"/>
          </a:xfrm>
          <a:prstGeom prst="rect">
            <a:avLst/>
          </a:prstGeom>
        </p:spPr>
        <p:txBody>
          <a:bodyPr>
            <a:spAutoFit/>
          </a:bodyPr>
          <a:lstStyle/>
          <a:p>
            <a:pPr algn="ctr">
              <a:defRPr/>
            </a:pPr>
            <a:r>
              <a:rPr lang="en-US" dirty="0">
                <a:solidFill>
                  <a:schemeClr val="accent2"/>
                </a:solidFill>
                <a:effectLst>
                  <a:outerShdw blurRad="38100" dist="38100" dir="2700000" algn="tl">
                    <a:srgbClr val="C0C0C0"/>
                  </a:outerShdw>
                </a:effectLst>
              </a:rPr>
              <a:t>Vestibular-emotional reflex - a sensitive indicator of physiological pathologies</a:t>
            </a:r>
            <a:endParaRPr lang="en-US" dirty="0"/>
          </a:p>
        </p:txBody>
      </p:sp>
      <p:pic>
        <p:nvPicPr>
          <p:cNvPr id="22533" name="Picture 9" descr="1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1628775"/>
            <a:ext cx="2654300"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7" descr="vestibul3"/>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611188" y="1314450"/>
            <a:ext cx="4381500" cy="405923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F2D2C57-4152-436D-B7B3-3B969E6F3842}" type="slidenum">
              <a:rPr lang="ru-RU" altLang="ru-RU" sz="1400" smtClean="0"/>
              <a:pPr>
                <a:spcBef>
                  <a:spcPct val="0"/>
                </a:spcBef>
                <a:buFontTx/>
                <a:buNone/>
              </a:pPr>
              <a:t>11</a:t>
            </a:fld>
            <a:endParaRPr lang="ru-RU" altLang="ru-RU" sz="1400" smtClean="0"/>
          </a:p>
        </p:txBody>
      </p:sp>
      <p:sp>
        <p:nvSpPr>
          <p:cNvPr id="2" name="Rectangle 2"/>
          <p:cNvSpPr>
            <a:spLocks noGrp="1" noChangeArrowheads="1"/>
          </p:cNvSpPr>
          <p:nvPr>
            <p:ph type="title"/>
          </p:nvPr>
        </p:nvSpPr>
        <p:spPr>
          <a:xfrm>
            <a:off x="157163" y="260350"/>
            <a:ext cx="8802687" cy="741363"/>
          </a:xfrm>
        </p:spPr>
        <p:txBody>
          <a:bodyPr/>
          <a:lstStyle/>
          <a:p>
            <a:pPr eaLnBrk="1" hangingPunct="1">
              <a:defRPr/>
            </a:pPr>
            <a:r>
              <a:rPr lang="en-US" sz="2800" dirty="0" smtClean="0">
                <a:solidFill>
                  <a:srgbClr val="3333CC"/>
                </a:solidFill>
                <a:effectLst>
                  <a:outerShdw blurRad="38100" dist="38100" dir="2700000" algn="tl">
                    <a:srgbClr val="C0C0C0"/>
                  </a:outerShdw>
                </a:effectLst>
              </a:rPr>
              <a:t>Human vibraimage</a:t>
            </a:r>
            <a:r>
              <a:rPr lang="ru-RU" sz="2800" dirty="0" smtClean="0">
                <a:solidFill>
                  <a:srgbClr val="3333CC"/>
                </a:solidFill>
                <a:effectLst>
                  <a:outerShdw blurRad="38100" dist="38100" dir="2700000" algn="tl">
                    <a:srgbClr val="C0C0C0"/>
                  </a:outerShdw>
                </a:effectLst>
              </a:rPr>
              <a:t>. </a:t>
            </a:r>
            <a:r>
              <a:rPr lang="en-US" sz="2800" dirty="0" smtClean="0">
                <a:solidFill>
                  <a:srgbClr val="3333CC"/>
                </a:solidFill>
                <a:effectLst>
                  <a:outerShdw blurRad="38100" dist="38100" dir="2700000" algn="tl">
                    <a:srgbClr val="C0C0C0"/>
                  </a:outerShdw>
                </a:effectLst>
              </a:rPr>
              <a:t>Preshift checking</a:t>
            </a:r>
            <a:endParaRPr lang="ru-RU" sz="2800" dirty="0" smtClean="0"/>
          </a:p>
        </p:txBody>
      </p:sp>
      <p:sp>
        <p:nvSpPr>
          <p:cNvPr id="24580" name="Rectangle 2"/>
          <p:cNvSpPr>
            <a:spLocks noChangeArrowheads="1"/>
          </p:cNvSpPr>
          <p:nvPr/>
        </p:nvSpPr>
        <p:spPr bwMode="auto">
          <a:xfrm>
            <a:off x="417513" y="5872163"/>
            <a:ext cx="7870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800">
                <a:latin typeface="Arial" panose="020B0604020202020204" pitchFamily="34" charset="0"/>
              </a:rPr>
              <a:t>VibraStaff program testing results. 60 second test</a:t>
            </a:r>
          </a:p>
        </p:txBody>
      </p:sp>
      <p:pic>
        <p:nvPicPr>
          <p:cNvPr id="2458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6600" y="3670300"/>
            <a:ext cx="74549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4582" name="Object 4"/>
          <p:cNvGraphicFramePr>
            <a:graphicFrameLocks noChangeAspect="1"/>
          </p:cNvGraphicFramePr>
          <p:nvPr/>
        </p:nvGraphicFramePr>
        <p:xfrm>
          <a:off x="736600" y="874713"/>
          <a:ext cx="7442200" cy="2749550"/>
        </p:xfrm>
        <a:graphic>
          <a:graphicData uri="http://schemas.openxmlformats.org/presentationml/2006/ole">
            <mc:AlternateContent xmlns:mc="http://schemas.openxmlformats.org/markup-compatibility/2006">
              <mc:Choice xmlns:v="urn:schemas-microsoft-com:vml" Requires="v">
                <p:oleObj spid="_x0000_s24601" name="Лист с поддержкой макросов" r:id="rId5" imgW="7442249" imgH="2749543" progId="Excel.SheetMacroEnabled.12">
                  <p:embed/>
                </p:oleObj>
              </mc:Choice>
              <mc:Fallback>
                <p:oleObj name="Лист с поддержкой макросов" r:id="rId5" imgW="7442249" imgH="2749543" progId="Excel.SheetMacroEnabled.12">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600" y="874713"/>
                        <a:ext cx="744220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08238" y="3906838"/>
            <a:ext cx="222250" cy="322262"/>
          </a:xfrm>
          <a:prstGeom prst="rect">
            <a:avLst/>
          </a:prstGeom>
          <a:noFill/>
          <a:ln>
            <a:noFill/>
          </a:ln>
        </p:spPr>
        <p:txBody>
          <a:bodyPr wrap="none" lIns="81638" tIns="40819" rIns="81638" bIns="40819"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r>
              <a:rPr lang="ru-RU" sz="1633" dirty="0">
                <a:latin typeface="Arial" pitchFamily="18"/>
                <a:ea typeface="Microsoft YaHei" pitchFamily="2"/>
                <a:cs typeface="Mangal" pitchFamily="2"/>
              </a:rPr>
              <a:t> </a:t>
            </a:r>
          </a:p>
        </p:txBody>
      </p:sp>
      <p:sp>
        <p:nvSpPr>
          <p:cNvPr id="2" name="Rectangle 1"/>
          <p:cNvSpPr/>
          <p:nvPr/>
        </p:nvSpPr>
        <p:spPr>
          <a:xfrm>
            <a:off x="1287463" y="163513"/>
            <a:ext cx="5956300" cy="522287"/>
          </a:xfrm>
          <a:prstGeom prst="rect">
            <a:avLst/>
          </a:prstGeom>
        </p:spPr>
        <p:txBody>
          <a:bodyPr>
            <a:spAutoFit/>
          </a:bodyPr>
          <a:lstStyle/>
          <a:p>
            <a:pPr algn="ctr">
              <a:defRPr/>
            </a:pPr>
            <a:r>
              <a:rPr lang="en-US" sz="2800" dirty="0">
                <a:solidFill>
                  <a:schemeClr val="accent2"/>
                </a:solidFill>
                <a:latin typeface="+mj-lt"/>
              </a:rPr>
              <a:t>Human Vibraimage. Sport</a:t>
            </a:r>
          </a:p>
        </p:txBody>
      </p:sp>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838" y="814388"/>
            <a:ext cx="4041775"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3838" y="2871788"/>
            <a:ext cx="40417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3838" y="4687888"/>
            <a:ext cx="4056062"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6631" name="Chart 8"/>
          <p:cNvGraphicFramePr>
            <a:graphicFrameLocks/>
          </p:cNvGraphicFramePr>
          <p:nvPr/>
        </p:nvGraphicFramePr>
        <p:xfrm>
          <a:off x="4454525" y="463550"/>
          <a:ext cx="3681413" cy="2706688"/>
        </p:xfrm>
        <a:graphic>
          <a:graphicData uri="http://schemas.openxmlformats.org/presentationml/2006/ole">
            <mc:AlternateContent xmlns:mc="http://schemas.openxmlformats.org/markup-compatibility/2006">
              <mc:Choice xmlns:v="urn:schemas-microsoft-com:vml" Requires="v">
                <p:oleObj spid="_x0000_s26692" name="Диаграмма" r:id="rId7" imgW="3688400" imgH="2712955" progId="Excel.Chart.8">
                  <p:embed/>
                </p:oleObj>
              </mc:Choice>
              <mc:Fallback>
                <p:oleObj name="Диаграмма" r:id="rId7" imgW="3688400" imgH="2712955" progId="Excel.Chart.8">
                  <p:embed/>
                  <p:pic>
                    <p:nvPicPr>
                      <p:cNvPr id="0" name="Chart 8"/>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4525" y="463550"/>
                        <a:ext cx="3681413"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Table 2"/>
          <p:cNvGraphicFramePr>
            <a:graphicFrameLocks noGrp="1"/>
          </p:cNvGraphicFramePr>
          <p:nvPr/>
        </p:nvGraphicFramePr>
        <p:xfrm>
          <a:off x="4814888" y="3471863"/>
          <a:ext cx="3241675" cy="2659064"/>
        </p:xfrm>
        <a:graphic>
          <a:graphicData uri="http://schemas.openxmlformats.org/drawingml/2006/table">
            <a:tbl>
              <a:tblPr/>
              <a:tblGrid>
                <a:gridCol w="371116">
                  <a:extLst>
                    <a:ext uri="{9D8B030D-6E8A-4147-A177-3AD203B41FA5}">
                      <a16:colId xmlns:a16="http://schemas.microsoft.com/office/drawing/2014/main" val="3672013532"/>
                    </a:ext>
                  </a:extLst>
                </a:gridCol>
                <a:gridCol w="502554">
                  <a:extLst>
                    <a:ext uri="{9D8B030D-6E8A-4147-A177-3AD203B41FA5}">
                      <a16:colId xmlns:a16="http://schemas.microsoft.com/office/drawing/2014/main" val="3129912100"/>
                    </a:ext>
                  </a:extLst>
                </a:gridCol>
                <a:gridCol w="587602">
                  <a:extLst>
                    <a:ext uri="{9D8B030D-6E8A-4147-A177-3AD203B41FA5}">
                      <a16:colId xmlns:a16="http://schemas.microsoft.com/office/drawing/2014/main" val="245922372"/>
                    </a:ext>
                  </a:extLst>
                </a:gridCol>
                <a:gridCol w="1780403">
                  <a:extLst>
                    <a:ext uri="{9D8B030D-6E8A-4147-A177-3AD203B41FA5}">
                      <a16:colId xmlns:a16="http://schemas.microsoft.com/office/drawing/2014/main" val="2606037772"/>
                    </a:ext>
                  </a:extLst>
                </a:gridCol>
              </a:tblGrid>
              <a:tr h="389132">
                <a:tc>
                  <a:txBody>
                    <a:bodyPr/>
                    <a:lstStyle/>
                    <a:p>
                      <a:pPr algn="l" fontAlgn="b"/>
                      <a:r>
                        <a:rPr lang="en-US" sz="1400" b="0" i="0" u="none" strike="noStrike">
                          <a:solidFill>
                            <a:srgbClr val="000000"/>
                          </a:solidFill>
                          <a:effectLst/>
                          <a:latin typeface="+mj-lt"/>
                        </a:rPr>
                        <a:t>N</a:t>
                      </a:r>
                    </a:p>
                  </a:txBody>
                  <a:tcPr marL="6350" marR="6350" marT="634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mj-lt"/>
                        </a:rPr>
                        <a:t>%</a:t>
                      </a:r>
                    </a:p>
                  </a:txBody>
                  <a:tcPr marL="6350" marR="6350" marT="6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mj-lt"/>
                        </a:rPr>
                        <a:t> </a:t>
                      </a:r>
                    </a:p>
                  </a:txBody>
                  <a:tcPr marL="6350" marR="6350" marT="6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j-lt"/>
                        </a:rPr>
                        <a:t>Accentuation type</a:t>
                      </a:r>
                    </a:p>
                  </a:txBody>
                  <a:tcPr marL="6350" marR="6350" marT="634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9468177"/>
                  </a:ext>
                </a:extLst>
              </a:tr>
              <a:tr h="376160">
                <a:tc>
                  <a:txBody>
                    <a:bodyPr/>
                    <a:lstStyle/>
                    <a:p>
                      <a:pPr algn="r" fontAlgn="b"/>
                      <a:r>
                        <a:rPr lang="en-US" sz="1400" b="0" i="0" u="none" strike="noStrike">
                          <a:solidFill>
                            <a:srgbClr val="000000"/>
                          </a:solidFill>
                          <a:effectLst/>
                          <a:latin typeface="+mj-lt"/>
                        </a:rPr>
                        <a:t>1</a:t>
                      </a:r>
                    </a:p>
                  </a:txBody>
                  <a:tcPr marL="6350" marR="6350" marT="634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j-lt"/>
                        </a:rPr>
                        <a:t>100</a:t>
                      </a:r>
                    </a:p>
                  </a:txBody>
                  <a:tcPr marL="6350" marR="6350"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j-lt"/>
                        </a:rPr>
                        <a:t>GM</a:t>
                      </a:r>
                    </a:p>
                  </a:txBody>
                  <a:tcPr marL="6350" marR="6350"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mj-lt"/>
                        </a:rPr>
                        <a:t>Game</a:t>
                      </a:r>
                    </a:p>
                  </a:txBody>
                  <a:tcPr marL="6350" marR="6350" marT="634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9417704"/>
                  </a:ext>
                </a:extLst>
              </a:tr>
              <a:tr h="376160">
                <a:tc>
                  <a:txBody>
                    <a:bodyPr/>
                    <a:lstStyle/>
                    <a:p>
                      <a:pPr algn="r" fontAlgn="b"/>
                      <a:r>
                        <a:rPr lang="en-US" sz="1400" b="0" i="0" u="none" strike="noStrike">
                          <a:solidFill>
                            <a:srgbClr val="000000"/>
                          </a:solidFill>
                          <a:effectLst/>
                          <a:latin typeface="+mj-lt"/>
                        </a:rPr>
                        <a:t>2</a:t>
                      </a:r>
                    </a:p>
                  </a:txBody>
                  <a:tcPr marL="6350" marR="6350" marT="634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j-lt"/>
                        </a:rPr>
                        <a:t>80</a:t>
                      </a:r>
                    </a:p>
                  </a:txBody>
                  <a:tcPr marL="6350" marR="6350"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j-lt"/>
                        </a:rPr>
                        <a:t>LG</a:t>
                      </a:r>
                    </a:p>
                  </a:txBody>
                  <a:tcPr marL="6350" marR="6350"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mj-lt"/>
                        </a:rPr>
                        <a:t>legitimate</a:t>
                      </a:r>
                    </a:p>
                  </a:txBody>
                  <a:tcPr marL="6350" marR="6350" marT="634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0577252"/>
                  </a:ext>
                </a:extLst>
              </a:tr>
              <a:tr h="376160">
                <a:tc>
                  <a:txBody>
                    <a:bodyPr/>
                    <a:lstStyle/>
                    <a:p>
                      <a:pPr algn="r" fontAlgn="b"/>
                      <a:r>
                        <a:rPr lang="en-US" sz="1400" b="0" i="0" u="none" strike="noStrike">
                          <a:solidFill>
                            <a:srgbClr val="000000"/>
                          </a:solidFill>
                          <a:effectLst/>
                          <a:latin typeface="+mj-lt"/>
                        </a:rPr>
                        <a:t>3</a:t>
                      </a:r>
                    </a:p>
                  </a:txBody>
                  <a:tcPr marL="6350" marR="6350" marT="634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j-lt"/>
                        </a:rPr>
                        <a:t>43</a:t>
                      </a:r>
                    </a:p>
                  </a:txBody>
                  <a:tcPr marL="6350" marR="6350"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j-lt"/>
                        </a:rPr>
                        <a:t>TC</a:t>
                      </a:r>
                    </a:p>
                  </a:txBody>
                  <a:tcPr marL="6350" marR="6350"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mj-lt"/>
                        </a:rPr>
                        <a:t>Tactics</a:t>
                      </a:r>
                    </a:p>
                  </a:txBody>
                  <a:tcPr marL="6350" marR="6350" marT="634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019748"/>
                  </a:ext>
                </a:extLst>
              </a:tr>
              <a:tr h="376160">
                <a:tc>
                  <a:txBody>
                    <a:bodyPr/>
                    <a:lstStyle/>
                    <a:p>
                      <a:pPr algn="r" fontAlgn="b"/>
                      <a:r>
                        <a:rPr lang="en-US" sz="1400" b="0" i="0" u="none" strike="noStrike">
                          <a:solidFill>
                            <a:srgbClr val="000000"/>
                          </a:solidFill>
                          <a:effectLst/>
                          <a:latin typeface="+mj-lt"/>
                        </a:rPr>
                        <a:t>4</a:t>
                      </a:r>
                    </a:p>
                  </a:txBody>
                  <a:tcPr marL="6350" marR="6350" marT="634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j-lt"/>
                        </a:rPr>
                        <a:t>43</a:t>
                      </a:r>
                    </a:p>
                  </a:txBody>
                  <a:tcPr marL="6350" marR="6350"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j-lt"/>
                        </a:rPr>
                        <a:t>ST</a:t>
                      </a:r>
                    </a:p>
                  </a:txBody>
                  <a:tcPr marL="6350" marR="6350"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mj-lt"/>
                        </a:rPr>
                        <a:t>Strategic</a:t>
                      </a:r>
                    </a:p>
                  </a:txBody>
                  <a:tcPr marL="6350" marR="6350" marT="634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2282305"/>
                  </a:ext>
                </a:extLst>
              </a:tr>
              <a:tr h="376160">
                <a:tc>
                  <a:txBody>
                    <a:bodyPr/>
                    <a:lstStyle/>
                    <a:p>
                      <a:pPr algn="r" fontAlgn="b"/>
                      <a:r>
                        <a:rPr lang="en-US" sz="1400" b="0" i="0" u="none" strike="noStrike">
                          <a:solidFill>
                            <a:srgbClr val="000000"/>
                          </a:solidFill>
                          <a:effectLst/>
                          <a:latin typeface="+mj-lt"/>
                        </a:rPr>
                        <a:t>5</a:t>
                      </a:r>
                    </a:p>
                  </a:txBody>
                  <a:tcPr marL="6350" marR="6350" marT="634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j-lt"/>
                        </a:rPr>
                        <a:t>0</a:t>
                      </a:r>
                    </a:p>
                  </a:txBody>
                  <a:tcPr marL="6350" marR="6350"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j-lt"/>
                        </a:rPr>
                        <a:t>BD</a:t>
                      </a:r>
                    </a:p>
                  </a:txBody>
                  <a:tcPr marL="6350" marR="6350"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mj-lt"/>
                        </a:rPr>
                        <a:t>Bodily</a:t>
                      </a:r>
                    </a:p>
                  </a:txBody>
                  <a:tcPr marL="6350" marR="6350" marT="634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9277966"/>
                  </a:ext>
                </a:extLst>
              </a:tr>
              <a:tr h="389132">
                <a:tc>
                  <a:txBody>
                    <a:bodyPr/>
                    <a:lstStyle/>
                    <a:p>
                      <a:pPr algn="r" fontAlgn="b"/>
                      <a:r>
                        <a:rPr lang="en-US" sz="1400" b="0" i="0" u="none" strike="noStrike">
                          <a:solidFill>
                            <a:srgbClr val="000000"/>
                          </a:solidFill>
                          <a:effectLst/>
                          <a:latin typeface="+mj-lt"/>
                        </a:rPr>
                        <a:t>6</a:t>
                      </a:r>
                    </a:p>
                  </a:txBody>
                  <a:tcPr marL="6350" marR="6350" marT="634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j-lt"/>
                        </a:rPr>
                        <a:t>0</a:t>
                      </a:r>
                    </a:p>
                  </a:txBody>
                  <a:tcPr marL="6350" marR="6350"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j-lt"/>
                        </a:rPr>
                        <a:t>AD</a:t>
                      </a:r>
                    </a:p>
                  </a:txBody>
                  <a:tcPr marL="6350" marR="6350"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mj-lt"/>
                        </a:rPr>
                        <a:t>Adaptive</a:t>
                      </a:r>
                    </a:p>
                  </a:txBody>
                  <a:tcPr marL="6350" marR="6350" marT="634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2686215"/>
                  </a:ext>
                </a:extLst>
              </a:tr>
            </a:tbl>
          </a:graphicData>
        </a:graphic>
      </p:graphicFrame>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9088" y="234950"/>
            <a:ext cx="8439150" cy="495300"/>
          </a:xfrm>
          <a:prstGeom prst="rect">
            <a:avLst/>
          </a:prstGeom>
          <a:noFill/>
          <a:ln>
            <a:noFill/>
          </a:ln>
        </p:spPr>
        <p:txBody>
          <a:bodyPr lIns="81638" tIns="40819" rIns="81638" bIns="40819"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a:spcBef>
                <a:spcPts val="0"/>
              </a:spcBef>
              <a:spcAft>
                <a:spcPts val="0"/>
              </a:spcAft>
              <a:buFont typeface="StarSymbol"/>
              <a:buNone/>
              <a:defRPr/>
            </a:pPr>
            <a:r>
              <a:rPr lang="en-US" sz="2800" dirty="0">
                <a:solidFill>
                  <a:schemeClr val="accent2"/>
                </a:solidFill>
                <a:latin typeface="+mn-lt"/>
                <a:ea typeface="Microsoft YaHei" pitchFamily="2"/>
                <a:cs typeface="Mangal" pitchFamily="2"/>
              </a:rPr>
              <a:t>Human vibraimage</a:t>
            </a:r>
            <a:r>
              <a:rPr lang="ru-RU" sz="2800" dirty="0">
                <a:solidFill>
                  <a:schemeClr val="accent2"/>
                </a:solidFill>
                <a:latin typeface="+mn-lt"/>
                <a:ea typeface="Microsoft YaHei" pitchFamily="2"/>
                <a:cs typeface="Mangal" pitchFamily="2"/>
              </a:rPr>
              <a:t>. </a:t>
            </a:r>
            <a:r>
              <a:rPr lang="en-US" sz="2800" dirty="0">
                <a:solidFill>
                  <a:schemeClr val="accent2"/>
                </a:solidFill>
                <a:latin typeface="+mn-lt"/>
                <a:ea typeface="Microsoft YaHei" pitchFamily="2"/>
                <a:cs typeface="Mangal" pitchFamily="2"/>
              </a:rPr>
              <a:t>Scientific study</a:t>
            </a:r>
            <a:endParaRPr lang="ru-RU" sz="2800" dirty="0">
              <a:solidFill>
                <a:schemeClr val="accent2"/>
              </a:solidFill>
              <a:latin typeface="+mn-lt"/>
              <a:ea typeface="Microsoft YaHei" pitchFamily="2"/>
              <a:cs typeface="Mangal" pitchFamily="2"/>
            </a:endParaRPr>
          </a:p>
        </p:txBody>
      </p:sp>
      <p:sp>
        <p:nvSpPr>
          <p:cNvPr id="8" name="Slide Number Placeholder 6"/>
          <p:cNvSpPr>
            <a:spLocks noGrp="1"/>
          </p:cNvSpPr>
          <p:nvPr>
            <p:ph type="sldNum" sz="quarter" idx="12"/>
          </p:nvPr>
        </p:nvSpPr>
        <p:spPr>
          <a:xfrm>
            <a:off x="8458200" y="6418263"/>
            <a:ext cx="425450" cy="307975"/>
          </a:xfrm>
        </p:spPr>
        <p:txBody>
          <a:bodyPr anchor="ctr" anchorCtr="1">
            <a:spAutoFit/>
          </a:bodyPr>
          <a:lstStyle/>
          <a:p>
            <a:pPr>
              <a:defRPr/>
            </a:pPr>
            <a:fld id="{17DEA8B5-1715-4DC3-BB9D-09E49F1F8645}" type="slidenum">
              <a:rPr lang="ru-RU">
                <a:solidFill>
                  <a:schemeClr val="bg1">
                    <a:lumMod val="50000"/>
                  </a:schemeClr>
                </a:solidFill>
                <a:latin typeface="+mn-lt"/>
              </a:rPr>
              <a:pPr>
                <a:defRPr/>
              </a:pPr>
              <a:t>13</a:t>
            </a:fld>
            <a:endParaRPr lang="ru-RU" dirty="0">
              <a:solidFill>
                <a:schemeClr val="bg1">
                  <a:lumMod val="50000"/>
                </a:schemeClr>
              </a:solidFill>
              <a:latin typeface="+mn-lt"/>
            </a:endParaRPr>
          </a:p>
        </p:txBody>
      </p:sp>
      <p:pic>
        <p:nvPicPr>
          <p:cNvPr id="2867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7050" y="876300"/>
            <a:ext cx="2944813"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1079500"/>
            <a:ext cx="4067175"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20775" y="4233863"/>
            <a:ext cx="6837363"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Rectangle 1"/>
          <p:cNvSpPr>
            <a:spLocks noChangeArrowheads="1"/>
          </p:cNvSpPr>
          <p:nvPr/>
        </p:nvSpPr>
        <p:spPr bwMode="auto">
          <a:xfrm>
            <a:off x="1257300" y="5926138"/>
            <a:ext cx="7067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800">
                <a:latin typeface="Arial" panose="020B0604020202020204" pitchFamily="34" charset="0"/>
              </a:rPr>
              <a:t>Correlation matrix of unconscious responses statistics by</a:t>
            </a:r>
          </a:p>
          <a:p>
            <a:pPr algn="ctr">
              <a:spcBef>
                <a:spcPct val="0"/>
              </a:spcBef>
              <a:buFontTx/>
              <a:buNone/>
            </a:pPr>
            <a:r>
              <a:rPr lang="en-US" altLang="en-US" sz="1800">
                <a:latin typeface="Arial" panose="020B0604020202020204" pitchFamily="34" charset="0"/>
              </a:rPr>
              <a:t> VibraMI program testing</a:t>
            </a:r>
          </a:p>
        </p:txBody>
      </p:sp>
      <p:sp>
        <p:nvSpPr>
          <p:cNvPr id="28680" name="Rectangle 2"/>
          <p:cNvSpPr>
            <a:spLocks noChangeArrowheads="1"/>
          </p:cNvSpPr>
          <p:nvPr/>
        </p:nvSpPr>
        <p:spPr bwMode="auto">
          <a:xfrm>
            <a:off x="4168775" y="3617913"/>
            <a:ext cx="4244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latin typeface="Arial" panose="020B0604020202020204" pitchFamily="34" charset="0"/>
              </a:rPr>
              <a:t>PPS spectrogram after FFT processing </a:t>
            </a:r>
          </a:p>
        </p:txBody>
      </p:sp>
      <p:sp>
        <p:nvSpPr>
          <p:cNvPr id="28681" name="Rectangle 3"/>
          <p:cNvSpPr>
            <a:spLocks noChangeArrowheads="1"/>
          </p:cNvSpPr>
          <p:nvPr/>
        </p:nvSpPr>
        <p:spPr bwMode="auto">
          <a:xfrm>
            <a:off x="415925" y="3614738"/>
            <a:ext cx="212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latin typeface="Arial" panose="020B0604020202020204" pitchFamily="34" charset="0"/>
              </a:rPr>
              <a:t>Human vibraimage</a:t>
            </a: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27275" y="207963"/>
            <a:ext cx="4357688" cy="650875"/>
          </a:xfrm>
          <a:prstGeom prst="rect">
            <a:avLst/>
          </a:prstGeom>
          <a:noFill/>
          <a:ln>
            <a:noFill/>
          </a:ln>
        </p:spPr>
        <p:txBody>
          <a:bodyPr wrap="none" lIns="81638" tIns="40819" rIns="81638" bIns="40819"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a:spcBef>
                <a:spcPts val="0"/>
              </a:spcBef>
              <a:spcAft>
                <a:spcPts val="0"/>
              </a:spcAft>
              <a:buFont typeface="StarSymbol"/>
              <a:buNone/>
              <a:defRPr/>
            </a:pPr>
            <a:r>
              <a:rPr lang="en-US" sz="3628" dirty="0">
                <a:solidFill>
                  <a:schemeClr val="accent2"/>
                </a:solidFill>
                <a:latin typeface="Calibri" pitchFamily="34"/>
                <a:ea typeface="Microsoft YaHei" pitchFamily="2"/>
                <a:cs typeface="Mangal" pitchFamily="2"/>
              </a:rPr>
              <a:t>Vibraimage of animals</a:t>
            </a:r>
            <a:endParaRPr lang="ru-RU" sz="3628" dirty="0">
              <a:solidFill>
                <a:schemeClr val="accent2"/>
              </a:solidFill>
              <a:latin typeface="Calibri" pitchFamily="34"/>
              <a:ea typeface="Microsoft YaHei" pitchFamily="2"/>
              <a:cs typeface="Mangal" pitchFamily="2"/>
            </a:endParaRPr>
          </a:p>
        </p:txBody>
      </p:sp>
      <p:sp>
        <p:nvSpPr>
          <p:cNvPr id="8" name="Slide Number Placeholder 6"/>
          <p:cNvSpPr>
            <a:spLocks noGrp="1"/>
          </p:cNvSpPr>
          <p:nvPr>
            <p:ph type="sldNum" sz="quarter" idx="12"/>
          </p:nvPr>
        </p:nvSpPr>
        <p:spPr>
          <a:xfrm>
            <a:off x="8458200" y="6418263"/>
            <a:ext cx="425450" cy="307975"/>
          </a:xfrm>
        </p:spPr>
        <p:txBody>
          <a:bodyPr anchor="ctr" anchorCtr="1">
            <a:spAutoFit/>
          </a:bodyPr>
          <a:lstStyle/>
          <a:p>
            <a:pPr>
              <a:defRPr/>
            </a:pPr>
            <a:fld id="{D9A1DEDE-D505-4294-A72C-E5A4DB304575}" type="slidenum">
              <a:rPr lang="ru-RU">
                <a:solidFill>
                  <a:schemeClr val="bg1">
                    <a:lumMod val="50000"/>
                  </a:schemeClr>
                </a:solidFill>
                <a:latin typeface="+mn-lt"/>
              </a:rPr>
              <a:pPr>
                <a:defRPr/>
              </a:pPr>
              <a:t>14</a:t>
            </a:fld>
            <a:endParaRPr lang="ru-RU" dirty="0">
              <a:solidFill>
                <a:schemeClr val="bg1">
                  <a:lumMod val="50000"/>
                </a:schemeClr>
              </a:solidFill>
              <a:latin typeface="+mn-lt"/>
            </a:endParaRPr>
          </a:p>
        </p:txBody>
      </p:sp>
      <p:pic>
        <p:nvPicPr>
          <p:cNvPr id="3072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550" y="838200"/>
            <a:ext cx="7977188"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Rectangle 2"/>
          <p:cNvSpPr>
            <a:spLocks noChangeArrowheads="1"/>
          </p:cNvSpPr>
          <p:nvPr/>
        </p:nvSpPr>
        <p:spPr bwMode="auto">
          <a:xfrm>
            <a:off x="2327275" y="3848100"/>
            <a:ext cx="4146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latin typeface="Arial" panose="020B0604020202020204" pitchFamily="34" charset="0"/>
              </a:rPr>
              <a:t>Image and vibraimage of laboratory rat</a:t>
            </a:r>
          </a:p>
        </p:txBody>
      </p:sp>
      <p:pic>
        <p:nvPicPr>
          <p:cNvPr id="3072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2475" y="4297363"/>
            <a:ext cx="2311400"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22900" y="4297363"/>
            <a:ext cx="216535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Rectangle 6"/>
          <p:cNvSpPr>
            <a:spLocks noChangeArrowheads="1"/>
          </p:cNvSpPr>
          <p:nvPr/>
        </p:nvSpPr>
        <p:spPr bwMode="auto">
          <a:xfrm>
            <a:off x="752475" y="6186488"/>
            <a:ext cx="7507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800">
                <a:latin typeface="Arial" panose="020B0604020202020204" pitchFamily="34" charset="0"/>
              </a:rPr>
              <a:t>Game application Love Detector. Analysis of compatibility with animals</a:t>
            </a:r>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A8F87DC-261F-421E-8144-331DED6515CA}" type="slidenum">
              <a:rPr lang="ru-RU" altLang="ru-RU" sz="1400" smtClean="0"/>
              <a:pPr>
                <a:spcBef>
                  <a:spcPct val="0"/>
                </a:spcBef>
                <a:buFontTx/>
                <a:buNone/>
              </a:pPr>
              <a:t>15</a:t>
            </a:fld>
            <a:endParaRPr lang="ru-RU" altLang="ru-RU" sz="1400" smtClean="0"/>
          </a:p>
        </p:txBody>
      </p:sp>
      <p:sp>
        <p:nvSpPr>
          <p:cNvPr id="5" name="Rectangle 4"/>
          <p:cNvSpPr/>
          <p:nvPr/>
        </p:nvSpPr>
        <p:spPr>
          <a:xfrm>
            <a:off x="1158875" y="361950"/>
            <a:ext cx="7375525" cy="461963"/>
          </a:xfrm>
          <a:prstGeom prst="rect">
            <a:avLst/>
          </a:prstGeom>
        </p:spPr>
        <p:txBody>
          <a:bodyPr>
            <a:spAutoFit/>
          </a:bodyPr>
          <a:lstStyle/>
          <a:p>
            <a:pPr algn="ctr">
              <a:defRPr/>
            </a:pPr>
            <a:r>
              <a:rPr lang="en-US" sz="2400" dirty="0">
                <a:solidFill>
                  <a:srgbClr val="3333CC"/>
                </a:solidFill>
                <a:effectLst>
                  <a:outerShdw blurRad="38100" dist="38100" dir="2700000" algn="tl">
                    <a:srgbClr val="C0C0C0"/>
                  </a:outerShdw>
                </a:effectLst>
              </a:rPr>
              <a:t>Vibraimage of biological objects</a:t>
            </a:r>
            <a:endParaRPr lang="en-US" sz="2400" dirty="0"/>
          </a:p>
        </p:txBody>
      </p:sp>
      <p:pic>
        <p:nvPicPr>
          <p:cNvPr id="3277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125" y="835025"/>
            <a:ext cx="309245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5913" y="896938"/>
            <a:ext cx="2838450" cy="221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Rectangle 3"/>
          <p:cNvSpPr>
            <a:spLocks noChangeArrowheads="1"/>
          </p:cNvSpPr>
          <p:nvPr/>
        </p:nvSpPr>
        <p:spPr bwMode="auto">
          <a:xfrm>
            <a:off x="585788" y="3182938"/>
            <a:ext cx="28829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ru-RU" sz="1800">
                <a:solidFill>
                  <a:srgbClr val="333333"/>
                </a:solidFill>
                <a:latin typeface="Arial" panose="020B0604020202020204" pitchFamily="34" charset="0"/>
                <a:cs typeface="Calibri" panose="020F0502020204030204" pitchFamily="34" charset="0"/>
              </a:rPr>
              <a:t>Living  Seed (</a:t>
            </a:r>
            <a:r>
              <a:rPr lang="en-US" altLang="ru-RU" sz="1800" i="1">
                <a:solidFill>
                  <a:srgbClr val="333333"/>
                </a:solidFill>
                <a:latin typeface="Arial" panose="020B0604020202020204" pitchFamily="34" charset="0"/>
                <a:cs typeface="Calibri" panose="020F0502020204030204" pitchFamily="34" charset="0"/>
              </a:rPr>
              <a:t>Phaseolus</a:t>
            </a:r>
            <a:r>
              <a:rPr lang="en-US" altLang="ru-RU" sz="1800">
                <a:solidFill>
                  <a:srgbClr val="333333"/>
                </a:solidFill>
                <a:latin typeface="Arial" panose="020B0604020202020204" pitchFamily="34" charset="0"/>
                <a:cs typeface="Calibri" panose="020F0502020204030204" pitchFamily="34" charset="0"/>
              </a:rPr>
              <a:t> </a:t>
            </a:r>
            <a:r>
              <a:rPr lang="en-US" altLang="ru-RU" sz="1800" i="1">
                <a:solidFill>
                  <a:srgbClr val="333333"/>
                </a:solidFill>
                <a:latin typeface="Arial" panose="020B0604020202020204" pitchFamily="34" charset="0"/>
                <a:cs typeface="Calibri" panose="020F0502020204030204" pitchFamily="34" charset="0"/>
              </a:rPr>
              <a:t>vulgaris</a:t>
            </a:r>
            <a:r>
              <a:rPr lang="en-US" altLang="ru-RU" sz="1800">
                <a:solidFill>
                  <a:srgbClr val="333333"/>
                </a:solidFill>
                <a:latin typeface="Arial" panose="020B0604020202020204" pitchFamily="34" charset="0"/>
                <a:cs typeface="Calibri" panose="020F0502020204030204" pitchFamily="34" charset="0"/>
              </a:rPr>
              <a:t> L.)</a:t>
            </a:r>
            <a:endParaRPr lang="en-US" altLang="ru-RU" sz="1800">
              <a:latin typeface="Arial" panose="020B0604020202020204" pitchFamily="34" charset="0"/>
            </a:endParaRPr>
          </a:p>
        </p:txBody>
      </p:sp>
      <p:sp>
        <p:nvSpPr>
          <p:cNvPr id="32775" name="Rectangle 5"/>
          <p:cNvSpPr>
            <a:spLocks noChangeArrowheads="1"/>
          </p:cNvSpPr>
          <p:nvPr/>
        </p:nvSpPr>
        <p:spPr bwMode="auto">
          <a:xfrm>
            <a:off x="5684838" y="3108325"/>
            <a:ext cx="3209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ru-RU" sz="1800">
                <a:solidFill>
                  <a:srgbClr val="333333"/>
                </a:solidFill>
                <a:latin typeface="Arial" panose="020B0604020202020204" pitchFamily="34" charset="0"/>
                <a:cs typeface="Calibri" panose="020F0502020204030204" pitchFamily="34" charset="0"/>
              </a:rPr>
              <a:t>Dead Seed  (</a:t>
            </a:r>
            <a:r>
              <a:rPr lang="en-US" altLang="ru-RU" sz="1800" i="1">
                <a:solidFill>
                  <a:srgbClr val="333333"/>
                </a:solidFill>
                <a:latin typeface="Arial" panose="020B0604020202020204" pitchFamily="34" charset="0"/>
                <a:cs typeface="Calibri" panose="020F0502020204030204" pitchFamily="34" charset="0"/>
              </a:rPr>
              <a:t>Phaseolus</a:t>
            </a:r>
            <a:r>
              <a:rPr lang="en-US" altLang="ru-RU" sz="1800">
                <a:solidFill>
                  <a:srgbClr val="333333"/>
                </a:solidFill>
                <a:latin typeface="Arial" panose="020B0604020202020204" pitchFamily="34" charset="0"/>
                <a:cs typeface="Calibri" panose="020F0502020204030204" pitchFamily="34" charset="0"/>
              </a:rPr>
              <a:t> </a:t>
            </a:r>
            <a:r>
              <a:rPr lang="en-US" altLang="ru-RU" sz="1800" i="1">
                <a:solidFill>
                  <a:srgbClr val="333333"/>
                </a:solidFill>
                <a:latin typeface="Arial" panose="020B0604020202020204" pitchFamily="34" charset="0"/>
                <a:cs typeface="Calibri" panose="020F0502020204030204" pitchFamily="34" charset="0"/>
              </a:rPr>
              <a:t>vulgaris</a:t>
            </a:r>
            <a:r>
              <a:rPr lang="en-US" altLang="ru-RU" sz="1800">
                <a:solidFill>
                  <a:srgbClr val="333333"/>
                </a:solidFill>
                <a:latin typeface="Arial" panose="020B0604020202020204" pitchFamily="34" charset="0"/>
                <a:cs typeface="Calibri" panose="020F0502020204030204" pitchFamily="34" charset="0"/>
              </a:rPr>
              <a:t> L.)</a:t>
            </a:r>
            <a:endParaRPr lang="en-US" altLang="ru-RU" sz="1800">
              <a:latin typeface="Arial" panose="020B0604020202020204" pitchFamily="34" charset="0"/>
            </a:endParaRPr>
          </a:p>
        </p:txBody>
      </p:sp>
      <p:pic>
        <p:nvPicPr>
          <p:cNvPr id="32776"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00700" y="3738563"/>
            <a:ext cx="28575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6125" y="3835400"/>
            <a:ext cx="28575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8" name="Rectangle 8"/>
          <p:cNvSpPr>
            <a:spLocks noChangeArrowheads="1"/>
          </p:cNvSpPr>
          <p:nvPr/>
        </p:nvSpPr>
        <p:spPr bwMode="auto">
          <a:xfrm>
            <a:off x="585788" y="6102350"/>
            <a:ext cx="1947862"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449263">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15000"/>
              </a:lnSpc>
              <a:spcBef>
                <a:spcPct val="0"/>
              </a:spcBef>
              <a:spcAft>
                <a:spcPts val="1000"/>
              </a:spcAft>
              <a:buFontTx/>
              <a:buNone/>
            </a:pPr>
            <a:r>
              <a:rPr lang="en-US" altLang="ru-RU" sz="1800">
                <a:latin typeface="BarcodeFont"/>
                <a:ea typeface="Calibri" panose="020F0502020204030204" pitchFamily="34" charset="0"/>
                <a:cs typeface="Times New Roman" panose="02020603050405020304" pitchFamily="18" charset="0"/>
              </a:rPr>
              <a:t>Normal seed</a:t>
            </a:r>
            <a:endParaRPr lang="en-US" altLang="ru-RU" sz="1600">
              <a:latin typeface="BarcodeFont"/>
              <a:ea typeface="Calibri" panose="020F0502020204030204" pitchFamily="34" charset="0"/>
              <a:cs typeface="Times New Roman" panose="02020603050405020304" pitchFamily="18" charset="0"/>
            </a:endParaRPr>
          </a:p>
        </p:txBody>
      </p:sp>
      <p:sp>
        <p:nvSpPr>
          <p:cNvPr id="32779" name="Rectangle 9"/>
          <p:cNvSpPr>
            <a:spLocks noChangeArrowheads="1"/>
          </p:cNvSpPr>
          <p:nvPr/>
        </p:nvSpPr>
        <p:spPr bwMode="auto">
          <a:xfrm>
            <a:off x="5335588" y="6076950"/>
            <a:ext cx="3198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ru-RU" sz="1800">
                <a:solidFill>
                  <a:srgbClr val="333333"/>
                </a:solidFill>
                <a:latin typeface="Arial" panose="020B0604020202020204" pitchFamily="34" charset="0"/>
                <a:cs typeface="Calibri" panose="020F0502020204030204" pitchFamily="34" charset="0"/>
              </a:rPr>
              <a:t>Seed subjected to microwave</a:t>
            </a:r>
            <a:endParaRPr lang="en-US" altLang="ru-RU" sz="1800">
              <a:latin typeface="Arial" panose="020B0604020202020204" pitchFamily="34" charset="0"/>
            </a:endParaRPr>
          </a:p>
        </p:txBody>
      </p:sp>
      <p:sp>
        <p:nvSpPr>
          <p:cNvPr id="32780" name="Rectangle 1"/>
          <p:cNvSpPr>
            <a:spLocks noChangeArrowheads="1"/>
          </p:cNvSpPr>
          <p:nvPr/>
        </p:nvSpPr>
        <p:spPr bwMode="auto">
          <a:xfrm>
            <a:off x="3527425" y="3424238"/>
            <a:ext cx="229235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latin typeface="Arial" panose="020B0604020202020204" pitchFamily="34" charset="0"/>
              </a:rPr>
              <a:t>Photos given by professor</a:t>
            </a:r>
            <a:r>
              <a:rPr lang="ru-RU" altLang="en-US" sz="1800">
                <a:latin typeface="Arial" panose="020B0604020202020204" pitchFamily="34" charset="0"/>
              </a:rPr>
              <a:t> </a:t>
            </a:r>
            <a:r>
              <a:rPr lang="en-US" altLang="en-US" sz="1800">
                <a:latin typeface="Arial" panose="020B0604020202020204" pitchFamily="34" charset="0"/>
              </a:rPr>
              <a:t>Jasper Zanco</a:t>
            </a:r>
            <a:r>
              <a:rPr lang="ru-RU" altLang="en-US" sz="1800">
                <a:latin typeface="Arial" panose="020B0604020202020204" pitchFamily="34" charset="0"/>
              </a:rPr>
              <a:t>, </a:t>
            </a:r>
            <a:r>
              <a:rPr lang="pt-BR" altLang="en-US" sz="1800">
                <a:latin typeface="Arial" panose="020B0604020202020204" pitchFamily="34" charset="0"/>
              </a:rPr>
              <a:t>Universidade do Sul de Santa Catarina</a:t>
            </a:r>
            <a:r>
              <a:rPr lang="ru-RU" altLang="en-US" sz="1800">
                <a:latin typeface="Arial" panose="020B0604020202020204" pitchFamily="34" charset="0"/>
              </a:rPr>
              <a:t> </a:t>
            </a:r>
            <a:endParaRPr lang="en-US" altLang="en-US" sz="1800">
              <a:latin typeface="Arial" panose="020B0604020202020204" pitchFamily="34" charset="0"/>
            </a:endParaRP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D5E8C7B-86CB-4106-BEAA-58DA78E67FAA}" type="slidenum">
              <a:rPr lang="ru-RU" altLang="en-US" sz="1400" smtClean="0"/>
              <a:pPr>
                <a:spcBef>
                  <a:spcPct val="0"/>
                </a:spcBef>
                <a:buFontTx/>
                <a:buNone/>
              </a:pPr>
              <a:t>16</a:t>
            </a:fld>
            <a:endParaRPr lang="ru-RU" altLang="en-US" sz="1400" smtClean="0"/>
          </a:p>
        </p:txBody>
      </p:sp>
      <p:sp>
        <p:nvSpPr>
          <p:cNvPr id="34819" name="Rectangle 5"/>
          <p:cNvSpPr>
            <a:spLocks noGrp="1" noChangeArrowheads="1"/>
          </p:cNvSpPr>
          <p:nvPr>
            <p:ph type="title"/>
          </p:nvPr>
        </p:nvSpPr>
        <p:spPr>
          <a:xfrm>
            <a:off x="477838" y="228600"/>
            <a:ext cx="8161337" cy="863600"/>
          </a:xfrm>
          <a:noFill/>
        </p:spPr>
        <p:txBody>
          <a:bodyPr/>
          <a:lstStyle/>
          <a:p>
            <a:pPr eaLnBrk="1" hangingPunct="1"/>
            <a:r>
              <a:rPr lang="en-US" altLang="en-US" sz="3200" smtClean="0">
                <a:solidFill>
                  <a:schemeClr val="accent2"/>
                </a:solidFill>
              </a:rPr>
              <a:t>Vibraimage of non live objects. </a:t>
            </a:r>
            <a:br>
              <a:rPr lang="en-US" altLang="en-US" sz="3200" smtClean="0">
                <a:solidFill>
                  <a:schemeClr val="accent2"/>
                </a:solidFill>
              </a:rPr>
            </a:br>
            <a:r>
              <a:rPr lang="en-US" altLang="en-US" sz="3200" smtClean="0">
                <a:solidFill>
                  <a:schemeClr val="accent2"/>
                </a:solidFill>
              </a:rPr>
              <a:t>Technical applications</a:t>
            </a:r>
            <a:endParaRPr lang="ru-RU" altLang="en-US" sz="3200" smtClean="0">
              <a:solidFill>
                <a:schemeClr val="accent2"/>
              </a:solidFill>
            </a:endParaRPr>
          </a:p>
        </p:txBody>
      </p:sp>
      <p:pic>
        <p:nvPicPr>
          <p:cNvPr id="3482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738" y="1371600"/>
            <a:ext cx="3771900"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7713" y="1371600"/>
            <a:ext cx="383857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1838" y="3565525"/>
            <a:ext cx="385445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Rectangle 1"/>
          <p:cNvSpPr>
            <a:spLocks noChangeArrowheads="1"/>
          </p:cNvSpPr>
          <p:nvPr/>
        </p:nvSpPr>
        <p:spPr bwMode="auto">
          <a:xfrm>
            <a:off x="520700" y="5340350"/>
            <a:ext cx="33496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latin typeface="Arial" panose="020B0604020202020204" pitchFamily="34" charset="0"/>
              </a:rPr>
              <a:t>Vibraimage traffic analysis.</a:t>
            </a:r>
          </a:p>
          <a:p>
            <a:pPr>
              <a:spcBef>
                <a:spcPct val="0"/>
              </a:spcBef>
              <a:buFontTx/>
              <a:buNone/>
            </a:pPr>
            <a:r>
              <a:rPr lang="en-US" altLang="en-US" sz="1800">
                <a:latin typeface="Arial" panose="020B0604020202020204" pitchFamily="34" charset="0"/>
              </a:rPr>
              <a:t>Photo from the review</a:t>
            </a:r>
            <a:r>
              <a:rPr lang="ru-RU" altLang="en-US" sz="1800">
                <a:latin typeface="Arial" panose="020B0604020202020204" pitchFamily="34" charset="0"/>
              </a:rPr>
              <a:t> 100 </a:t>
            </a:r>
            <a:r>
              <a:rPr lang="en-US" altLang="en-US" sz="1800">
                <a:latin typeface="Arial" panose="020B0604020202020204" pitchFamily="34" charset="0"/>
              </a:rPr>
              <a:t>technologies changing future</a:t>
            </a:r>
            <a:r>
              <a:rPr lang="ru-RU" altLang="en-US" sz="1800">
                <a:latin typeface="Arial" panose="020B0604020202020204" pitchFamily="34" charset="0"/>
              </a:rPr>
              <a:t>, NikkeiBP, 2017 </a:t>
            </a:r>
          </a:p>
          <a:p>
            <a:pPr>
              <a:spcBef>
                <a:spcPct val="0"/>
              </a:spcBef>
              <a:buFontTx/>
              <a:buNone/>
            </a:pPr>
            <a:endParaRPr lang="en-US" altLang="en-US" sz="1800">
              <a:latin typeface="Arial" panose="020B0604020202020204" pitchFamily="34" charset="0"/>
            </a:endParaRPr>
          </a:p>
        </p:txBody>
      </p:sp>
      <p:sp>
        <p:nvSpPr>
          <p:cNvPr id="34824" name="Rectangle 2"/>
          <p:cNvSpPr>
            <a:spLocks noChangeArrowheads="1"/>
          </p:cNvSpPr>
          <p:nvPr/>
        </p:nvSpPr>
        <p:spPr bwMode="auto">
          <a:xfrm>
            <a:off x="4541838" y="5878513"/>
            <a:ext cx="39163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800">
                <a:latin typeface="Arial" panose="020B0604020202020204" pitchFamily="34" charset="0"/>
              </a:rPr>
              <a:t>Engine diagnostics with vibraimage technology</a:t>
            </a: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352425" y="301625"/>
            <a:ext cx="8274050" cy="925513"/>
          </a:xfrm>
        </p:spPr>
        <p:txBody>
          <a:bodyPr/>
          <a:lstStyle/>
          <a:p>
            <a:r>
              <a:rPr lang="en-US" altLang="en-US" sz="2800" b="1" smtClean="0">
                <a:solidFill>
                  <a:srgbClr val="0033CC"/>
                </a:solidFill>
                <a:latin typeface="Arial" panose="020B0604020202020204" pitchFamily="34" charset="0"/>
              </a:rPr>
              <a:t>Vibraimage of inanimate objects. </a:t>
            </a:r>
            <a:br>
              <a:rPr lang="en-US" altLang="en-US" sz="2800" b="1" smtClean="0">
                <a:solidFill>
                  <a:srgbClr val="0033CC"/>
                </a:solidFill>
                <a:latin typeface="Arial" panose="020B0604020202020204" pitchFamily="34" charset="0"/>
              </a:rPr>
            </a:br>
            <a:r>
              <a:rPr lang="en-US" altLang="en-US" sz="2800" b="1" smtClean="0">
                <a:solidFill>
                  <a:srgbClr val="0033CC"/>
                </a:solidFill>
                <a:latin typeface="Arial" panose="020B0604020202020204" pitchFamily="34" charset="0"/>
              </a:rPr>
              <a:t>Abnormal spaces research</a:t>
            </a:r>
            <a:endParaRPr lang="ru-RU" altLang="en-US" sz="2800" b="1" smtClean="0">
              <a:solidFill>
                <a:srgbClr val="0033CC"/>
              </a:solidFill>
              <a:latin typeface="Arial" panose="020B0604020202020204" pitchFamily="34" charset="0"/>
            </a:endParaRPr>
          </a:p>
        </p:txBody>
      </p:sp>
      <p:pic>
        <p:nvPicPr>
          <p:cNvPr id="3686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5050" y="1204913"/>
            <a:ext cx="2570163"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3688" y="1227138"/>
            <a:ext cx="2473325"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Rectangle 1"/>
          <p:cNvSpPr>
            <a:spLocks noChangeArrowheads="1"/>
          </p:cNvSpPr>
          <p:nvPr/>
        </p:nvSpPr>
        <p:spPr bwMode="auto">
          <a:xfrm>
            <a:off x="3133725" y="1292225"/>
            <a:ext cx="27114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defRPr/>
            </a:pPr>
            <a:r>
              <a:rPr lang="en-US" altLang="en-US" sz="1400" dirty="0" smtClean="0">
                <a:latin typeface="+mj-lt"/>
              </a:rPr>
              <a:t>Analysis of brain activity at archaeological sites</a:t>
            </a:r>
          </a:p>
          <a:p>
            <a:pPr>
              <a:spcBef>
                <a:spcPct val="0"/>
              </a:spcBef>
              <a:buFontTx/>
              <a:buNone/>
              <a:defRPr/>
            </a:pPr>
            <a:r>
              <a:rPr lang="en-US" altLang="en-US" sz="1400" dirty="0" smtClean="0">
                <a:latin typeface="+mj-lt"/>
              </a:rPr>
              <a:t>Images from the article Vibrations and natural phenomena in ancient sites affecting the brain activity. Prof. </a:t>
            </a:r>
            <a:r>
              <a:rPr lang="en-US" altLang="en-US" sz="1400" dirty="0" err="1" smtClean="0">
                <a:latin typeface="+mj-lt"/>
              </a:rPr>
              <a:t>Debertolis&amp;Gulla</a:t>
            </a:r>
            <a:endParaRPr lang="en-US" altLang="en-US" sz="1400" dirty="0" smtClean="0">
              <a:latin typeface="+mj-lt"/>
            </a:endParaRPr>
          </a:p>
          <a:p>
            <a:pPr>
              <a:spcBef>
                <a:spcPct val="0"/>
              </a:spcBef>
              <a:buFontTx/>
              <a:buNone/>
              <a:defRPr/>
            </a:pPr>
            <a:r>
              <a:rPr lang="en-US" altLang="en-US" sz="1400" dirty="0" smtClean="0">
                <a:latin typeface="+mj-lt"/>
              </a:rPr>
              <a:t>https://pdfs.semanticscholar.org/de8d/5ae52424d940f801578493c91fc67c1e7463.pdf</a:t>
            </a:r>
          </a:p>
          <a:p>
            <a:pPr>
              <a:spcBef>
                <a:spcPct val="0"/>
              </a:spcBef>
              <a:buFontTx/>
              <a:buNone/>
              <a:defRPr/>
            </a:pPr>
            <a:endParaRPr lang="en-US" altLang="en-US" sz="1800" dirty="0" smtClean="0">
              <a:latin typeface="Arial" panose="020B0604020202020204" pitchFamily="34" charset="0"/>
            </a:endParaRPr>
          </a:p>
        </p:txBody>
      </p:sp>
      <p:pic>
        <p:nvPicPr>
          <p:cNvPr id="3687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3688" y="4384675"/>
            <a:ext cx="2354262"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40463" y="4384675"/>
            <a:ext cx="2444750"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767013" y="4383088"/>
            <a:ext cx="3487737" cy="1790700"/>
          </a:xfrm>
          <a:prstGeom prst="rect">
            <a:avLst/>
          </a:prstGeom>
        </p:spPr>
        <p:txBody>
          <a:bodyPr>
            <a:spAutoFit/>
          </a:bodyPr>
          <a:lstStyle/>
          <a:p>
            <a:pPr>
              <a:lnSpc>
                <a:spcPct val="115000"/>
              </a:lnSpc>
              <a:spcAft>
                <a:spcPts val="1000"/>
              </a:spcAft>
              <a:defRPr/>
            </a:pPr>
            <a:r>
              <a:rPr lang="en-US" sz="1600" dirty="0">
                <a:latin typeface="+mj-lt"/>
                <a:ea typeface="Calibri" panose="020F0502020204030204" pitchFamily="34" charset="0"/>
                <a:cs typeface="Times New Roman" panose="02020603050405020304" pitchFamily="18" charset="0"/>
              </a:rPr>
              <a:t>Pasta after music processing of</a:t>
            </a:r>
            <a:r>
              <a:rPr lang="ru-RU" sz="1600" dirty="0">
                <a:latin typeface="+mj-lt"/>
                <a:ea typeface="Calibri" panose="020F0502020204030204" pitchFamily="34" charset="0"/>
                <a:cs typeface="Times New Roman" panose="02020603050405020304" pitchFamily="18" charset="0"/>
              </a:rPr>
              <a:t> </a:t>
            </a:r>
            <a:r>
              <a:rPr lang="en-US" sz="1600" dirty="0">
                <a:latin typeface="+mj-lt"/>
                <a:ea typeface="Calibri" panose="020F0502020204030204" pitchFamily="34" charset="0"/>
                <a:cs typeface="Times New Roman" panose="02020603050405020304" pitchFamily="18" charset="0"/>
              </a:rPr>
              <a:t>Mr. </a:t>
            </a:r>
            <a:r>
              <a:rPr lang="en-US" sz="1600" dirty="0" err="1">
                <a:latin typeface="+mj-lt"/>
                <a:ea typeface="Calibri" panose="020F0502020204030204" pitchFamily="34" charset="0"/>
                <a:cs typeface="Times New Roman" panose="02020603050405020304" pitchFamily="18" charset="0"/>
              </a:rPr>
              <a:t>Vessicchio</a:t>
            </a:r>
            <a:r>
              <a:rPr lang="en-US" sz="1600" dirty="0">
                <a:latin typeface="+mj-lt"/>
                <a:ea typeface="Calibri" panose="020F0502020204030204" pitchFamily="34" charset="0"/>
                <a:cs typeface="Times New Roman" panose="02020603050405020304" pitchFamily="18" charset="0"/>
              </a:rPr>
              <a:t>  “Music makes tomatoes grow”.  Sound, plants and Mozart: my life listening to natural harmony” Photos presented by Mr. Andrea </a:t>
            </a:r>
            <a:r>
              <a:rPr lang="en-US" sz="1600" dirty="0" err="1">
                <a:latin typeface="+mj-lt"/>
                <a:ea typeface="Calibri" panose="020F0502020204030204" pitchFamily="34" charset="0"/>
                <a:cs typeface="Times New Roman" panose="02020603050405020304" pitchFamily="18" charset="0"/>
              </a:rPr>
              <a:t>Tommesani</a:t>
            </a:r>
            <a:r>
              <a:rPr lang="en-US" sz="1600" dirty="0">
                <a:latin typeface="+mj-lt"/>
                <a:ea typeface="Calibri" panose="020F0502020204030204" pitchFamily="34" charset="0"/>
                <a:cs typeface="Times New Roman" panose="02020603050405020304" pitchFamily="18" charset="0"/>
              </a:rPr>
              <a:t> </a:t>
            </a: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CC961D9-F4E5-4314-99F1-9057A72E1620}" type="slidenum">
              <a:rPr lang="ru-RU" altLang="en-US" sz="1400" smtClean="0"/>
              <a:pPr>
                <a:spcBef>
                  <a:spcPct val="0"/>
                </a:spcBef>
                <a:buFontTx/>
                <a:buNone/>
              </a:pPr>
              <a:t>18</a:t>
            </a:fld>
            <a:endParaRPr lang="ru-RU" altLang="en-US" sz="1400" smtClean="0"/>
          </a:p>
        </p:txBody>
      </p:sp>
      <p:sp>
        <p:nvSpPr>
          <p:cNvPr id="38915" name="Rectangle 2"/>
          <p:cNvSpPr>
            <a:spLocks noGrp="1" noChangeArrowheads="1"/>
          </p:cNvSpPr>
          <p:nvPr>
            <p:ph type="title"/>
          </p:nvPr>
        </p:nvSpPr>
        <p:spPr>
          <a:xfrm>
            <a:off x="684213" y="333375"/>
            <a:ext cx="7772400" cy="1143000"/>
          </a:xfrm>
        </p:spPr>
        <p:txBody>
          <a:bodyPr/>
          <a:lstStyle/>
          <a:p>
            <a:pPr eaLnBrk="1" hangingPunct="1"/>
            <a:r>
              <a:rPr lang="en-US" altLang="en-US" sz="4000" smtClean="0">
                <a:solidFill>
                  <a:schemeClr val="accent2"/>
                </a:solidFill>
              </a:rPr>
              <a:t>Vibraimage perspectives</a:t>
            </a:r>
            <a:endParaRPr lang="ru-RU" altLang="en-US" sz="4000" smtClean="0">
              <a:solidFill>
                <a:schemeClr val="accent2"/>
              </a:solidFill>
            </a:endParaRPr>
          </a:p>
        </p:txBody>
      </p:sp>
      <p:sp>
        <p:nvSpPr>
          <p:cNvPr id="38916" name="Rectangle 1"/>
          <p:cNvSpPr>
            <a:spLocks noChangeArrowheads="1"/>
          </p:cNvSpPr>
          <p:nvPr/>
        </p:nvSpPr>
        <p:spPr bwMode="auto">
          <a:xfrm>
            <a:off x="974725" y="1843088"/>
            <a:ext cx="722947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AutoNum type="arabicPeriod"/>
            </a:pPr>
            <a:r>
              <a:rPr lang="en-US" altLang="en-US" sz="2000" dirty="0">
                <a:latin typeface="Arial" panose="020B0604020202020204" pitchFamily="34" charset="0"/>
              </a:rPr>
              <a:t>Mass solutions </a:t>
            </a:r>
            <a:r>
              <a:rPr lang="en-US" altLang="en-US" sz="2000" dirty="0" smtClean="0">
                <a:latin typeface="Arial" panose="020B0604020202020204" pitchFamily="34" charset="0"/>
              </a:rPr>
              <a:t>from</a:t>
            </a:r>
            <a:r>
              <a:rPr lang="en-US" altLang="en-US" sz="2000" dirty="0" smtClean="0">
                <a:latin typeface="Arial" panose="020B0604020202020204" pitchFamily="34" charset="0"/>
              </a:rPr>
              <a:t> </a:t>
            </a:r>
            <a:r>
              <a:rPr lang="en-US" altLang="en-US" sz="2000" dirty="0" err="1" smtClean="0">
                <a:latin typeface="Arial" panose="020B0604020202020204" pitchFamily="34" charset="0"/>
              </a:rPr>
              <a:t>vibraimage</a:t>
            </a:r>
            <a:r>
              <a:rPr lang="en-US" altLang="en-US" sz="2000" dirty="0" smtClean="0">
                <a:latin typeface="Arial" panose="020B0604020202020204" pitchFamily="34" charset="0"/>
              </a:rPr>
              <a:t> </a:t>
            </a:r>
            <a:r>
              <a:rPr lang="en-US" altLang="en-US" sz="2000" dirty="0">
                <a:latin typeface="Arial" panose="020B0604020202020204" pitchFamily="34" charset="0"/>
              </a:rPr>
              <a:t>technology based on mobile phones. </a:t>
            </a:r>
            <a:r>
              <a:rPr lang="en-US" altLang="en-US" sz="2000" dirty="0" smtClean="0">
                <a:latin typeface="Arial" panose="020B0604020202020204" pitchFamily="34" charset="0"/>
              </a:rPr>
              <a:t>Voice </a:t>
            </a:r>
            <a:r>
              <a:rPr lang="en-US" altLang="en-US" sz="2000" dirty="0" smtClean="0">
                <a:latin typeface="Arial" panose="020B0604020202020204" pitchFamily="34" charset="0"/>
              </a:rPr>
              <a:t>control of</a:t>
            </a:r>
            <a:r>
              <a:rPr lang="en-US" altLang="en-US" sz="2000" dirty="0" smtClean="0">
                <a:latin typeface="Arial" panose="020B0604020202020204" pitchFamily="34" charset="0"/>
              </a:rPr>
              <a:t> </a:t>
            </a:r>
            <a:r>
              <a:rPr lang="en-US" altLang="en-US" sz="2000" dirty="0" err="1" smtClean="0">
                <a:latin typeface="Arial" panose="020B0604020202020204" pitchFamily="34" charset="0"/>
              </a:rPr>
              <a:t>vibraimage</a:t>
            </a:r>
            <a:r>
              <a:rPr lang="en-US" altLang="en-US" sz="2000" dirty="0" smtClean="0">
                <a:latin typeface="Arial" panose="020B0604020202020204" pitchFamily="34" charset="0"/>
              </a:rPr>
              <a:t> program </a:t>
            </a:r>
            <a:endParaRPr lang="en-US" altLang="en-US" sz="2000" dirty="0">
              <a:latin typeface="Arial" panose="020B0604020202020204" pitchFamily="34" charset="0"/>
            </a:endParaRPr>
          </a:p>
          <a:p>
            <a:pPr>
              <a:spcBef>
                <a:spcPct val="0"/>
              </a:spcBef>
              <a:buFontTx/>
              <a:buAutoNum type="arabicPeriod"/>
            </a:pPr>
            <a:r>
              <a:rPr lang="en-US" altLang="en-US" sz="2000" dirty="0" smtClean="0">
                <a:latin typeface="Arial" panose="020B0604020202020204" pitchFamily="34" charset="0"/>
              </a:rPr>
              <a:t>Increasing </a:t>
            </a:r>
            <a:r>
              <a:rPr lang="en-US" altLang="en-US" sz="2000" dirty="0">
                <a:latin typeface="Arial" panose="020B0604020202020204" pitchFamily="34" charset="0"/>
              </a:rPr>
              <a:t>of </a:t>
            </a:r>
            <a:r>
              <a:rPr lang="en-US" altLang="en-US" sz="2000" dirty="0" err="1">
                <a:latin typeface="Arial" panose="020B0604020202020204" pitchFamily="34" charset="0"/>
              </a:rPr>
              <a:t>v</a:t>
            </a:r>
            <a:r>
              <a:rPr lang="en-US" altLang="en-US" sz="2000" dirty="0" err="1" smtClean="0">
                <a:latin typeface="Arial" panose="020B0604020202020204" pitchFamily="34" charset="0"/>
              </a:rPr>
              <a:t>ibraimage</a:t>
            </a:r>
            <a:r>
              <a:rPr lang="en-US" altLang="en-US" sz="2000" dirty="0" smtClean="0">
                <a:latin typeface="Arial" panose="020B0604020202020204" pitchFamily="34" charset="0"/>
              </a:rPr>
              <a:t> </a:t>
            </a:r>
            <a:r>
              <a:rPr lang="en-US" altLang="en-US" sz="2000" dirty="0">
                <a:latin typeface="Arial" panose="020B0604020202020204" pitchFamily="34" charset="0"/>
              </a:rPr>
              <a:t>custom design programs and solutions </a:t>
            </a:r>
            <a:endParaRPr lang="ru-RU" altLang="en-US" sz="2000" dirty="0">
              <a:latin typeface="Arial" panose="020B0604020202020204" pitchFamily="34" charset="0"/>
            </a:endParaRPr>
          </a:p>
          <a:p>
            <a:pPr>
              <a:spcBef>
                <a:spcPct val="0"/>
              </a:spcBef>
              <a:buFontTx/>
              <a:buAutoNum type="arabicPeriod" startAt="3"/>
            </a:pPr>
            <a:r>
              <a:rPr lang="en-US" altLang="en-US" sz="2000" dirty="0">
                <a:latin typeface="Arial" panose="020B0604020202020204" pitchFamily="34" charset="0"/>
              </a:rPr>
              <a:t>More </a:t>
            </a:r>
            <a:r>
              <a:rPr lang="en-US" altLang="en-US" sz="2000" dirty="0" err="1">
                <a:latin typeface="Arial" panose="020B0604020202020204" pitchFamily="34" charset="0"/>
              </a:rPr>
              <a:t>vibraimage</a:t>
            </a:r>
            <a:r>
              <a:rPr lang="en-US" altLang="en-US" sz="2000" dirty="0">
                <a:latin typeface="Arial" panose="020B0604020202020204" pitchFamily="34" charset="0"/>
              </a:rPr>
              <a:t> apps for science research</a:t>
            </a:r>
            <a:endParaRPr lang="ru-RU" altLang="en-US" sz="2000" dirty="0">
              <a:latin typeface="Arial" panose="020B0604020202020204" pitchFamily="34" charset="0"/>
            </a:endParaRPr>
          </a:p>
          <a:p>
            <a:pPr>
              <a:spcBef>
                <a:spcPct val="0"/>
              </a:spcBef>
              <a:buFontTx/>
              <a:buAutoNum type="arabicPeriod" startAt="3"/>
            </a:pPr>
            <a:r>
              <a:rPr lang="en-US" altLang="en-US" sz="2000" dirty="0">
                <a:latin typeface="Arial" panose="020B0604020202020204" pitchFamily="34" charset="0"/>
              </a:rPr>
              <a:t>Development of new algorithms and solutions in </a:t>
            </a:r>
            <a:r>
              <a:rPr lang="en-US" altLang="en-US" sz="2000" dirty="0" err="1">
                <a:latin typeface="Arial" panose="020B0604020202020204" pitchFamily="34" charset="0"/>
              </a:rPr>
              <a:t>vibraimage</a:t>
            </a:r>
            <a:r>
              <a:rPr lang="en-US" altLang="en-US" sz="2000" dirty="0">
                <a:latin typeface="Arial" panose="020B0604020202020204" pitchFamily="34" charset="0"/>
              </a:rPr>
              <a:t> technology </a:t>
            </a:r>
          </a:p>
          <a:p>
            <a:pPr>
              <a:spcBef>
                <a:spcPct val="0"/>
              </a:spcBef>
              <a:buFontTx/>
              <a:buAutoNum type="arabicPeriod" startAt="3"/>
            </a:pPr>
            <a:r>
              <a:rPr lang="en-US" altLang="en-US" sz="2000" dirty="0">
                <a:latin typeface="Arial" panose="020B0604020202020204" pitchFamily="34" charset="0"/>
              </a:rPr>
              <a:t>Development of network and server solutions based on </a:t>
            </a:r>
            <a:r>
              <a:rPr lang="en-US" altLang="en-US" sz="2000" dirty="0" err="1">
                <a:latin typeface="Arial" panose="020B0604020202020204" pitchFamily="34" charset="0"/>
              </a:rPr>
              <a:t>vibraimage</a:t>
            </a:r>
            <a:r>
              <a:rPr lang="en-US" altLang="en-US" sz="2000" dirty="0">
                <a:latin typeface="Arial" panose="020B0604020202020204" pitchFamily="34" charset="0"/>
              </a:rPr>
              <a:t> technology</a:t>
            </a:r>
            <a:endParaRPr lang="ru-RU" altLang="en-US" sz="1800" dirty="0">
              <a:latin typeface="Arial" panose="020B0604020202020204" pitchFamily="34" charset="0"/>
            </a:endParaRPr>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6387268-17BE-4CE5-B483-FBA1AF87F696}" type="slidenum">
              <a:rPr lang="ru-RU" altLang="ru-RU" sz="1400" smtClean="0"/>
              <a:pPr>
                <a:spcBef>
                  <a:spcPct val="0"/>
                </a:spcBef>
                <a:buFontTx/>
                <a:buNone/>
              </a:pPr>
              <a:t>19</a:t>
            </a:fld>
            <a:endParaRPr lang="ru-RU" altLang="ru-RU" sz="1400" smtClean="0"/>
          </a:p>
        </p:txBody>
      </p:sp>
      <p:sp>
        <p:nvSpPr>
          <p:cNvPr id="22530" name="Rectangle 2"/>
          <p:cNvSpPr>
            <a:spLocks noGrp="1" noChangeArrowheads="1"/>
          </p:cNvSpPr>
          <p:nvPr>
            <p:ph type="title"/>
          </p:nvPr>
        </p:nvSpPr>
        <p:spPr>
          <a:xfrm>
            <a:off x="684213" y="333375"/>
            <a:ext cx="7772400" cy="987425"/>
          </a:xfrm>
        </p:spPr>
        <p:txBody>
          <a:bodyPr/>
          <a:lstStyle/>
          <a:p>
            <a:pPr eaLnBrk="1" hangingPunct="1">
              <a:defRPr/>
            </a:pPr>
            <a:r>
              <a:rPr lang="en-US" b="1" dirty="0">
                <a:solidFill>
                  <a:schemeClr val="accent2"/>
                </a:solidFill>
                <a:effectLst>
                  <a:outerShdw blurRad="38100" dist="38100" dir="2700000" algn="tl">
                    <a:srgbClr val="C0C0C0"/>
                  </a:outerShdw>
                </a:effectLst>
              </a:rPr>
              <a:t>Thanks for the attention!</a:t>
            </a:r>
            <a:endParaRPr lang="ru-RU" b="1" dirty="0" smtClean="0">
              <a:solidFill>
                <a:schemeClr val="accent2"/>
              </a:solidFill>
              <a:effectLst>
                <a:outerShdw blurRad="38100" dist="38100" dir="2700000" algn="tl">
                  <a:srgbClr val="C0C0C0"/>
                </a:outerShdw>
              </a:effectLst>
            </a:endParaRPr>
          </a:p>
        </p:txBody>
      </p:sp>
      <p:sp>
        <p:nvSpPr>
          <p:cNvPr id="40964" name="Rectangle 3"/>
          <p:cNvSpPr>
            <a:spLocks noGrp="1" noChangeArrowheads="1"/>
          </p:cNvSpPr>
          <p:nvPr>
            <p:ph type="body" idx="1"/>
          </p:nvPr>
        </p:nvSpPr>
        <p:spPr>
          <a:xfrm>
            <a:off x="569913" y="1458913"/>
            <a:ext cx="7989887" cy="4608512"/>
          </a:xfrm>
        </p:spPr>
        <p:txBody>
          <a:bodyPr/>
          <a:lstStyle/>
          <a:p>
            <a:pPr eaLnBrk="1" hangingPunct="1">
              <a:buFontTx/>
              <a:buNone/>
            </a:pPr>
            <a:endParaRPr lang="ru-RU" altLang="ru-RU" smtClean="0"/>
          </a:p>
          <a:p>
            <a:pPr algn="ctr" eaLnBrk="1" hangingPunct="1">
              <a:buFontTx/>
              <a:buNone/>
            </a:pPr>
            <a:r>
              <a:rPr lang="en-US" altLang="ru-RU" smtClean="0"/>
              <a:t>Viktor Minkin</a:t>
            </a:r>
            <a:r>
              <a:rPr lang="ru-RU" altLang="ru-RU" smtClean="0"/>
              <a:t>     </a:t>
            </a:r>
            <a:endParaRPr lang="en-US" altLang="ru-RU" smtClean="0"/>
          </a:p>
          <a:p>
            <a:pPr algn="ctr" eaLnBrk="1" hangingPunct="1">
              <a:buFontTx/>
              <a:buNone/>
            </a:pPr>
            <a:r>
              <a:rPr lang="de-DE" altLang="ru-RU" sz="4000" smtClean="0"/>
              <a:t>e</a:t>
            </a:r>
            <a:r>
              <a:rPr lang="ru-RU" altLang="ru-RU" sz="4000" smtClean="0"/>
              <a:t>-</a:t>
            </a:r>
            <a:r>
              <a:rPr lang="de-DE" altLang="ru-RU" sz="4000" smtClean="0"/>
              <a:t>mail</a:t>
            </a:r>
            <a:r>
              <a:rPr lang="ru-RU" altLang="ru-RU" sz="4000" smtClean="0"/>
              <a:t>: </a:t>
            </a:r>
            <a:r>
              <a:rPr lang="en-US" altLang="ru-RU" sz="4000" b="1" smtClean="0">
                <a:solidFill>
                  <a:schemeClr val="accent2"/>
                </a:solidFill>
              </a:rPr>
              <a:t>minkin@elsys.ru</a:t>
            </a:r>
          </a:p>
          <a:p>
            <a:pPr algn="ctr" eaLnBrk="1" hangingPunct="1">
              <a:buFontTx/>
              <a:buNone/>
            </a:pPr>
            <a:r>
              <a:rPr lang="en-US" altLang="ru-RU" b="1" smtClean="0"/>
              <a:t> </a:t>
            </a:r>
            <a:endParaRPr lang="en-US" altLang="ru-RU" smtClean="0"/>
          </a:p>
          <a:p>
            <a:pPr algn="ctr" eaLnBrk="1" hangingPunct="1">
              <a:buFontTx/>
              <a:buNone/>
            </a:pPr>
            <a:r>
              <a:rPr lang="en-US" altLang="ru-RU" sz="4400" b="1" smtClean="0">
                <a:solidFill>
                  <a:schemeClr val="accent2"/>
                </a:solidFill>
              </a:rPr>
              <a:t>  </a:t>
            </a:r>
            <a:r>
              <a:rPr lang="en-US" altLang="ru-RU" b="1" smtClean="0">
                <a:solidFill>
                  <a:schemeClr val="accent2"/>
                </a:solidFill>
              </a:rPr>
              <a:t>www.elsys.ru</a:t>
            </a:r>
            <a:r>
              <a:rPr lang="en-US" altLang="ru-RU" smtClean="0"/>
              <a:t>  </a:t>
            </a:r>
          </a:p>
          <a:p>
            <a:pPr algn="ctr" eaLnBrk="1" hangingPunct="1">
              <a:buFontTx/>
              <a:buNone/>
            </a:pPr>
            <a:r>
              <a:rPr lang="en-US" altLang="ru-RU" b="1" smtClean="0">
                <a:solidFill>
                  <a:schemeClr val="accent2"/>
                </a:solidFill>
              </a:rPr>
              <a:t>  </a:t>
            </a:r>
            <a:r>
              <a:rPr lang="en-US" altLang="ru-RU" sz="3600" b="1" smtClean="0">
                <a:solidFill>
                  <a:schemeClr val="accent2"/>
                </a:solidFill>
              </a:rPr>
              <a:t>www.psymaker.com</a:t>
            </a:r>
          </a:p>
          <a:p>
            <a:pPr algn="ctr" eaLnBrk="1" hangingPunct="1">
              <a:buFontTx/>
              <a:buNone/>
            </a:pPr>
            <a:endParaRPr lang="ru-RU" altLang="ru-RU" sz="3600" u="sng" smtClean="0">
              <a:solidFill>
                <a:schemeClr val="accent2"/>
              </a:solidFill>
            </a:endParaRP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BE24758-A4B2-4C8F-AAC1-6658E6396500}" type="slidenum">
              <a:rPr lang="ru-RU" altLang="ru-RU" sz="1400" smtClean="0"/>
              <a:pPr>
                <a:spcBef>
                  <a:spcPct val="0"/>
                </a:spcBef>
                <a:buFontTx/>
                <a:buNone/>
              </a:pPr>
              <a:t>2</a:t>
            </a:fld>
            <a:endParaRPr lang="ru-RU" altLang="ru-RU" sz="1400" smtClean="0"/>
          </a:p>
        </p:txBody>
      </p:sp>
      <p:sp>
        <p:nvSpPr>
          <p:cNvPr id="7170" name="Rectangle 2"/>
          <p:cNvSpPr>
            <a:spLocks noGrp="1" noChangeArrowheads="1"/>
          </p:cNvSpPr>
          <p:nvPr>
            <p:ph type="title"/>
          </p:nvPr>
        </p:nvSpPr>
        <p:spPr>
          <a:xfrm>
            <a:off x="49213" y="152400"/>
            <a:ext cx="8878887" cy="782638"/>
          </a:xfrm>
        </p:spPr>
        <p:txBody>
          <a:bodyPr/>
          <a:lstStyle/>
          <a:p>
            <a:pPr eaLnBrk="1" hangingPunct="1">
              <a:defRPr/>
            </a:pPr>
            <a:r>
              <a:rPr lang="en-US" sz="3200" dirty="0" smtClean="0">
                <a:solidFill>
                  <a:schemeClr val="accent2"/>
                </a:solidFill>
              </a:rPr>
              <a:t>Vibraimage application fields</a:t>
            </a:r>
            <a:endParaRPr lang="ru-RU" sz="3200" dirty="0" smtClean="0">
              <a:solidFill>
                <a:schemeClr val="accent2"/>
              </a:solidFill>
              <a:effectLst>
                <a:outerShdw blurRad="38100" dist="38100" dir="2700000" algn="tl">
                  <a:srgbClr val="C0C0C0"/>
                </a:outerShdw>
              </a:effectLst>
            </a:endParaRPr>
          </a:p>
        </p:txBody>
      </p:sp>
      <p:sp>
        <p:nvSpPr>
          <p:cNvPr id="6148" name="Rectangle 5"/>
          <p:cNvSpPr>
            <a:spLocks noChangeArrowheads="1"/>
          </p:cNvSpPr>
          <p:nvPr/>
        </p:nvSpPr>
        <p:spPr bwMode="auto">
          <a:xfrm>
            <a:off x="227013" y="1277938"/>
            <a:ext cx="8521700" cy="53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80000"/>
              </a:lnSpc>
              <a:buFontTx/>
              <a:buNone/>
            </a:pPr>
            <a:endParaRPr lang="ru-RU" altLang="en-US" sz="2800">
              <a:solidFill>
                <a:schemeClr val="accent2"/>
              </a:solidFill>
            </a:endParaRPr>
          </a:p>
        </p:txBody>
      </p:sp>
      <p:sp>
        <p:nvSpPr>
          <p:cNvPr id="6149" name="Объект 3"/>
          <p:cNvSpPr>
            <a:spLocks noGrp="1"/>
          </p:cNvSpPr>
          <p:nvPr>
            <p:ph idx="1"/>
          </p:nvPr>
        </p:nvSpPr>
        <p:spPr>
          <a:xfrm>
            <a:off x="730250" y="1019175"/>
            <a:ext cx="7772400" cy="5457825"/>
          </a:xfrm>
        </p:spPr>
        <p:txBody>
          <a:bodyPr/>
          <a:lstStyle/>
          <a:p>
            <a:pPr marL="0" indent="0">
              <a:buFontTx/>
              <a:buNone/>
              <a:defRPr/>
            </a:pPr>
            <a:endParaRPr lang="ru-RU" altLang="en-US" sz="1800" dirty="0" smtClean="0"/>
          </a:p>
          <a:p>
            <a:pPr marL="0" indent="0">
              <a:buFontTx/>
              <a:buNone/>
              <a:defRPr/>
            </a:pPr>
            <a:endParaRPr lang="ru-RU" altLang="en-US" sz="1800" dirty="0"/>
          </a:p>
          <a:p>
            <a:pPr marL="0" indent="0">
              <a:buFontTx/>
              <a:buNone/>
              <a:defRPr/>
            </a:pPr>
            <a:endParaRPr lang="ru-RU" altLang="en-US" sz="1800" dirty="0" smtClean="0"/>
          </a:p>
          <a:p>
            <a:pPr marL="0" indent="0">
              <a:buFontTx/>
              <a:buNone/>
              <a:defRPr/>
            </a:pPr>
            <a:endParaRPr lang="ru-RU" altLang="en-US" sz="1800" dirty="0"/>
          </a:p>
          <a:p>
            <a:pPr marL="0" indent="0">
              <a:buFontTx/>
              <a:buNone/>
              <a:defRPr/>
            </a:pPr>
            <a:endParaRPr lang="ru-RU" altLang="en-US" sz="1800" dirty="0" smtClean="0"/>
          </a:p>
          <a:p>
            <a:pPr marL="0" indent="0">
              <a:buFontTx/>
              <a:buNone/>
              <a:defRPr/>
            </a:pPr>
            <a:endParaRPr lang="ru-RU" altLang="en-US" sz="1800" dirty="0"/>
          </a:p>
          <a:p>
            <a:pPr marL="0" indent="0">
              <a:buFontTx/>
              <a:buNone/>
              <a:defRPr/>
            </a:pPr>
            <a:endParaRPr lang="ru-RU" altLang="en-US" sz="1800" dirty="0" smtClean="0"/>
          </a:p>
          <a:p>
            <a:pPr marL="0" indent="0">
              <a:buFontTx/>
              <a:buNone/>
              <a:defRPr/>
            </a:pPr>
            <a:endParaRPr lang="ru-RU" altLang="en-US" sz="1800" dirty="0"/>
          </a:p>
          <a:p>
            <a:pPr marL="0" indent="0">
              <a:buFontTx/>
              <a:buNone/>
              <a:defRPr/>
            </a:pPr>
            <a:endParaRPr lang="ru-RU" altLang="en-US" sz="1800" dirty="0" smtClean="0"/>
          </a:p>
          <a:p>
            <a:pPr marL="0" indent="0">
              <a:buFontTx/>
              <a:buNone/>
              <a:defRPr/>
            </a:pPr>
            <a:endParaRPr lang="ru-RU" altLang="en-US" sz="1800" dirty="0"/>
          </a:p>
          <a:p>
            <a:pPr marL="0" indent="0">
              <a:buFontTx/>
              <a:buNone/>
              <a:defRPr/>
            </a:pPr>
            <a:endParaRPr lang="ru-RU" altLang="en-US" sz="1800" dirty="0" smtClean="0"/>
          </a:p>
          <a:p>
            <a:pPr marL="0" indent="0" algn="ctr">
              <a:buFontTx/>
              <a:buNone/>
              <a:defRPr/>
            </a:pPr>
            <a:endParaRPr lang="ru-RU" altLang="en-US" sz="1800" dirty="0" smtClean="0"/>
          </a:p>
          <a:p>
            <a:pPr marL="0" indent="0" algn="ctr">
              <a:buFontTx/>
              <a:buNone/>
              <a:defRPr/>
            </a:pPr>
            <a:r>
              <a:rPr lang="en-US" altLang="en-US" sz="2400" kern="1200" dirty="0">
                <a:solidFill>
                  <a:srgbClr val="000000"/>
                </a:solidFill>
                <a:latin typeface="Arial" panose="020B0604020202020204" pitchFamily="34" charset="0"/>
                <a:cs typeface="Calibri" panose="020F0502020204030204" pitchFamily="34" charset="0"/>
              </a:rPr>
              <a:t>V</a:t>
            </a:r>
            <a:r>
              <a:rPr lang="en-US" altLang="en-US" sz="2400" kern="1200" dirty="0" smtClean="0">
                <a:solidFill>
                  <a:srgbClr val="000000"/>
                </a:solidFill>
                <a:latin typeface="Arial" panose="020B0604020202020204" pitchFamily="34" charset="0"/>
                <a:cs typeface="Calibri" panose="020F0502020204030204" pitchFamily="34" charset="0"/>
              </a:rPr>
              <a:t>ibraimage </a:t>
            </a:r>
            <a:r>
              <a:rPr lang="en-US" altLang="en-US" sz="2400" kern="1200" dirty="0">
                <a:solidFill>
                  <a:srgbClr val="000000"/>
                </a:solidFill>
                <a:latin typeface="Arial" panose="020B0604020202020204" pitchFamily="34" charset="0"/>
                <a:cs typeface="Calibri" panose="020F0502020204030204" pitchFamily="34" charset="0"/>
              </a:rPr>
              <a:t>technology is more than </a:t>
            </a:r>
            <a:r>
              <a:rPr lang="en-US" altLang="en-US" sz="2400" kern="1200" dirty="0" smtClean="0">
                <a:solidFill>
                  <a:srgbClr val="000000"/>
                </a:solidFill>
                <a:latin typeface="Arial" panose="020B0604020202020204" pitchFamily="34" charset="0"/>
                <a:cs typeface="Calibri" panose="020F0502020204030204" pitchFamily="34" charset="0"/>
              </a:rPr>
              <a:t> </a:t>
            </a:r>
            <a:r>
              <a:rPr lang="en-US" altLang="en-US" sz="2400" kern="1200" dirty="0">
                <a:solidFill>
                  <a:srgbClr val="000000"/>
                </a:solidFill>
                <a:latin typeface="Arial" panose="020B0604020202020204" pitchFamily="34" charset="0"/>
                <a:cs typeface="Calibri" panose="020F0502020204030204" pitchFamily="34" charset="0"/>
              </a:rPr>
              <a:t>effective </a:t>
            </a:r>
            <a:r>
              <a:rPr lang="en-US" altLang="en-US" sz="2400" kern="1200" dirty="0" smtClean="0">
                <a:solidFill>
                  <a:srgbClr val="000000"/>
                </a:solidFill>
                <a:latin typeface="Arial" panose="020B0604020202020204" pitchFamily="34" charset="0"/>
                <a:cs typeface="Calibri" panose="020F0502020204030204" pitchFamily="34" charset="0"/>
              </a:rPr>
              <a:t>psychophysiological state  (PPS) detection</a:t>
            </a:r>
          </a:p>
          <a:p>
            <a:pPr marL="0" indent="0" algn="ctr">
              <a:buFontTx/>
              <a:buNone/>
              <a:defRPr/>
            </a:pPr>
            <a:r>
              <a:rPr lang="en-US" altLang="en-US" sz="2400" kern="1200" dirty="0">
                <a:solidFill>
                  <a:srgbClr val="000000"/>
                </a:solidFill>
                <a:latin typeface="Arial" panose="020B0604020202020204" pitchFamily="34" charset="0"/>
                <a:cs typeface="Calibri" panose="020F0502020204030204" pitchFamily="34" charset="0"/>
              </a:rPr>
              <a:t>Everything flows, everything vibrates!</a:t>
            </a:r>
            <a:endParaRPr lang="ru-RU" altLang="en-US" sz="2400" dirty="0" smtClean="0"/>
          </a:p>
        </p:txBody>
      </p:sp>
      <p:pic>
        <p:nvPicPr>
          <p:cNvPr id="615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6613" y="871538"/>
            <a:ext cx="7559675" cy="392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B00A731-C66E-43D0-B5F1-F9D6895375CD}" type="slidenum">
              <a:rPr lang="ru-RU" altLang="ru-RU" sz="1400" smtClean="0"/>
              <a:pPr>
                <a:spcBef>
                  <a:spcPct val="0"/>
                </a:spcBef>
                <a:buFontTx/>
                <a:buNone/>
              </a:pPr>
              <a:t>3</a:t>
            </a:fld>
            <a:endParaRPr lang="ru-RU" altLang="ru-RU" sz="1400" smtClean="0"/>
          </a:p>
        </p:txBody>
      </p:sp>
      <p:sp>
        <p:nvSpPr>
          <p:cNvPr id="3" name="Title 1"/>
          <p:cNvSpPr txBox="1">
            <a:spLocks/>
          </p:cNvSpPr>
          <p:nvPr/>
        </p:nvSpPr>
        <p:spPr>
          <a:xfrm>
            <a:off x="96838" y="36513"/>
            <a:ext cx="8939212"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US" altLang="ru-RU" sz="3200" kern="0" dirty="0" smtClean="0">
                <a:solidFill>
                  <a:srgbClr val="3333CC"/>
                </a:solidFill>
              </a:rPr>
              <a:t>Vibraimage apps classifications</a:t>
            </a:r>
            <a:endParaRPr lang="en-US" altLang="ru-RU" kern="0" dirty="0" smtClean="0"/>
          </a:p>
        </p:txBody>
      </p:sp>
      <p:sp>
        <p:nvSpPr>
          <p:cNvPr id="8196" name="Slide Number Placeholder 3"/>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44243A18-58F8-4561-9575-7F8E4BCFDDB4}" type="slidenum">
              <a:rPr lang="ru-RU" altLang="ru-RU" sz="1400"/>
              <a:pPr algn="r" eaLnBrk="1" hangingPunct="1">
                <a:spcBef>
                  <a:spcPct val="0"/>
                </a:spcBef>
                <a:buFontTx/>
                <a:buNone/>
              </a:pPr>
              <a:t>3</a:t>
            </a:fld>
            <a:endParaRPr lang="ru-RU" altLang="ru-RU" sz="1400"/>
          </a:p>
        </p:txBody>
      </p:sp>
      <p:grpSp>
        <p:nvGrpSpPr>
          <p:cNvPr id="8197" name="Группа 16"/>
          <p:cNvGrpSpPr>
            <a:grpSpLocks/>
          </p:cNvGrpSpPr>
          <p:nvPr/>
        </p:nvGrpSpPr>
        <p:grpSpPr bwMode="auto">
          <a:xfrm>
            <a:off x="703263" y="1020763"/>
            <a:ext cx="8058150" cy="5381625"/>
            <a:chOff x="643623" y="1217121"/>
            <a:chExt cx="8057452" cy="4967243"/>
          </a:xfrm>
        </p:grpSpPr>
        <p:grpSp>
          <p:nvGrpSpPr>
            <p:cNvPr id="8198" name="Группа 1"/>
            <p:cNvGrpSpPr>
              <a:grpSpLocks/>
            </p:cNvGrpSpPr>
            <p:nvPr/>
          </p:nvGrpSpPr>
          <p:grpSpPr bwMode="auto">
            <a:xfrm>
              <a:off x="1148757" y="4019976"/>
              <a:ext cx="6835372" cy="2164388"/>
              <a:chOff x="1148757" y="4019976"/>
              <a:chExt cx="6835372" cy="2164388"/>
            </a:xfrm>
          </p:grpSpPr>
          <p:sp>
            <p:nvSpPr>
              <p:cNvPr id="32" name="Полилиния 2"/>
              <p:cNvSpPr/>
              <p:nvPr/>
            </p:nvSpPr>
            <p:spPr>
              <a:xfrm>
                <a:off x="4772352" y="4856836"/>
                <a:ext cx="1461961" cy="407343"/>
              </a:xfrm>
              <a:custGeom>
                <a:avLst/>
                <a:gdLst/>
                <a:ahLst/>
                <a:cxnLst/>
                <a:rect l="0" t="0" r="0" b="0"/>
                <a:pathLst>
                  <a:path>
                    <a:moveTo>
                      <a:pt x="0" y="0"/>
                    </a:moveTo>
                    <a:lnTo>
                      <a:pt x="0" y="325041"/>
                    </a:lnTo>
                    <a:lnTo>
                      <a:pt x="2129959" y="325041"/>
                    </a:lnTo>
                    <a:lnTo>
                      <a:pt x="2129959" y="483870"/>
                    </a:lnTo>
                  </a:path>
                </a:pathLst>
              </a:custGeom>
              <a:noFill/>
              <a:ln w="12700" cap="flat" cmpd="sng" algn="ctr">
                <a:solidFill>
                  <a:srgbClr val="5B9BD5">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33" name="Полилиния 3"/>
              <p:cNvSpPr/>
              <p:nvPr/>
            </p:nvSpPr>
            <p:spPr>
              <a:xfrm>
                <a:off x="2737353" y="4856836"/>
                <a:ext cx="1704827" cy="407343"/>
              </a:xfrm>
              <a:custGeom>
                <a:avLst/>
                <a:gdLst/>
                <a:ahLst/>
                <a:cxnLst/>
                <a:rect l="0" t="0" r="0" b="0"/>
                <a:pathLst>
                  <a:path>
                    <a:moveTo>
                      <a:pt x="2026858" y="0"/>
                    </a:moveTo>
                    <a:lnTo>
                      <a:pt x="2026858" y="325041"/>
                    </a:lnTo>
                    <a:lnTo>
                      <a:pt x="0" y="325041"/>
                    </a:lnTo>
                    <a:lnTo>
                      <a:pt x="0" y="483870"/>
                    </a:lnTo>
                  </a:path>
                </a:pathLst>
              </a:custGeom>
              <a:noFill/>
              <a:ln w="12700" cap="flat" cmpd="sng" algn="ctr">
                <a:solidFill>
                  <a:srgbClr val="5B9BD5">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34" name="Скругленный прямоугольник 4"/>
              <p:cNvSpPr/>
              <p:nvPr/>
            </p:nvSpPr>
            <p:spPr>
              <a:xfrm>
                <a:off x="2057962" y="4020170"/>
                <a:ext cx="4768437" cy="836666"/>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35" name="Полилиния 11"/>
              <p:cNvSpPr/>
              <p:nvPr/>
            </p:nvSpPr>
            <p:spPr>
              <a:xfrm>
                <a:off x="2218286" y="4172557"/>
                <a:ext cx="4768437" cy="835200"/>
              </a:xfrm>
              <a:custGeom>
                <a:avLst/>
                <a:gdLst>
                  <a:gd name="connsiteX0" fmla="*/ 0 w 4768107"/>
                  <a:gd name="connsiteY0" fmla="*/ 83608 h 836082"/>
                  <a:gd name="connsiteX1" fmla="*/ 83608 w 4768107"/>
                  <a:gd name="connsiteY1" fmla="*/ 0 h 836082"/>
                  <a:gd name="connsiteX2" fmla="*/ 4684499 w 4768107"/>
                  <a:gd name="connsiteY2" fmla="*/ 0 h 836082"/>
                  <a:gd name="connsiteX3" fmla="*/ 4768107 w 4768107"/>
                  <a:gd name="connsiteY3" fmla="*/ 83608 h 836082"/>
                  <a:gd name="connsiteX4" fmla="*/ 4768107 w 4768107"/>
                  <a:gd name="connsiteY4" fmla="*/ 752474 h 836082"/>
                  <a:gd name="connsiteX5" fmla="*/ 4684499 w 4768107"/>
                  <a:gd name="connsiteY5" fmla="*/ 836082 h 836082"/>
                  <a:gd name="connsiteX6" fmla="*/ 83608 w 4768107"/>
                  <a:gd name="connsiteY6" fmla="*/ 836082 h 836082"/>
                  <a:gd name="connsiteX7" fmla="*/ 0 w 4768107"/>
                  <a:gd name="connsiteY7" fmla="*/ 752474 h 836082"/>
                  <a:gd name="connsiteX8" fmla="*/ 0 w 4768107"/>
                  <a:gd name="connsiteY8" fmla="*/ 83608 h 83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8107" h="836082">
                    <a:moveTo>
                      <a:pt x="0" y="83608"/>
                    </a:moveTo>
                    <a:cubicBezTo>
                      <a:pt x="0" y="37433"/>
                      <a:pt x="37433" y="0"/>
                      <a:pt x="83608" y="0"/>
                    </a:cubicBezTo>
                    <a:lnTo>
                      <a:pt x="4684499" y="0"/>
                    </a:lnTo>
                    <a:cubicBezTo>
                      <a:pt x="4730674" y="0"/>
                      <a:pt x="4768107" y="37433"/>
                      <a:pt x="4768107" y="83608"/>
                    </a:cubicBezTo>
                    <a:lnTo>
                      <a:pt x="4768107" y="752474"/>
                    </a:lnTo>
                    <a:cubicBezTo>
                      <a:pt x="4768107" y="798649"/>
                      <a:pt x="4730674" y="836082"/>
                      <a:pt x="4684499" y="836082"/>
                    </a:cubicBezTo>
                    <a:lnTo>
                      <a:pt x="83608" y="836082"/>
                    </a:lnTo>
                    <a:cubicBezTo>
                      <a:pt x="37433" y="836082"/>
                      <a:pt x="0" y="798649"/>
                      <a:pt x="0" y="752474"/>
                    </a:cubicBezTo>
                    <a:lnTo>
                      <a:pt x="0" y="83608"/>
                    </a:lnTo>
                    <a:close/>
                  </a:path>
                </a:pathLst>
              </a:cu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lIns="131168" tIns="131168" rIns="131168" bIns="131168" spcCol="1270" anchor="ctr"/>
              <a:lstStyle/>
              <a:p>
                <a:pPr algn="ctr" defTabSz="1244600">
                  <a:lnSpc>
                    <a:spcPct val="90000"/>
                  </a:lnSpc>
                  <a:spcAft>
                    <a:spcPct val="35000"/>
                  </a:spcAft>
                  <a:defRPr/>
                </a:pPr>
                <a:r>
                  <a:rPr lang="en-US" sz="2800" dirty="0">
                    <a:solidFill>
                      <a:sysClr val="windowText" lastClr="000000">
                        <a:hueOff val="0"/>
                        <a:satOff val="0"/>
                        <a:lumOff val="0"/>
                        <a:alphaOff val="0"/>
                      </a:sysClr>
                    </a:solidFill>
                    <a:cs typeface="Times New Roman" panose="02020603050405020304" pitchFamily="18" charset="0"/>
                  </a:rPr>
                  <a:t>By action type</a:t>
                </a:r>
                <a:endParaRPr lang="ru-RU" sz="2800" dirty="0">
                  <a:solidFill>
                    <a:sysClr val="windowText" lastClr="000000">
                      <a:hueOff val="0"/>
                      <a:satOff val="0"/>
                      <a:lumOff val="0"/>
                      <a:alphaOff val="0"/>
                    </a:sysClr>
                  </a:solidFill>
                  <a:cs typeface="Times New Roman" panose="02020603050405020304" pitchFamily="18" charset="0"/>
                </a:endParaRPr>
              </a:p>
            </p:txBody>
          </p:sp>
          <p:sp>
            <p:nvSpPr>
              <p:cNvPr id="36" name="Скругленный прямоугольник 12"/>
              <p:cNvSpPr/>
              <p:nvPr/>
            </p:nvSpPr>
            <p:spPr>
              <a:xfrm>
                <a:off x="1148404" y="5264179"/>
                <a:ext cx="3176312" cy="767798"/>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37" name="Полилиния 13"/>
              <p:cNvSpPr/>
              <p:nvPr/>
            </p:nvSpPr>
            <p:spPr>
              <a:xfrm>
                <a:off x="1308727" y="5416566"/>
                <a:ext cx="3176313" cy="767798"/>
              </a:xfrm>
              <a:custGeom>
                <a:avLst/>
                <a:gdLst>
                  <a:gd name="connsiteX0" fmla="*/ 0 w 3176651"/>
                  <a:gd name="connsiteY0" fmla="*/ 76886 h 768858"/>
                  <a:gd name="connsiteX1" fmla="*/ 76886 w 3176651"/>
                  <a:gd name="connsiteY1" fmla="*/ 0 h 768858"/>
                  <a:gd name="connsiteX2" fmla="*/ 3099765 w 3176651"/>
                  <a:gd name="connsiteY2" fmla="*/ 0 h 768858"/>
                  <a:gd name="connsiteX3" fmla="*/ 3176651 w 3176651"/>
                  <a:gd name="connsiteY3" fmla="*/ 76886 h 768858"/>
                  <a:gd name="connsiteX4" fmla="*/ 3176651 w 3176651"/>
                  <a:gd name="connsiteY4" fmla="*/ 691972 h 768858"/>
                  <a:gd name="connsiteX5" fmla="*/ 3099765 w 3176651"/>
                  <a:gd name="connsiteY5" fmla="*/ 768858 h 768858"/>
                  <a:gd name="connsiteX6" fmla="*/ 76886 w 3176651"/>
                  <a:gd name="connsiteY6" fmla="*/ 768858 h 768858"/>
                  <a:gd name="connsiteX7" fmla="*/ 0 w 3176651"/>
                  <a:gd name="connsiteY7" fmla="*/ 691972 h 768858"/>
                  <a:gd name="connsiteX8" fmla="*/ 0 w 3176651"/>
                  <a:gd name="connsiteY8" fmla="*/ 76886 h 7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6651" h="768858">
                    <a:moveTo>
                      <a:pt x="0" y="76886"/>
                    </a:moveTo>
                    <a:cubicBezTo>
                      <a:pt x="0" y="34423"/>
                      <a:pt x="34423" y="0"/>
                      <a:pt x="76886" y="0"/>
                    </a:cubicBezTo>
                    <a:lnTo>
                      <a:pt x="3099765" y="0"/>
                    </a:lnTo>
                    <a:cubicBezTo>
                      <a:pt x="3142228" y="0"/>
                      <a:pt x="3176651" y="34423"/>
                      <a:pt x="3176651" y="76886"/>
                    </a:cubicBezTo>
                    <a:lnTo>
                      <a:pt x="3176651" y="691972"/>
                    </a:lnTo>
                    <a:cubicBezTo>
                      <a:pt x="3176651" y="734435"/>
                      <a:pt x="3142228" y="768858"/>
                      <a:pt x="3099765" y="768858"/>
                    </a:cubicBezTo>
                    <a:lnTo>
                      <a:pt x="76886" y="768858"/>
                    </a:lnTo>
                    <a:cubicBezTo>
                      <a:pt x="34423" y="768858"/>
                      <a:pt x="0" y="734435"/>
                      <a:pt x="0" y="691972"/>
                    </a:cubicBezTo>
                    <a:lnTo>
                      <a:pt x="0" y="76886"/>
                    </a:lnTo>
                    <a:close/>
                  </a:path>
                </a:pathLst>
              </a:cu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lIns="129199" tIns="129199" rIns="129199" bIns="129199" spcCol="1270" anchor="ctr"/>
              <a:lstStyle/>
              <a:p>
                <a:pPr algn="ctr" defTabSz="1244600">
                  <a:lnSpc>
                    <a:spcPct val="90000"/>
                  </a:lnSpc>
                  <a:spcAft>
                    <a:spcPct val="35000"/>
                  </a:spcAft>
                  <a:defRPr/>
                </a:pPr>
                <a:r>
                  <a:rPr lang="en-US" sz="2800" dirty="0">
                    <a:solidFill>
                      <a:sysClr val="windowText" lastClr="000000">
                        <a:hueOff val="0"/>
                        <a:satOff val="0"/>
                        <a:lumOff val="0"/>
                        <a:alphaOff val="0"/>
                      </a:sysClr>
                    </a:solidFill>
                    <a:cs typeface="Times New Roman" panose="02020603050405020304" pitchFamily="18" charset="0"/>
                  </a:rPr>
                  <a:t>Without feedback</a:t>
                </a:r>
                <a:endParaRPr lang="ru-RU" sz="2800" dirty="0">
                  <a:solidFill>
                    <a:sysClr val="windowText" lastClr="000000">
                      <a:hueOff val="0"/>
                      <a:satOff val="0"/>
                      <a:lumOff val="0"/>
                      <a:alphaOff val="0"/>
                    </a:sysClr>
                  </a:solidFill>
                  <a:cs typeface="Times New Roman" panose="02020603050405020304" pitchFamily="18" charset="0"/>
                </a:endParaRPr>
              </a:p>
            </p:txBody>
          </p:sp>
          <p:sp>
            <p:nvSpPr>
              <p:cNvPr id="38" name="Скругленный прямоугольник 14"/>
              <p:cNvSpPr/>
              <p:nvPr/>
            </p:nvSpPr>
            <p:spPr>
              <a:xfrm>
                <a:off x="4645363" y="5264179"/>
                <a:ext cx="3177900" cy="767798"/>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39" name="Полилиния 15"/>
              <p:cNvSpPr/>
              <p:nvPr/>
            </p:nvSpPr>
            <p:spPr>
              <a:xfrm>
                <a:off x="4805687" y="5416566"/>
                <a:ext cx="3177900" cy="767798"/>
              </a:xfrm>
              <a:custGeom>
                <a:avLst/>
                <a:gdLst>
                  <a:gd name="connsiteX0" fmla="*/ 0 w 3177820"/>
                  <a:gd name="connsiteY0" fmla="*/ 76886 h 768858"/>
                  <a:gd name="connsiteX1" fmla="*/ 76886 w 3177820"/>
                  <a:gd name="connsiteY1" fmla="*/ 0 h 768858"/>
                  <a:gd name="connsiteX2" fmla="*/ 3100934 w 3177820"/>
                  <a:gd name="connsiteY2" fmla="*/ 0 h 768858"/>
                  <a:gd name="connsiteX3" fmla="*/ 3177820 w 3177820"/>
                  <a:gd name="connsiteY3" fmla="*/ 76886 h 768858"/>
                  <a:gd name="connsiteX4" fmla="*/ 3177820 w 3177820"/>
                  <a:gd name="connsiteY4" fmla="*/ 691972 h 768858"/>
                  <a:gd name="connsiteX5" fmla="*/ 3100934 w 3177820"/>
                  <a:gd name="connsiteY5" fmla="*/ 768858 h 768858"/>
                  <a:gd name="connsiteX6" fmla="*/ 76886 w 3177820"/>
                  <a:gd name="connsiteY6" fmla="*/ 768858 h 768858"/>
                  <a:gd name="connsiteX7" fmla="*/ 0 w 3177820"/>
                  <a:gd name="connsiteY7" fmla="*/ 691972 h 768858"/>
                  <a:gd name="connsiteX8" fmla="*/ 0 w 3177820"/>
                  <a:gd name="connsiteY8" fmla="*/ 76886 h 7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7820" h="768858">
                    <a:moveTo>
                      <a:pt x="0" y="76886"/>
                    </a:moveTo>
                    <a:cubicBezTo>
                      <a:pt x="0" y="34423"/>
                      <a:pt x="34423" y="0"/>
                      <a:pt x="76886" y="0"/>
                    </a:cubicBezTo>
                    <a:lnTo>
                      <a:pt x="3100934" y="0"/>
                    </a:lnTo>
                    <a:cubicBezTo>
                      <a:pt x="3143397" y="0"/>
                      <a:pt x="3177820" y="34423"/>
                      <a:pt x="3177820" y="76886"/>
                    </a:cubicBezTo>
                    <a:lnTo>
                      <a:pt x="3177820" y="691972"/>
                    </a:lnTo>
                    <a:cubicBezTo>
                      <a:pt x="3177820" y="734435"/>
                      <a:pt x="3143397" y="768858"/>
                      <a:pt x="3100934" y="768858"/>
                    </a:cubicBezTo>
                    <a:lnTo>
                      <a:pt x="76886" y="768858"/>
                    </a:lnTo>
                    <a:cubicBezTo>
                      <a:pt x="34423" y="768858"/>
                      <a:pt x="0" y="734435"/>
                      <a:pt x="0" y="691972"/>
                    </a:cubicBezTo>
                    <a:lnTo>
                      <a:pt x="0" y="76886"/>
                    </a:lnTo>
                    <a:close/>
                  </a:path>
                </a:pathLst>
              </a:cu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lIns="129199" tIns="129199" rIns="129199" bIns="129199" spcCol="1270" anchor="ctr"/>
              <a:lstStyle/>
              <a:p>
                <a:pPr algn="ctr" defTabSz="1244600">
                  <a:lnSpc>
                    <a:spcPct val="90000"/>
                  </a:lnSpc>
                  <a:spcAft>
                    <a:spcPct val="35000"/>
                  </a:spcAft>
                  <a:defRPr/>
                </a:pPr>
                <a:r>
                  <a:rPr lang="en-US" sz="2800" dirty="0">
                    <a:solidFill>
                      <a:sysClr val="windowText" lastClr="000000">
                        <a:hueOff val="0"/>
                        <a:satOff val="0"/>
                        <a:lumOff val="0"/>
                        <a:alphaOff val="0"/>
                      </a:sysClr>
                    </a:solidFill>
                    <a:cs typeface="Times New Roman" panose="02020603050405020304" pitchFamily="18" charset="0"/>
                  </a:rPr>
                  <a:t>With feedback</a:t>
                </a:r>
                <a:endParaRPr lang="ru-RU" sz="2800" dirty="0">
                  <a:solidFill>
                    <a:sysClr val="windowText" lastClr="000000">
                      <a:hueOff val="0"/>
                      <a:satOff val="0"/>
                      <a:lumOff val="0"/>
                      <a:alphaOff val="0"/>
                    </a:sysClr>
                  </a:solidFill>
                  <a:cs typeface="Times New Roman" panose="02020603050405020304" pitchFamily="18" charset="0"/>
                </a:endParaRPr>
              </a:p>
            </p:txBody>
          </p:sp>
        </p:grpSp>
        <p:grpSp>
          <p:nvGrpSpPr>
            <p:cNvPr id="8199" name="Группа 31"/>
            <p:cNvGrpSpPr>
              <a:grpSpLocks/>
            </p:cNvGrpSpPr>
            <p:nvPr/>
          </p:nvGrpSpPr>
          <p:grpSpPr bwMode="auto">
            <a:xfrm>
              <a:off x="643623" y="1217121"/>
              <a:ext cx="8057452" cy="2563507"/>
              <a:chOff x="2002866" y="570001"/>
              <a:chExt cx="8057452" cy="2563507"/>
            </a:xfrm>
          </p:grpSpPr>
          <p:sp>
            <p:nvSpPr>
              <p:cNvPr id="8200" name="Скругленный прямоугольник 32"/>
              <p:cNvSpPr>
                <a:spLocks noChangeArrowheads="1"/>
              </p:cNvSpPr>
              <p:nvPr/>
            </p:nvSpPr>
            <p:spPr bwMode="auto">
              <a:xfrm>
                <a:off x="2002866" y="2181461"/>
                <a:ext cx="1649896" cy="806016"/>
              </a:xfrm>
              <a:prstGeom prst="roundRect">
                <a:avLst>
                  <a:gd name="adj" fmla="val 10000"/>
                </a:avLst>
              </a:prstGeom>
              <a:solidFill>
                <a:srgbClr val="5B9BD5"/>
              </a:solidFill>
              <a:ln w="12700" algn="ctr">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a:latin typeface="Arial" panose="020B0604020202020204" pitchFamily="34" charset="0"/>
                </a:endParaRPr>
              </a:p>
            </p:txBody>
          </p:sp>
          <p:sp>
            <p:nvSpPr>
              <p:cNvPr id="8201" name="Скругленный прямоугольник 33"/>
              <p:cNvSpPr>
                <a:spLocks noChangeArrowheads="1"/>
              </p:cNvSpPr>
              <p:nvPr/>
            </p:nvSpPr>
            <p:spPr bwMode="auto">
              <a:xfrm>
                <a:off x="4010542" y="2169089"/>
                <a:ext cx="1649896" cy="806016"/>
              </a:xfrm>
              <a:prstGeom prst="roundRect">
                <a:avLst>
                  <a:gd name="adj" fmla="val 10000"/>
                </a:avLst>
              </a:prstGeom>
              <a:solidFill>
                <a:srgbClr val="5B9BD5"/>
              </a:solidFill>
              <a:ln w="12700" algn="ctr">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a:latin typeface="Arial" panose="020B0604020202020204" pitchFamily="34" charset="0"/>
                </a:endParaRPr>
              </a:p>
            </p:txBody>
          </p:sp>
          <p:sp>
            <p:nvSpPr>
              <p:cNvPr id="8202" name="Скругленный прямоугольник 34"/>
              <p:cNvSpPr>
                <a:spLocks noChangeArrowheads="1"/>
              </p:cNvSpPr>
              <p:nvPr/>
            </p:nvSpPr>
            <p:spPr bwMode="auto">
              <a:xfrm>
                <a:off x="6131655" y="2169089"/>
                <a:ext cx="1649896" cy="806016"/>
              </a:xfrm>
              <a:prstGeom prst="roundRect">
                <a:avLst>
                  <a:gd name="adj" fmla="val 10000"/>
                </a:avLst>
              </a:prstGeom>
              <a:solidFill>
                <a:srgbClr val="5B9BD5"/>
              </a:solidFill>
              <a:ln w="12700" algn="ctr">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a:latin typeface="Arial" panose="020B0604020202020204" pitchFamily="34" charset="0"/>
                </a:endParaRPr>
              </a:p>
            </p:txBody>
          </p:sp>
          <p:sp>
            <p:nvSpPr>
              <p:cNvPr id="8203" name="Скругленный прямоугольник 35"/>
              <p:cNvSpPr>
                <a:spLocks noChangeArrowheads="1"/>
              </p:cNvSpPr>
              <p:nvPr/>
            </p:nvSpPr>
            <p:spPr bwMode="auto">
              <a:xfrm>
                <a:off x="8277262" y="2182593"/>
                <a:ext cx="1649896" cy="806016"/>
              </a:xfrm>
              <a:prstGeom prst="roundRect">
                <a:avLst>
                  <a:gd name="adj" fmla="val 10000"/>
                </a:avLst>
              </a:prstGeom>
              <a:solidFill>
                <a:srgbClr val="5B9BD5"/>
              </a:solidFill>
              <a:ln w="12700" algn="ctr">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a:latin typeface="Arial" panose="020B0604020202020204" pitchFamily="34" charset="0"/>
                </a:endParaRPr>
              </a:p>
            </p:txBody>
          </p:sp>
          <p:sp>
            <p:nvSpPr>
              <p:cNvPr id="8204" name="Скругленный прямоугольник 36"/>
              <p:cNvSpPr>
                <a:spLocks noChangeArrowheads="1"/>
              </p:cNvSpPr>
              <p:nvPr/>
            </p:nvSpPr>
            <p:spPr bwMode="auto">
              <a:xfrm>
                <a:off x="2907197" y="570001"/>
                <a:ext cx="5666405" cy="993598"/>
              </a:xfrm>
              <a:prstGeom prst="roundRect">
                <a:avLst>
                  <a:gd name="adj" fmla="val 10000"/>
                </a:avLst>
              </a:prstGeom>
              <a:solidFill>
                <a:srgbClr val="5B9BD5"/>
              </a:solidFill>
              <a:ln w="12700" algn="ctr">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a:latin typeface="Arial" panose="020B0604020202020204" pitchFamily="34" charset="0"/>
                </a:endParaRPr>
              </a:p>
            </p:txBody>
          </p:sp>
          <p:grpSp>
            <p:nvGrpSpPr>
              <p:cNvPr id="8205" name="Группа 37"/>
              <p:cNvGrpSpPr>
                <a:grpSpLocks/>
              </p:cNvGrpSpPr>
              <p:nvPr/>
            </p:nvGrpSpPr>
            <p:grpSpPr bwMode="auto">
              <a:xfrm>
                <a:off x="3034197" y="709701"/>
                <a:ext cx="5666405" cy="993598"/>
                <a:chOff x="1257707" y="202859"/>
                <a:chExt cx="5666405" cy="993598"/>
              </a:xfrm>
            </p:grpSpPr>
            <p:sp>
              <p:nvSpPr>
                <p:cNvPr id="8222" name="Скругленный прямоугольник 54"/>
                <p:cNvSpPr>
                  <a:spLocks noChangeArrowheads="1"/>
                </p:cNvSpPr>
                <p:nvPr/>
              </p:nvSpPr>
              <p:spPr bwMode="auto">
                <a:xfrm>
                  <a:off x="1257707" y="202859"/>
                  <a:ext cx="5666405" cy="993598"/>
                </a:xfrm>
                <a:prstGeom prst="roundRect">
                  <a:avLst>
                    <a:gd name="adj" fmla="val 10000"/>
                  </a:avLst>
                </a:prstGeom>
                <a:solidFill>
                  <a:srgbClr val="FFFFFF">
                    <a:alpha val="90195"/>
                  </a:srgbClr>
                </a:solidFill>
                <a:ln w="12700" algn="ctr">
                  <a:solidFill>
                    <a:srgbClr val="5B9BD5"/>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a:latin typeface="Arial" panose="020B0604020202020204" pitchFamily="34" charset="0"/>
                  </a:endParaRPr>
                </a:p>
              </p:txBody>
            </p:sp>
            <p:sp>
              <p:nvSpPr>
                <p:cNvPr id="31" name="Скругленный прямоугольник 4"/>
                <p:cNvSpPr txBox="1"/>
                <p:nvPr/>
              </p:nvSpPr>
              <p:spPr>
                <a:xfrm>
                  <a:off x="1286734" y="231664"/>
                  <a:ext cx="5608151" cy="943630"/>
                </a:xfrm>
                <a:prstGeom prst="rect">
                  <a:avLst/>
                </a:prstGeom>
                <a:noFill/>
                <a:ln>
                  <a:noFill/>
                </a:ln>
                <a:effectLst/>
              </p:spPr>
              <p:txBody>
                <a:bodyPr lIns="106680" tIns="106680" rIns="106680" bIns="106680" spcCol="1270" anchor="ctr"/>
                <a:lstStyle/>
                <a:p>
                  <a:pPr algn="ctr" defTabSz="1244600" eaLnBrk="1" fontAlgn="auto" hangingPunct="1">
                    <a:lnSpc>
                      <a:spcPct val="90000"/>
                    </a:lnSpc>
                    <a:spcBef>
                      <a:spcPts val="0"/>
                    </a:spcBef>
                    <a:spcAft>
                      <a:spcPct val="35000"/>
                    </a:spcAft>
                    <a:defRPr/>
                  </a:pPr>
                  <a:r>
                    <a:rPr lang="en-US" sz="2800" kern="0" dirty="0">
                      <a:solidFill>
                        <a:prstClr val="black">
                          <a:hueOff val="0"/>
                          <a:satOff val="0"/>
                          <a:lumOff val="0"/>
                          <a:alphaOff val="0"/>
                        </a:prstClr>
                      </a:solidFill>
                      <a:latin typeface="+mn-lt"/>
                      <a:cs typeface="Times New Roman" panose="02020603050405020304" pitchFamily="18" charset="0"/>
                    </a:rPr>
                    <a:t>By type of study object</a:t>
                  </a:r>
                  <a:endParaRPr lang="ru-RU" sz="2800" kern="0" dirty="0">
                    <a:solidFill>
                      <a:prstClr val="black">
                        <a:hueOff val="0"/>
                        <a:satOff val="0"/>
                        <a:lumOff val="0"/>
                        <a:alphaOff val="0"/>
                      </a:prstClr>
                    </a:solidFill>
                    <a:latin typeface="+mn-lt"/>
                    <a:cs typeface="Times New Roman" panose="02020603050405020304" pitchFamily="18" charset="0"/>
                  </a:endParaRPr>
                </a:p>
              </p:txBody>
            </p:sp>
          </p:grpSp>
          <p:pic>
            <p:nvPicPr>
              <p:cNvPr id="8206" name="Рисунок 38"/>
              <p:cNvPicPr>
                <a:picLocks noChangeAspect="1"/>
              </p:cNvPicPr>
              <p:nvPr/>
            </p:nvPicPr>
            <p:blipFill>
              <a:blip r:embed="rId3">
                <a:extLst>
                  <a:ext uri="{28A0092B-C50C-407E-A947-70E740481C1C}">
                    <a14:useLocalDpi xmlns:a14="http://schemas.microsoft.com/office/drawing/2010/main" val="0"/>
                  </a:ext>
                </a:extLst>
              </a:blip>
              <a:srcRect r="16911"/>
              <a:stretch>
                <a:fillRect/>
              </a:stretch>
            </p:blipFill>
            <p:spPr bwMode="auto">
              <a:xfrm>
                <a:off x="2823311" y="1695111"/>
                <a:ext cx="2273143" cy="54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7" name="Рисунок 3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96454" y="1695112"/>
                <a:ext cx="770944" cy="54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8" name="Рисунок 4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7398" y="1695110"/>
                <a:ext cx="791257" cy="54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9" name="Рисунок 41"/>
              <p:cNvPicPr>
                <a:picLocks noChangeAspect="1"/>
              </p:cNvPicPr>
              <p:nvPr/>
            </p:nvPicPr>
            <p:blipFill>
              <a:blip r:embed="rId5">
                <a:extLst>
                  <a:ext uri="{28A0092B-C50C-407E-A947-70E740481C1C}">
                    <a14:useLocalDpi xmlns:a14="http://schemas.microsoft.com/office/drawing/2010/main" val="0"/>
                  </a:ext>
                </a:extLst>
              </a:blip>
              <a:srcRect l="16203" r="2"/>
              <a:stretch>
                <a:fillRect/>
              </a:stretch>
            </p:blipFill>
            <p:spPr bwMode="auto">
              <a:xfrm>
                <a:off x="6658655" y="1666579"/>
                <a:ext cx="2687649" cy="57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10" name="Группа 42"/>
              <p:cNvGrpSpPr>
                <a:grpSpLocks/>
              </p:cNvGrpSpPr>
              <p:nvPr/>
            </p:nvGrpSpPr>
            <p:grpSpPr bwMode="auto">
              <a:xfrm>
                <a:off x="2086935" y="2201295"/>
                <a:ext cx="1720727" cy="932213"/>
                <a:chOff x="148782" y="1701019"/>
                <a:chExt cx="3819273" cy="951339"/>
              </a:xfrm>
            </p:grpSpPr>
            <p:sp>
              <p:nvSpPr>
                <p:cNvPr id="8220" name="Скругленный прямоугольник 52"/>
                <p:cNvSpPr>
                  <a:spLocks noChangeArrowheads="1"/>
                </p:cNvSpPr>
                <p:nvPr/>
              </p:nvSpPr>
              <p:spPr bwMode="auto">
                <a:xfrm>
                  <a:off x="192932" y="1738650"/>
                  <a:ext cx="3775123" cy="913708"/>
                </a:xfrm>
                <a:prstGeom prst="roundRect">
                  <a:avLst>
                    <a:gd name="adj" fmla="val 10000"/>
                  </a:avLst>
                </a:prstGeom>
                <a:solidFill>
                  <a:srgbClr val="FFFFFF">
                    <a:alpha val="90195"/>
                  </a:srgbClr>
                </a:solidFill>
                <a:ln w="12700" algn="ctr">
                  <a:solidFill>
                    <a:srgbClr val="5B9BD5"/>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a:latin typeface="Arial" panose="020B0604020202020204" pitchFamily="34" charset="0"/>
                  </a:endParaRPr>
                </a:p>
              </p:txBody>
            </p:sp>
            <p:sp>
              <p:nvSpPr>
                <p:cNvPr id="29" name="Скругленный прямоугольник 4"/>
                <p:cNvSpPr txBox="1"/>
                <p:nvPr/>
              </p:nvSpPr>
              <p:spPr>
                <a:xfrm>
                  <a:off x="148917" y="1708031"/>
                  <a:ext cx="3579634" cy="856821"/>
                </a:xfrm>
                <a:prstGeom prst="rect">
                  <a:avLst/>
                </a:prstGeom>
                <a:noFill/>
                <a:ln>
                  <a:noFill/>
                </a:ln>
                <a:effectLst/>
              </p:spPr>
              <p:txBody>
                <a:bodyPr lIns="106680" tIns="106680" rIns="106680" bIns="106680" spcCol="1270" anchor="ctr"/>
                <a:lstStyle/>
                <a:p>
                  <a:pPr algn="ctr" defTabSz="1244600" eaLnBrk="1" fontAlgn="auto" hangingPunct="1">
                    <a:lnSpc>
                      <a:spcPct val="90000"/>
                    </a:lnSpc>
                    <a:spcBef>
                      <a:spcPts val="0"/>
                    </a:spcBef>
                    <a:spcAft>
                      <a:spcPct val="35000"/>
                    </a:spcAft>
                    <a:defRPr/>
                  </a:pPr>
                  <a:r>
                    <a:rPr lang="en-US" sz="2800" kern="0" dirty="0">
                      <a:solidFill>
                        <a:prstClr val="black">
                          <a:hueOff val="0"/>
                          <a:satOff val="0"/>
                          <a:lumOff val="0"/>
                          <a:alphaOff val="0"/>
                        </a:prstClr>
                      </a:solidFill>
                      <a:latin typeface="+mn-lt"/>
                      <a:cs typeface="Times New Roman" panose="02020603050405020304" pitchFamily="18" charset="0"/>
                    </a:rPr>
                    <a:t>Human</a:t>
                  </a:r>
                  <a:endParaRPr lang="ru-RU" sz="2800" kern="0" dirty="0">
                    <a:solidFill>
                      <a:prstClr val="black">
                        <a:hueOff val="0"/>
                        <a:satOff val="0"/>
                        <a:lumOff val="0"/>
                        <a:alphaOff val="0"/>
                      </a:prstClr>
                    </a:solidFill>
                    <a:latin typeface="+mn-lt"/>
                    <a:cs typeface="Times New Roman" panose="02020603050405020304" pitchFamily="18" charset="0"/>
                  </a:endParaRPr>
                </a:p>
              </p:txBody>
            </p:sp>
          </p:grpSp>
          <p:grpSp>
            <p:nvGrpSpPr>
              <p:cNvPr id="8211" name="Группа 43"/>
              <p:cNvGrpSpPr>
                <a:grpSpLocks/>
              </p:cNvGrpSpPr>
              <p:nvPr/>
            </p:nvGrpSpPr>
            <p:grpSpPr bwMode="auto">
              <a:xfrm>
                <a:off x="3894881" y="2221832"/>
                <a:ext cx="2168413" cy="909945"/>
                <a:chOff x="-310024" y="1723744"/>
                <a:chExt cx="4812942" cy="928614"/>
              </a:xfrm>
            </p:grpSpPr>
            <p:sp>
              <p:nvSpPr>
                <p:cNvPr id="8218" name="Скругленный прямоугольник 50"/>
                <p:cNvSpPr>
                  <a:spLocks noChangeArrowheads="1"/>
                </p:cNvSpPr>
                <p:nvPr/>
              </p:nvSpPr>
              <p:spPr bwMode="auto">
                <a:xfrm>
                  <a:off x="192932" y="1738650"/>
                  <a:ext cx="3775123" cy="913708"/>
                </a:xfrm>
                <a:prstGeom prst="roundRect">
                  <a:avLst>
                    <a:gd name="adj" fmla="val 10000"/>
                  </a:avLst>
                </a:prstGeom>
                <a:solidFill>
                  <a:srgbClr val="FFFFFF">
                    <a:alpha val="90195"/>
                  </a:srgbClr>
                </a:solidFill>
                <a:ln w="12700" algn="ctr">
                  <a:solidFill>
                    <a:srgbClr val="5B9BD5"/>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a:latin typeface="Arial" panose="020B0604020202020204" pitchFamily="34" charset="0"/>
                  </a:endParaRPr>
                </a:p>
              </p:txBody>
            </p:sp>
            <p:sp>
              <p:nvSpPr>
                <p:cNvPr id="27" name="Скругленный прямоугольник 4"/>
                <p:cNvSpPr txBox="1"/>
                <p:nvPr/>
              </p:nvSpPr>
              <p:spPr>
                <a:xfrm>
                  <a:off x="-309755" y="1732227"/>
                  <a:ext cx="4812773" cy="859813"/>
                </a:xfrm>
                <a:prstGeom prst="rect">
                  <a:avLst/>
                </a:prstGeom>
                <a:noFill/>
                <a:ln>
                  <a:noFill/>
                </a:ln>
                <a:effectLst/>
              </p:spPr>
              <p:txBody>
                <a:bodyPr lIns="106680" tIns="106680" rIns="106680" bIns="106680" spcCol="1270" anchor="ctr"/>
                <a:lstStyle/>
                <a:p>
                  <a:pPr algn="ctr" defTabSz="1244600" eaLnBrk="1" fontAlgn="auto" hangingPunct="1">
                    <a:lnSpc>
                      <a:spcPct val="90000"/>
                    </a:lnSpc>
                    <a:spcBef>
                      <a:spcPts val="0"/>
                    </a:spcBef>
                    <a:spcAft>
                      <a:spcPct val="35000"/>
                    </a:spcAft>
                    <a:defRPr/>
                  </a:pPr>
                  <a:r>
                    <a:rPr lang="en-US" sz="2800" kern="0" dirty="0">
                      <a:solidFill>
                        <a:prstClr val="black">
                          <a:hueOff val="0"/>
                          <a:satOff val="0"/>
                          <a:lumOff val="0"/>
                          <a:alphaOff val="0"/>
                        </a:prstClr>
                      </a:solidFill>
                      <a:latin typeface="+mn-lt"/>
                      <a:cs typeface="Times New Roman" panose="02020603050405020304" pitchFamily="18" charset="0"/>
                    </a:rPr>
                    <a:t>Animals</a:t>
                  </a:r>
                  <a:endParaRPr lang="ru-RU" sz="2800" kern="0" dirty="0">
                    <a:solidFill>
                      <a:prstClr val="black">
                        <a:hueOff val="0"/>
                        <a:satOff val="0"/>
                        <a:lumOff val="0"/>
                        <a:alphaOff val="0"/>
                      </a:prstClr>
                    </a:solidFill>
                    <a:latin typeface="+mn-lt"/>
                    <a:cs typeface="Times New Roman" panose="02020603050405020304" pitchFamily="18" charset="0"/>
                  </a:endParaRPr>
                </a:p>
              </p:txBody>
            </p:sp>
          </p:grpSp>
          <p:grpSp>
            <p:nvGrpSpPr>
              <p:cNvPr id="8212" name="Группа 44"/>
              <p:cNvGrpSpPr>
                <a:grpSpLocks/>
              </p:cNvGrpSpPr>
              <p:nvPr/>
            </p:nvGrpSpPr>
            <p:grpSpPr bwMode="auto">
              <a:xfrm>
                <a:off x="5974258" y="2229503"/>
                <a:ext cx="2166283" cy="895338"/>
                <a:chOff x="-387772" y="1738650"/>
                <a:chExt cx="4808215" cy="913708"/>
              </a:xfrm>
            </p:grpSpPr>
            <p:sp>
              <p:nvSpPr>
                <p:cNvPr id="8216" name="Скругленный прямоугольник 48"/>
                <p:cNvSpPr>
                  <a:spLocks noChangeArrowheads="1"/>
                </p:cNvSpPr>
                <p:nvPr/>
              </p:nvSpPr>
              <p:spPr bwMode="auto">
                <a:xfrm>
                  <a:off x="192932" y="1738650"/>
                  <a:ext cx="3775123" cy="913708"/>
                </a:xfrm>
                <a:prstGeom prst="roundRect">
                  <a:avLst>
                    <a:gd name="adj" fmla="val 10000"/>
                  </a:avLst>
                </a:prstGeom>
                <a:solidFill>
                  <a:srgbClr val="FFFFFF">
                    <a:alpha val="90195"/>
                  </a:srgbClr>
                </a:solidFill>
                <a:ln w="12700" algn="ctr">
                  <a:solidFill>
                    <a:srgbClr val="5B9BD5"/>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a:latin typeface="Arial" panose="020B0604020202020204" pitchFamily="34" charset="0"/>
                  </a:endParaRPr>
                </a:p>
              </p:txBody>
            </p:sp>
            <p:sp>
              <p:nvSpPr>
                <p:cNvPr id="25" name="Скругленный прямоугольник 4"/>
                <p:cNvSpPr txBox="1"/>
                <p:nvPr/>
              </p:nvSpPr>
              <p:spPr>
                <a:xfrm>
                  <a:off x="-387353" y="1766221"/>
                  <a:ext cx="4809249" cy="867289"/>
                </a:xfrm>
                <a:prstGeom prst="rect">
                  <a:avLst/>
                </a:prstGeom>
                <a:noFill/>
                <a:ln>
                  <a:noFill/>
                </a:ln>
                <a:effectLst/>
              </p:spPr>
              <p:txBody>
                <a:bodyPr lIns="106680" tIns="106680" rIns="106680" bIns="106680" spcCol="1270" anchor="ctr"/>
                <a:lstStyle/>
                <a:p>
                  <a:pPr algn="ctr" defTabSz="1244600" eaLnBrk="1" fontAlgn="auto" hangingPunct="1">
                    <a:lnSpc>
                      <a:spcPct val="90000"/>
                    </a:lnSpc>
                    <a:spcBef>
                      <a:spcPts val="0"/>
                    </a:spcBef>
                    <a:spcAft>
                      <a:spcPct val="35000"/>
                    </a:spcAft>
                    <a:defRPr/>
                  </a:pPr>
                  <a:r>
                    <a:rPr lang="en-US" sz="2800" kern="0" dirty="0">
                      <a:solidFill>
                        <a:prstClr val="black">
                          <a:hueOff val="0"/>
                          <a:satOff val="0"/>
                          <a:lumOff val="0"/>
                          <a:alphaOff val="0"/>
                        </a:prstClr>
                      </a:solidFill>
                      <a:latin typeface="+mn-lt"/>
                      <a:cs typeface="Times New Roman" panose="02020603050405020304" pitchFamily="18" charset="0"/>
                    </a:rPr>
                    <a:t>Biology</a:t>
                  </a:r>
                  <a:endParaRPr lang="ru-RU" sz="2800" kern="0" dirty="0">
                    <a:solidFill>
                      <a:prstClr val="black">
                        <a:hueOff val="0"/>
                        <a:satOff val="0"/>
                        <a:lumOff val="0"/>
                        <a:alphaOff val="0"/>
                      </a:prstClr>
                    </a:solidFill>
                    <a:latin typeface="+mn-lt"/>
                    <a:cs typeface="Times New Roman" panose="02020603050405020304" pitchFamily="18" charset="0"/>
                  </a:endParaRPr>
                </a:p>
              </p:txBody>
            </p:sp>
          </p:grpSp>
          <p:grpSp>
            <p:nvGrpSpPr>
              <p:cNvPr id="8213" name="Группа 45"/>
              <p:cNvGrpSpPr>
                <a:grpSpLocks/>
              </p:cNvGrpSpPr>
              <p:nvPr/>
            </p:nvGrpSpPr>
            <p:grpSpPr bwMode="auto">
              <a:xfrm>
                <a:off x="8359482" y="2238168"/>
                <a:ext cx="1700836" cy="895338"/>
                <a:chOff x="192932" y="1738650"/>
                <a:chExt cx="3775123" cy="913708"/>
              </a:xfrm>
            </p:grpSpPr>
            <p:sp>
              <p:nvSpPr>
                <p:cNvPr id="8214" name="Скругленный прямоугольник 46"/>
                <p:cNvSpPr>
                  <a:spLocks noChangeArrowheads="1"/>
                </p:cNvSpPr>
                <p:nvPr/>
              </p:nvSpPr>
              <p:spPr bwMode="auto">
                <a:xfrm>
                  <a:off x="192932" y="1738650"/>
                  <a:ext cx="3775123" cy="913708"/>
                </a:xfrm>
                <a:prstGeom prst="roundRect">
                  <a:avLst>
                    <a:gd name="adj" fmla="val 10000"/>
                  </a:avLst>
                </a:prstGeom>
                <a:solidFill>
                  <a:srgbClr val="FFFFFF">
                    <a:alpha val="90195"/>
                  </a:srgbClr>
                </a:solidFill>
                <a:ln w="12700" algn="ctr">
                  <a:solidFill>
                    <a:srgbClr val="5B9BD5"/>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a:latin typeface="Arial" panose="020B0604020202020204" pitchFamily="34" charset="0"/>
                  </a:endParaRPr>
                </a:p>
              </p:txBody>
            </p:sp>
            <p:sp>
              <p:nvSpPr>
                <p:cNvPr id="23" name="Скругленный прямоугольник 4"/>
                <p:cNvSpPr txBox="1"/>
                <p:nvPr/>
              </p:nvSpPr>
              <p:spPr>
                <a:xfrm>
                  <a:off x="194641" y="1773827"/>
                  <a:ext cx="3773414" cy="852336"/>
                </a:xfrm>
                <a:prstGeom prst="rect">
                  <a:avLst/>
                </a:prstGeom>
                <a:noFill/>
                <a:ln>
                  <a:noFill/>
                </a:ln>
                <a:effectLst/>
              </p:spPr>
              <p:txBody>
                <a:bodyPr lIns="106680" tIns="106680" rIns="106680" bIns="106680" spcCol="1270" anchor="ctr"/>
                <a:lstStyle/>
                <a:p>
                  <a:pPr algn="ctr" defTabSz="1244600" eaLnBrk="1" fontAlgn="auto" hangingPunct="1">
                    <a:lnSpc>
                      <a:spcPct val="90000"/>
                    </a:lnSpc>
                    <a:spcBef>
                      <a:spcPts val="0"/>
                    </a:spcBef>
                    <a:spcAft>
                      <a:spcPct val="35000"/>
                    </a:spcAft>
                    <a:defRPr/>
                  </a:pPr>
                  <a:r>
                    <a:rPr lang="en-US" sz="2800" kern="0" dirty="0">
                      <a:solidFill>
                        <a:prstClr val="black">
                          <a:hueOff val="0"/>
                          <a:satOff val="0"/>
                          <a:lumOff val="0"/>
                          <a:alphaOff val="0"/>
                        </a:prstClr>
                      </a:solidFill>
                      <a:latin typeface="+mn-lt"/>
                      <a:cs typeface="Times New Roman" panose="02020603050405020304" pitchFamily="18" charset="0"/>
                    </a:rPr>
                    <a:t>Things</a:t>
                  </a:r>
                  <a:endParaRPr lang="ru-RU" sz="2800" kern="0" dirty="0">
                    <a:solidFill>
                      <a:prstClr val="black">
                        <a:hueOff val="0"/>
                        <a:satOff val="0"/>
                        <a:lumOff val="0"/>
                        <a:alphaOff val="0"/>
                      </a:prstClr>
                    </a:solidFill>
                    <a:latin typeface="+mn-lt"/>
                    <a:cs typeface="Times New Roman" panose="02020603050405020304" pitchFamily="18" charset="0"/>
                  </a:endParaRPr>
                </a:p>
              </p:txBody>
            </p:sp>
          </p:grpSp>
        </p:grpSp>
      </p:gr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301625" y="-177800"/>
            <a:ext cx="8686800" cy="1143000"/>
          </a:xfrm>
        </p:spPr>
        <p:txBody>
          <a:bodyPr/>
          <a:lstStyle/>
          <a:p>
            <a:r>
              <a:rPr lang="en-US" altLang="ru-RU" sz="3200" dirty="0" smtClean="0">
                <a:solidFill>
                  <a:srgbClr val="3333CC"/>
                </a:solidFill>
              </a:rPr>
              <a:t>Vibraimage apps classifications</a:t>
            </a:r>
            <a:endParaRPr lang="en-US" altLang="ru-RU" sz="3200" dirty="0" smtClean="0"/>
          </a:p>
        </p:txBody>
      </p:sp>
      <p:sp>
        <p:nvSpPr>
          <p:cNvPr id="1024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7451155-8D2A-4B8C-9E80-F5F712C753F8}" type="slidenum">
              <a:rPr lang="ru-RU" altLang="ru-RU" sz="1400" smtClean="0"/>
              <a:pPr>
                <a:spcBef>
                  <a:spcPct val="0"/>
                </a:spcBef>
                <a:buFontTx/>
                <a:buNone/>
              </a:pPr>
              <a:t>4</a:t>
            </a:fld>
            <a:endParaRPr lang="ru-RU" altLang="ru-RU" sz="1400" smtClean="0"/>
          </a:p>
        </p:txBody>
      </p:sp>
      <p:sp>
        <p:nvSpPr>
          <p:cNvPr id="10244" name="Rectangle 4"/>
          <p:cNvSpPr>
            <a:spLocks noChangeArrowheads="1"/>
          </p:cNvSpPr>
          <p:nvPr/>
        </p:nvSpPr>
        <p:spPr bwMode="auto">
          <a:xfrm>
            <a:off x="-404813" y="3395663"/>
            <a:ext cx="7251701"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lnSpc>
                <a:spcPct val="80000"/>
              </a:lnSpc>
              <a:spcBef>
                <a:spcPct val="0"/>
              </a:spcBef>
              <a:buFontTx/>
              <a:buNone/>
            </a:pPr>
            <a:r>
              <a:rPr lang="ru-RU" altLang="ru-RU" sz="1800">
                <a:solidFill>
                  <a:schemeClr val="accent2"/>
                </a:solidFill>
                <a:latin typeface="Arial" panose="020B0604020202020204" pitchFamily="34" charset="0"/>
              </a:rPr>
              <a:t> </a:t>
            </a:r>
          </a:p>
        </p:txBody>
      </p:sp>
      <p:grpSp>
        <p:nvGrpSpPr>
          <p:cNvPr id="10245" name="Группа 22"/>
          <p:cNvGrpSpPr>
            <a:grpSpLocks/>
          </p:cNvGrpSpPr>
          <p:nvPr/>
        </p:nvGrpSpPr>
        <p:grpSpPr bwMode="auto">
          <a:xfrm>
            <a:off x="1014413" y="989013"/>
            <a:ext cx="7259637" cy="5332412"/>
            <a:chOff x="1015001" y="988709"/>
            <a:chExt cx="7259208" cy="5332569"/>
          </a:xfrm>
        </p:grpSpPr>
        <p:grpSp>
          <p:nvGrpSpPr>
            <p:cNvPr id="10246" name="Группа 12"/>
            <p:cNvGrpSpPr>
              <a:grpSpLocks/>
            </p:cNvGrpSpPr>
            <p:nvPr/>
          </p:nvGrpSpPr>
          <p:grpSpPr bwMode="auto">
            <a:xfrm>
              <a:off x="1301601" y="4154485"/>
              <a:ext cx="6687658" cy="2166793"/>
              <a:chOff x="1301601" y="4154485"/>
              <a:chExt cx="6687658" cy="2166793"/>
            </a:xfrm>
          </p:grpSpPr>
          <p:sp>
            <p:nvSpPr>
              <p:cNvPr id="14" name="Полилиния 13"/>
              <p:cNvSpPr/>
              <p:nvPr/>
            </p:nvSpPr>
            <p:spPr>
              <a:xfrm>
                <a:off x="4764454" y="4986152"/>
                <a:ext cx="1538196" cy="427050"/>
              </a:xfrm>
              <a:custGeom>
                <a:avLst/>
                <a:gdLst/>
                <a:ahLst/>
                <a:cxnLst/>
                <a:rect l="0" t="0" r="0" b="0"/>
                <a:pathLst>
                  <a:path>
                    <a:moveTo>
                      <a:pt x="0" y="0"/>
                    </a:moveTo>
                    <a:lnTo>
                      <a:pt x="0" y="351125"/>
                    </a:lnTo>
                    <a:lnTo>
                      <a:pt x="2079083" y="351125"/>
                    </a:lnTo>
                    <a:lnTo>
                      <a:pt x="2079083" y="496598"/>
                    </a:lnTo>
                  </a:path>
                </a:pathLst>
              </a:custGeom>
              <a:noFill/>
              <a:ln w="12700" cap="flat" cmpd="sng" algn="ctr">
                <a:solidFill>
                  <a:srgbClr val="00B0F0"/>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5" name="Полилиния 14"/>
              <p:cNvSpPr/>
              <p:nvPr/>
            </p:nvSpPr>
            <p:spPr>
              <a:xfrm>
                <a:off x="2883378" y="4986152"/>
                <a:ext cx="1631854" cy="427050"/>
              </a:xfrm>
              <a:custGeom>
                <a:avLst/>
                <a:gdLst/>
                <a:ahLst/>
                <a:cxnLst/>
                <a:rect l="0" t="0" r="0" b="0"/>
                <a:pathLst>
                  <a:path>
                    <a:moveTo>
                      <a:pt x="1900706" y="0"/>
                    </a:moveTo>
                    <a:lnTo>
                      <a:pt x="1900706" y="351125"/>
                    </a:lnTo>
                    <a:lnTo>
                      <a:pt x="0" y="351125"/>
                    </a:lnTo>
                    <a:lnTo>
                      <a:pt x="0" y="496598"/>
                    </a:lnTo>
                  </a:path>
                </a:pathLst>
              </a:custGeom>
              <a:noFill/>
              <a:ln w="12700" cap="flat" cmpd="sng" algn="ctr">
                <a:solidFill>
                  <a:srgbClr val="00B0F0"/>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6" name="Скругленный прямоугольник 15"/>
              <p:cNvSpPr/>
              <p:nvPr/>
            </p:nvSpPr>
            <p:spPr>
              <a:xfrm>
                <a:off x="2143646" y="4154277"/>
                <a:ext cx="4744758" cy="831875"/>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17" name="Полилиния 16"/>
              <p:cNvSpPr/>
              <p:nvPr/>
            </p:nvSpPr>
            <p:spPr>
              <a:xfrm>
                <a:off x="2294450" y="4297156"/>
                <a:ext cx="4743170" cy="831875"/>
              </a:xfrm>
              <a:custGeom>
                <a:avLst/>
                <a:gdLst>
                  <a:gd name="connsiteX0" fmla="*/ 0 w 4744776"/>
                  <a:gd name="connsiteY0" fmla="*/ 83200 h 831996"/>
                  <a:gd name="connsiteX1" fmla="*/ 83200 w 4744776"/>
                  <a:gd name="connsiteY1" fmla="*/ 0 h 831996"/>
                  <a:gd name="connsiteX2" fmla="*/ 4661576 w 4744776"/>
                  <a:gd name="connsiteY2" fmla="*/ 0 h 831996"/>
                  <a:gd name="connsiteX3" fmla="*/ 4744776 w 4744776"/>
                  <a:gd name="connsiteY3" fmla="*/ 83200 h 831996"/>
                  <a:gd name="connsiteX4" fmla="*/ 4744776 w 4744776"/>
                  <a:gd name="connsiteY4" fmla="*/ 748796 h 831996"/>
                  <a:gd name="connsiteX5" fmla="*/ 4661576 w 4744776"/>
                  <a:gd name="connsiteY5" fmla="*/ 831996 h 831996"/>
                  <a:gd name="connsiteX6" fmla="*/ 83200 w 4744776"/>
                  <a:gd name="connsiteY6" fmla="*/ 831996 h 831996"/>
                  <a:gd name="connsiteX7" fmla="*/ 0 w 4744776"/>
                  <a:gd name="connsiteY7" fmla="*/ 748796 h 831996"/>
                  <a:gd name="connsiteX8" fmla="*/ 0 w 4744776"/>
                  <a:gd name="connsiteY8" fmla="*/ 83200 h 831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4776" h="831996">
                    <a:moveTo>
                      <a:pt x="0" y="83200"/>
                    </a:moveTo>
                    <a:cubicBezTo>
                      <a:pt x="0" y="37250"/>
                      <a:pt x="37250" y="0"/>
                      <a:pt x="83200" y="0"/>
                    </a:cubicBezTo>
                    <a:lnTo>
                      <a:pt x="4661576" y="0"/>
                    </a:lnTo>
                    <a:cubicBezTo>
                      <a:pt x="4707526" y="0"/>
                      <a:pt x="4744776" y="37250"/>
                      <a:pt x="4744776" y="83200"/>
                    </a:cubicBezTo>
                    <a:lnTo>
                      <a:pt x="4744776" y="748796"/>
                    </a:lnTo>
                    <a:cubicBezTo>
                      <a:pt x="4744776" y="794746"/>
                      <a:pt x="4707526" y="831996"/>
                      <a:pt x="4661576" y="831996"/>
                    </a:cubicBezTo>
                    <a:lnTo>
                      <a:pt x="83200" y="831996"/>
                    </a:lnTo>
                    <a:cubicBezTo>
                      <a:pt x="37250" y="831996"/>
                      <a:pt x="0" y="794746"/>
                      <a:pt x="0" y="748796"/>
                    </a:cubicBezTo>
                    <a:lnTo>
                      <a:pt x="0" y="83200"/>
                    </a:lnTo>
                    <a:close/>
                  </a:path>
                </a:pathLst>
              </a:cu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lIns="131048" tIns="131048" rIns="131048" bIns="131048" spcCol="1270" anchor="ctr"/>
              <a:lstStyle/>
              <a:p>
                <a:pPr algn="ctr" defTabSz="1244600">
                  <a:lnSpc>
                    <a:spcPct val="90000"/>
                  </a:lnSpc>
                  <a:spcAft>
                    <a:spcPct val="35000"/>
                  </a:spcAft>
                  <a:defRPr/>
                </a:pPr>
                <a:r>
                  <a:rPr lang="en-US" sz="2800" dirty="0">
                    <a:solidFill>
                      <a:sysClr val="windowText" lastClr="000000">
                        <a:hueOff val="0"/>
                        <a:satOff val="0"/>
                        <a:lumOff val="0"/>
                        <a:alphaOff val="0"/>
                      </a:sysClr>
                    </a:solidFill>
                    <a:cs typeface="Times New Roman" panose="02020603050405020304" pitchFamily="18" charset="0"/>
                  </a:rPr>
                  <a:t>According to the principle of camera fixing</a:t>
                </a:r>
                <a:endParaRPr lang="ru-RU" sz="2800" dirty="0">
                  <a:solidFill>
                    <a:sysClr val="windowText" lastClr="000000">
                      <a:hueOff val="0"/>
                      <a:satOff val="0"/>
                      <a:lumOff val="0"/>
                      <a:alphaOff val="0"/>
                    </a:sysClr>
                  </a:solidFill>
                  <a:cs typeface="Times New Roman" panose="02020603050405020304" pitchFamily="18" charset="0"/>
                </a:endParaRPr>
              </a:p>
            </p:txBody>
          </p:sp>
          <p:sp>
            <p:nvSpPr>
              <p:cNvPr id="18" name="Скругленный прямоугольник 17"/>
              <p:cNvSpPr/>
              <p:nvPr/>
            </p:nvSpPr>
            <p:spPr>
              <a:xfrm>
                <a:off x="1302321" y="5413201"/>
                <a:ext cx="3162113" cy="765198"/>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19" name="Полилиния 18"/>
              <p:cNvSpPr/>
              <p:nvPr/>
            </p:nvSpPr>
            <p:spPr>
              <a:xfrm>
                <a:off x="1451537" y="5556080"/>
                <a:ext cx="3162113" cy="765198"/>
              </a:xfrm>
              <a:custGeom>
                <a:avLst/>
                <a:gdLst>
                  <a:gd name="connsiteX0" fmla="*/ 0 w 3162176"/>
                  <a:gd name="connsiteY0" fmla="*/ 76567 h 765671"/>
                  <a:gd name="connsiteX1" fmla="*/ 76567 w 3162176"/>
                  <a:gd name="connsiteY1" fmla="*/ 0 h 765671"/>
                  <a:gd name="connsiteX2" fmla="*/ 3085609 w 3162176"/>
                  <a:gd name="connsiteY2" fmla="*/ 0 h 765671"/>
                  <a:gd name="connsiteX3" fmla="*/ 3162176 w 3162176"/>
                  <a:gd name="connsiteY3" fmla="*/ 76567 h 765671"/>
                  <a:gd name="connsiteX4" fmla="*/ 3162176 w 3162176"/>
                  <a:gd name="connsiteY4" fmla="*/ 689104 h 765671"/>
                  <a:gd name="connsiteX5" fmla="*/ 3085609 w 3162176"/>
                  <a:gd name="connsiteY5" fmla="*/ 765671 h 765671"/>
                  <a:gd name="connsiteX6" fmla="*/ 76567 w 3162176"/>
                  <a:gd name="connsiteY6" fmla="*/ 765671 h 765671"/>
                  <a:gd name="connsiteX7" fmla="*/ 0 w 3162176"/>
                  <a:gd name="connsiteY7" fmla="*/ 689104 h 765671"/>
                  <a:gd name="connsiteX8" fmla="*/ 0 w 3162176"/>
                  <a:gd name="connsiteY8" fmla="*/ 76567 h 765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2176" h="765671">
                    <a:moveTo>
                      <a:pt x="0" y="76567"/>
                    </a:moveTo>
                    <a:cubicBezTo>
                      <a:pt x="0" y="34280"/>
                      <a:pt x="34280" y="0"/>
                      <a:pt x="76567" y="0"/>
                    </a:cubicBezTo>
                    <a:lnTo>
                      <a:pt x="3085609" y="0"/>
                    </a:lnTo>
                    <a:cubicBezTo>
                      <a:pt x="3127896" y="0"/>
                      <a:pt x="3162176" y="34280"/>
                      <a:pt x="3162176" y="76567"/>
                    </a:cubicBezTo>
                    <a:lnTo>
                      <a:pt x="3162176" y="689104"/>
                    </a:lnTo>
                    <a:cubicBezTo>
                      <a:pt x="3162176" y="731391"/>
                      <a:pt x="3127896" y="765671"/>
                      <a:pt x="3085609" y="765671"/>
                    </a:cubicBezTo>
                    <a:lnTo>
                      <a:pt x="76567" y="765671"/>
                    </a:lnTo>
                    <a:cubicBezTo>
                      <a:pt x="34280" y="765671"/>
                      <a:pt x="0" y="731391"/>
                      <a:pt x="0" y="689104"/>
                    </a:cubicBezTo>
                    <a:lnTo>
                      <a:pt x="0" y="76567"/>
                    </a:lnTo>
                    <a:close/>
                  </a:path>
                </a:pathLst>
              </a:cu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lIns="129106" tIns="129106" rIns="129106" bIns="129106" spcCol="1270" anchor="ctr"/>
              <a:lstStyle/>
              <a:p>
                <a:pPr algn="ctr" defTabSz="1244600">
                  <a:lnSpc>
                    <a:spcPct val="90000"/>
                  </a:lnSpc>
                  <a:spcAft>
                    <a:spcPct val="35000"/>
                  </a:spcAft>
                  <a:defRPr/>
                </a:pPr>
                <a:r>
                  <a:rPr lang="en-US" sz="2800" dirty="0">
                    <a:solidFill>
                      <a:sysClr val="windowText" lastClr="000000">
                        <a:hueOff val="0"/>
                        <a:satOff val="0"/>
                        <a:lumOff val="0"/>
                        <a:alphaOff val="0"/>
                      </a:sysClr>
                    </a:solidFill>
                    <a:cs typeface="Times New Roman" panose="02020603050405020304" pitchFamily="18" charset="0"/>
                  </a:rPr>
                  <a:t>Fixed camera</a:t>
                </a:r>
                <a:endParaRPr lang="ru-RU" sz="2800" dirty="0">
                  <a:solidFill>
                    <a:sysClr val="windowText" lastClr="000000">
                      <a:hueOff val="0"/>
                      <a:satOff val="0"/>
                      <a:lumOff val="0"/>
                      <a:alphaOff val="0"/>
                    </a:sysClr>
                  </a:solidFill>
                  <a:cs typeface="Times New Roman" panose="02020603050405020304" pitchFamily="18" charset="0"/>
                </a:endParaRPr>
              </a:p>
            </p:txBody>
          </p:sp>
          <p:sp>
            <p:nvSpPr>
              <p:cNvPr id="20" name="Скругленный прямоугольник 19"/>
              <p:cNvSpPr/>
              <p:nvPr/>
            </p:nvSpPr>
            <p:spPr>
              <a:xfrm>
                <a:off x="4764454" y="5413201"/>
                <a:ext cx="3074805" cy="744560"/>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21" name="Полилиния 20"/>
              <p:cNvSpPr/>
              <p:nvPr/>
            </p:nvSpPr>
            <p:spPr>
              <a:xfrm>
                <a:off x="4915258" y="5556080"/>
                <a:ext cx="3073218" cy="744560"/>
              </a:xfrm>
              <a:custGeom>
                <a:avLst/>
                <a:gdLst>
                  <a:gd name="connsiteX0" fmla="*/ 0 w 3074067"/>
                  <a:gd name="connsiteY0" fmla="*/ 74434 h 744337"/>
                  <a:gd name="connsiteX1" fmla="*/ 74434 w 3074067"/>
                  <a:gd name="connsiteY1" fmla="*/ 0 h 744337"/>
                  <a:gd name="connsiteX2" fmla="*/ 2999633 w 3074067"/>
                  <a:gd name="connsiteY2" fmla="*/ 0 h 744337"/>
                  <a:gd name="connsiteX3" fmla="*/ 3074067 w 3074067"/>
                  <a:gd name="connsiteY3" fmla="*/ 74434 h 744337"/>
                  <a:gd name="connsiteX4" fmla="*/ 3074067 w 3074067"/>
                  <a:gd name="connsiteY4" fmla="*/ 669903 h 744337"/>
                  <a:gd name="connsiteX5" fmla="*/ 2999633 w 3074067"/>
                  <a:gd name="connsiteY5" fmla="*/ 744337 h 744337"/>
                  <a:gd name="connsiteX6" fmla="*/ 74434 w 3074067"/>
                  <a:gd name="connsiteY6" fmla="*/ 744337 h 744337"/>
                  <a:gd name="connsiteX7" fmla="*/ 0 w 3074067"/>
                  <a:gd name="connsiteY7" fmla="*/ 669903 h 744337"/>
                  <a:gd name="connsiteX8" fmla="*/ 0 w 3074067"/>
                  <a:gd name="connsiteY8" fmla="*/ 74434 h 74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4067" h="744337">
                    <a:moveTo>
                      <a:pt x="0" y="74434"/>
                    </a:moveTo>
                    <a:cubicBezTo>
                      <a:pt x="0" y="33325"/>
                      <a:pt x="33325" y="0"/>
                      <a:pt x="74434" y="0"/>
                    </a:cubicBezTo>
                    <a:lnTo>
                      <a:pt x="2999633" y="0"/>
                    </a:lnTo>
                    <a:cubicBezTo>
                      <a:pt x="3040742" y="0"/>
                      <a:pt x="3074067" y="33325"/>
                      <a:pt x="3074067" y="74434"/>
                    </a:cubicBezTo>
                    <a:lnTo>
                      <a:pt x="3074067" y="669903"/>
                    </a:lnTo>
                    <a:cubicBezTo>
                      <a:pt x="3074067" y="711012"/>
                      <a:pt x="3040742" y="744337"/>
                      <a:pt x="2999633" y="744337"/>
                    </a:cubicBezTo>
                    <a:lnTo>
                      <a:pt x="74434" y="744337"/>
                    </a:lnTo>
                    <a:cubicBezTo>
                      <a:pt x="33325" y="744337"/>
                      <a:pt x="0" y="711012"/>
                      <a:pt x="0" y="669903"/>
                    </a:cubicBezTo>
                    <a:lnTo>
                      <a:pt x="0" y="74434"/>
                    </a:lnTo>
                    <a:close/>
                  </a:path>
                </a:pathLst>
              </a:cu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lIns="128481" tIns="128481" rIns="128481" bIns="128481" spcCol="1270" anchor="ctr"/>
              <a:lstStyle/>
              <a:p>
                <a:pPr algn="ctr" defTabSz="1244600">
                  <a:lnSpc>
                    <a:spcPct val="90000"/>
                  </a:lnSpc>
                  <a:spcAft>
                    <a:spcPct val="35000"/>
                  </a:spcAft>
                  <a:defRPr/>
                </a:pPr>
                <a:r>
                  <a:rPr lang="en-US" sz="2800" dirty="0">
                    <a:solidFill>
                      <a:sysClr val="windowText" lastClr="000000">
                        <a:hueOff val="0"/>
                        <a:satOff val="0"/>
                        <a:lumOff val="0"/>
                        <a:alphaOff val="0"/>
                      </a:sysClr>
                    </a:solidFill>
                    <a:cs typeface="Times New Roman" panose="02020603050405020304" pitchFamily="18" charset="0"/>
                  </a:rPr>
                  <a:t>Without camera fixation</a:t>
                </a:r>
                <a:endParaRPr lang="ru-RU" sz="2800" dirty="0">
                  <a:solidFill>
                    <a:sysClr val="windowText" lastClr="000000">
                      <a:hueOff val="0"/>
                      <a:satOff val="0"/>
                      <a:lumOff val="0"/>
                      <a:alphaOff val="0"/>
                    </a:sysClr>
                  </a:solidFill>
                  <a:cs typeface="Times New Roman" panose="02020603050405020304" pitchFamily="18" charset="0"/>
                </a:endParaRPr>
              </a:p>
            </p:txBody>
          </p:sp>
        </p:grpSp>
        <p:grpSp>
          <p:nvGrpSpPr>
            <p:cNvPr id="10247" name="Группа 1"/>
            <p:cNvGrpSpPr>
              <a:grpSpLocks/>
            </p:cNvGrpSpPr>
            <p:nvPr/>
          </p:nvGrpSpPr>
          <p:grpSpPr bwMode="auto">
            <a:xfrm>
              <a:off x="1015001" y="988709"/>
              <a:ext cx="7259208" cy="2440719"/>
              <a:chOff x="1015001" y="988709"/>
              <a:chExt cx="7259208" cy="2440719"/>
            </a:xfrm>
          </p:grpSpPr>
          <p:sp>
            <p:nvSpPr>
              <p:cNvPr id="3" name="Полилиния 2"/>
              <p:cNvSpPr/>
              <p:nvPr/>
            </p:nvSpPr>
            <p:spPr>
              <a:xfrm>
                <a:off x="4686671" y="1866622"/>
                <a:ext cx="1709637" cy="477852"/>
              </a:xfrm>
              <a:custGeom>
                <a:avLst/>
                <a:gdLst/>
                <a:ahLst/>
                <a:cxnLst/>
                <a:rect l="0" t="0" r="0" b="0"/>
                <a:pathLst>
                  <a:path>
                    <a:moveTo>
                      <a:pt x="0" y="0"/>
                    </a:moveTo>
                    <a:lnTo>
                      <a:pt x="0" y="383363"/>
                    </a:lnTo>
                    <a:lnTo>
                      <a:pt x="2146401" y="383363"/>
                    </a:lnTo>
                    <a:lnTo>
                      <a:pt x="2146401" y="542192"/>
                    </a:lnTo>
                  </a:path>
                </a:pathLst>
              </a:custGeom>
              <a:noFill/>
              <a:ln w="12700">
                <a:solidFill>
                  <a:srgbClr val="00B0F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4" name="Полилиния 3"/>
              <p:cNvSpPr/>
              <p:nvPr/>
            </p:nvSpPr>
            <p:spPr>
              <a:xfrm>
                <a:off x="2681777" y="1866622"/>
                <a:ext cx="2004894" cy="477852"/>
              </a:xfrm>
              <a:custGeom>
                <a:avLst/>
                <a:gdLst/>
                <a:ahLst/>
                <a:cxnLst/>
                <a:rect l="0" t="0" r="0" b="0"/>
                <a:pathLst>
                  <a:path>
                    <a:moveTo>
                      <a:pt x="2010416" y="0"/>
                    </a:moveTo>
                    <a:lnTo>
                      <a:pt x="2010416" y="383363"/>
                    </a:lnTo>
                    <a:lnTo>
                      <a:pt x="0" y="383363"/>
                    </a:lnTo>
                    <a:lnTo>
                      <a:pt x="0" y="542192"/>
                    </a:lnTo>
                  </a:path>
                </a:pathLst>
              </a:custGeom>
              <a:noFill/>
              <a:ln w="12700" cap="flat" cmpd="sng" algn="ctr">
                <a:solidFill>
                  <a:srgbClr val="00B0F0"/>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5" name="Скругленный прямоугольник 4"/>
              <p:cNvSpPr/>
              <p:nvPr/>
            </p:nvSpPr>
            <p:spPr>
              <a:xfrm>
                <a:off x="1997605" y="988709"/>
                <a:ext cx="5005092" cy="877913"/>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8" name="Полилиния 7"/>
              <p:cNvSpPr/>
              <p:nvPr/>
            </p:nvSpPr>
            <p:spPr>
              <a:xfrm>
                <a:off x="2165870" y="1149051"/>
                <a:ext cx="5005092" cy="876326"/>
              </a:xfrm>
              <a:custGeom>
                <a:avLst/>
                <a:gdLst>
                  <a:gd name="connsiteX0" fmla="*/ 0 w 5005401"/>
                  <a:gd name="connsiteY0" fmla="*/ 87769 h 877691"/>
                  <a:gd name="connsiteX1" fmla="*/ 87769 w 5005401"/>
                  <a:gd name="connsiteY1" fmla="*/ 0 h 877691"/>
                  <a:gd name="connsiteX2" fmla="*/ 4917632 w 5005401"/>
                  <a:gd name="connsiteY2" fmla="*/ 0 h 877691"/>
                  <a:gd name="connsiteX3" fmla="*/ 5005401 w 5005401"/>
                  <a:gd name="connsiteY3" fmla="*/ 87769 h 877691"/>
                  <a:gd name="connsiteX4" fmla="*/ 5005401 w 5005401"/>
                  <a:gd name="connsiteY4" fmla="*/ 789922 h 877691"/>
                  <a:gd name="connsiteX5" fmla="*/ 4917632 w 5005401"/>
                  <a:gd name="connsiteY5" fmla="*/ 877691 h 877691"/>
                  <a:gd name="connsiteX6" fmla="*/ 87769 w 5005401"/>
                  <a:gd name="connsiteY6" fmla="*/ 877691 h 877691"/>
                  <a:gd name="connsiteX7" fmla="*/ 0 w 5005401"/>
                  <a:gd name="connsiteY7" fmla="*/ 789922 h 877691"/>
                  <a:gd name="connsiteX8" fmla="*/ 0 w 5005401"/>
                  <a:gd name="connsiteY8" fmla="*/ 87769 h 877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5401" h="877691">
                    <a:moveTo>
                      <a:pt x="0" y="87769"/>
                    </a:moveTo>
                    <a:cubicBezTo>
                      <a:pt x="0" y="39296"/>
                      <a:pt x="39296" y="0"/>
                      <a:pt x="87769" y="0"/>
                    </a:cubicBezTo>
                    <a:lnTo>
                      <a:pt x="4917632" y="0"/>
                    </a:lnTo>
                    <a:cubicBezTo>
                      <a:pt x="4966105" y="0"/>
                      <a:pt x="5005401" y="39296"/>
                      <a:pt x="5005401" y="87769"/>
                    </a:cubicBezTo>
                    <a:lnTo>
                      <a:pt x="5005401" y="789922"/>
                    </a:lnTo>
                    <a:cubicBezTo>
                      <a:pt x="5005401" y="838395"/>
                      <a:pt x="4966105" y="877691"/>
                      <a:pt x="4917632" y="877691"/>
                    </a:cubicBezTo>
                    <a:lnTo>
                      <a:pt x="87769" y="877691"/>
                    </a:lnTo>
                    <a:cubicBezTo>
                      <a:pt x="39296" y="877691"/>
                      <a:pt x="0" y="838395"/>
                      <a:pt x="0" y="789922"/>
                    </a:cubicBezTo>
                    <a:lnTo>
                      <a:pt x="0" y="87769"/>
                    </a:lnTo>
                    <a:close/>
                  </a:path>
                </a:pathLst>
              </a:cu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lIns="132387" tIns="132387" rIns="132387" bIns="132387" spcCol="1270" anchor="ctr"/>
              <a:lstStyle/>
              <a:p>
                <a:pPr algn="ctr" defTabSz="1244600">
                  <a:lnSpc>
                    <a:spcPct val="90000"/>
                  </a:lnSpc>
                  <a:spcAft>
                    <a:spcPct val="35000"/>
                  </a:spcAft>
                  <a:defRPr/>
                </a:pPr>
                <a:r>
                  <a:rPr lang="en-US" sz="2800" dirty="0">
                    <a:solidFill>
                      <a:sysClr val="windowText" lastClr="000000">
                        <a:hueOff val="0"/>
                        <a:satOff val="0"/>
                        <a:lumOff val="0"/>
                        <a:alphaOff val="0"/>
                      </a:sysClr>
                    </a:solidFill>
                    <a:cs typeface="Times New Roman" panose="02020603050405020304" pitchFamily="18" charset="0"/>
                  </a:rPr>
                  <a:t>By locality/</a:t>
                </a:r>
                <a:r>
                  <a:rPr lang="en-US" sz="2800" dirty="0" err="1">
                    <a:solidFill>
                      <a:sysClr val="windowText" lastClr="000000">
                        <a:hueOff val="0"/>
                        <a:satOff val="0"/>
                        <a:lumOff val="0"/>
                        <a:alphaOff val="0"/>
                      </a:sysClr>
                    </a:solidFill>
                    <a:cs typeface="Times New Roman" panose="02020603050405020304" pitchFamily="18" charset="0"/>
                  </a:rPr>
                  <a:t>globality</a:t>
                </a:r>
                <a:r>
                  <a:rPr lang="en-US" sz="2800" dirty="0">
                    <a:solidFill>
                      <a:sysClr val="windowText" lastClr="000000">
                        <a:hueOff val="0"/>
                        <a:satOff val="0"/>
                        <a:lumOff val="0"/>
                        <a:alphaOff val="0"/>
                      </a:sysClr>
                    </a:solidFill>
                    <a:cs typeface="Times New Roman" panose="02020603050405020304" pitchFamily="18" charset="0"/>
                  </a:rPr>
                  <a:t> of measuring </a:t>
                </a:r>
                <a:r>
                  <a:rPr lang="en-US" sz="2800" dirty="0" smtClean="0">
                    <a:solidFill>
                      <a:sysClr val="windowText" lastClr="000000">
                        <a:hueOff val="0"/>
                        <a:satOff val="0"/>
                        <a:lumOff val="0"/>
                        <a:alphaOff val="0"/>
                      </a:sysClr>
                    </a:solidFill>
                    <a:cs typeface="Times New Roman" panose="02020603050405020304" pitchFamily="18" charset="0"/>
                  </a:rPr>
                  <a:t>system</a:t>
                </a:r>
                <a:endParaRPr lang="ru-RU" sz="2800" dirty="0">
                  <a:solidFill>
                    <a:sysClr val="windowText" lastClr="000000">
                      <a:hueOff val="0"/>
                      <a:satOff val="0"/>
                      <a:lumOff val="0"/>
                      <a:alphaOff val="0"/>
                    </a:sysClr>
                  </a:solidFill>
                  <a:cs typeface="Times New Roman" panose="02020603050405020304" pitchFamily="18" charset="0"/>
                </a:endParaRPr>
              </a:p>
            </p:txBody>
          </p:sp>
          <p:sp>
            <p:nvSpPr>
              <p:cNvPr id="9" name="Скругленный прямоугольник 8"/>
              <p:cNvSpPr/>
              <p:nvPr/>
            </p:nvSpPr>
            <p:spPr>
              <a:xfrm>
                <a:off x="1015001" y="2344474"/>
                <a:ext cx="3335140" cy="80806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10" name="Полилиния 9"/>
              <p:cNvSpPr/>
              <p:nvPr/>
            </p:nvSpPr>
            <p:spPr>
              <a:xfrm>
                <a:off x="1183266" y="2487353"/>
                <a:ext cx="3335140" cy="941415"/>
              </a:xfrm>
              <a:custGeom>
                <a:avLst/>
                <a:gdLst>
                  <a:gd name="connsiteX0" fmla="*/ 0 w 3334743"/>
                  <a:gd name="connsiteY0" fmla="*/ 80712 h 807121"/>
                  <a:gd name="connsiteX1" fmla="*/ 80712 w 3334743"/>
                  <a:gd name="connsiteY1" fmla="*/ 0 h 807121"/>
                  <a:gd name="connsiteX2" fmla="*/ 3254031 w 3334743"/>
                  <a:gd name="connsiteY2" fmla="*/ 0 h 807121"/>
                  <a:gd name="connsiteX3" fmla="*/ 3334743 w 3334743"/>
                  <a:gd name="connsiteY3" fmla="*/ 80712 h 807121"/>
                  <a:gd name="connsiteX4" fmla="*/ 3334743 w 3334743"/>
                  <a:gd name="connsiteY4" fmla="*/ 726409 h 807121"/>
                  <a:gd name="connsiteX5" fmla="*/ 3254031 w 3334743"/>
                  <a:gd name="connsiteY5" fmla="*/ 807121 h 807121"/>
                  <a:gd name="connsiteX6" fmla="*/ 80712 w 3334743"/>
                  <a:gd name="connsiteY6" fmla="*/ 807121 h 807121"/>
                  <a:gd name="connsiteX7" fmla="*/ 0 w 3334743"/>
                  <a:gd name="connsiteY7" fmla="*/ 726409 h 807121"/>
                  <a:gd name="connsiteX8" fmla="*/ 0 w 3334743"/>
                  <a:gd name="connsiteY8" fmla="*/ 80712 h 80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4743" h="807121">
                    <a:moveTo>
                      <a:pt x="0" y="80712"/>
                    </a:moveTo>
                    <a:cubicBezTo>
                      <a:pt x="0" y="36136"/>
                      <a:pt x="36136" y="0"/>
                      <a:pt x="80712" y="0"/>
                    </a:cubicBezTo>
                    <a:lnTo>
                      <a:pt x="3254031" y="0"/>
                    </a:lnTo>
                    <a:cubicBezTo>
                      <a:pt x="3298607" y="0"/>
                      <a:pt x="3334743" y="36136"/>
                      <a:pt x="3334743" y="80712"/>
                    </a:cubicBezTo>
                    <a:lnTo>
                      <a:pt x="3334743" y="726409"/>
                    </a:lnTo>
                    <a:cubicBezTo>
                      <a:pt x="3334743" y="770985"/>
                      <a:pt x="3298607" y="807121"/>
                      <a:pt x="3254031" y="807121"/>
                    </a:cubicBezTo>
                    <a:lnTo>
                      <a:pt x="80712" y="807121"/>
                    </a:lnTo>
                    <a:cubicBezTo>
                      <a:pt x="36136" y="807121"/>
                      <a:pt x="0" y="770985"/>
                      <a:pt x="0" y="726409"/>
                    </a:cubicBezTo>
                    <a:lnTo>
                      <a:pt x="0" y="80712"/>
                    </a:lnTo>
                    <a:close/>
                  </a:path>
                </a:pathLst>
              </a:cu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lIns="115080" tIns="115080" rIns="115080" bIns="115080" spcCol="1270" anchor="ctr"/>
              <a:lstStyle/>
              <a:p>
                <a:pPr algn="ctr" defTabSz="1066800">
                  <a:lnSpc>
                    <a:spcPct val="90000"/>
                  </a:lnSpc>
                  <a:spcAft>
                    <a:spcPct val="35000"/>
                  </a:spcAft>
                  <a:defRPr/>
                </a:pPr>
                <a:r>
                  <a:rPr lang="en-US" sz="2400" dirty="0">
                    <a:solidFill>
                      <a:sysClr val="windowText" lastClr="000000">
                        <a:hueOff val="0"/>
                        <a:satOff val="0"/>
                        <a:lumOff val="0"/>
                        <a:alphaOff val="0"/>
                      </a:sysClr>
                    </a:solidFill>
                    <a:cs typeface="Times New Roman" panose="02020603050405020304" pitchFamily="18" charset="0"/>
                  </a:rPr>
                  <a:t>Local</a:t>
                </a:r>
                <a:r>
                  <a:rPr lang="ru-RU" sz="2400" dirty="0">
                    <a:solidFill>
                      <a:sysClr val="windowText" lastClr="000000">
                        <a:hueOff val="0"/>
                        <a:satOff val="0"/>
                        <a:lumOff val="0"/>
                        <a:alphaOff val="0"/>
                      </a:sysClr>
                    </a:solidFill>
                    <a:cs typeface="Times New Roman" panose="02020603050405020304" pitchFamily="18" charset="0"/>
                  </a:rPr>
                  <a:t> (</a:t>
                </a:r>
                <a:r>
                  <a:rPr lang="en-US" sz="2400" dirty="0">
                    <a:solidFill>
                      <a:sysClr val="windowText" lastClr="000000">
                        <a:hueOff val="0"/>
                        <a:satOff val="0"/>
                        <a:lumOff val="0"/>
                        <a:alphaOff val="0"/>
                      </a:sysClr>
                    </a:solidFill>
                    <a:cs typeface="Times New Roman" panose="02020603050405020304" pitchFamily="18" charset="0"/>
                  </a:rPr>
                  <a:t>standalone</a:t>
                </a:r>
                <a:r>
                  <a:rPr lang="ru-RU" sz="2400" dirty="0">
                    <a:solidFill>
                      <a:sysClr val="windowText" lastClr="000000">
                        <a:hueOff val="0"/>
                        <a:satOff val="0"/>
                        <a:lumOff val="0"/>
                        <a:alphaOff val="0"/>
                      </a:sysClr>
                    </a:solidFill>
                    <a:cs typeface="Times New Roman" panose="02020603050405020304" pitchFamily="18" charset="0"/>
                  </a:rPr>
                  <a:t>)</a:t>
                </a:r>
                <a:endParaRPr lang="en-US" sz="2400" dirty="0">
                  <a:solidFill>
                    <a:sysClr val="windowText" lastClr="000000">
                      <a:hueOff val="0"/>
                      <a:satOff val="0"/>
                      <a:lumOff val="0"/>
                      <a:alphaOff val="0"/>
                    </a:sysClr>
                  </a:solidFill>
                  <a:cs typeface="Times New Roman" panose="02020603050405020304" pitchFamily="18" charset="0"/>
                </a:endParaRPr>
              </a:p>
              <a:p>
                <a:pPr algn="ctr" defTabSz="1066800">
                  <a:lnSpc>
                    <a:spcPct val="90000"/>
                  </a:lnSpc>
                  <a:spcAft>
                    <a:spcPct val="35000"/>
                  </a:spcAft>
                  <a:defRPr/>
                </a:pPr>
                <a:r>
                  <a:rPr lang="en-US" sz="2400" dirty="0">
                    <a:solidFill>
                      <a:sysClr val="windowText" lastClr="000000">
                        <a:hueOff val="0"/>
                        <a:satOff val="0"/>
                        <a:lumOff val="0"/>
                        <a:alphaOff val="0"/>
                      </a:sysClr>
                    </a:solidFill>
                    <a:cs typeface="Times New Roman" panose="02020603050405020304" pitchFamily="18" charset="0"/>
                  </a:rPr>
                  <a:t>systems</a:t>
                </a:r>
                <a:endParaRPr lang="ru-RU" sz="2400" dirty="0">
                  <a:solidFill>
                    <a:sysClr val="windowText" lastClr="000000">
                      <a:hueOff val="0"/>
                      <a:satOff val="0"/>
                      <a:lumOff val="0"/>
                      <a:alphaOff val="0"/>
                    </a:sysClr>
                  </a:solidFill>
                  <a:cs typeface="Times New Roman" panose="02020603050405020304" pitchFamily="18" charset="0"/>
                </a:endParaRPr>
              </a:p>
            </p:txBody>
          </p:sp>
          <p:sp>
            <p:nvSpPr>
              <p:cNvPr id="11" name="Скругленный прямоугольник 10"/>
              <p:cNvSpPr/>
              <p:nvPr/>
            </p:nvSpPr>
            <p:spPr>
              <a:xfrm>
                <a:off x="4686671" y="2344474"/>
                <a:ext cx="3419273" cy="923952"/>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12" name="Полилиния 11"/>
              <p:cNvSpPr/>
              <p:nvPr/>
            </p:nvSpPr>
            <p:spPr>
              <a:xfrm>
                <a:off x="4854936" y="2504816"/>
                <a:ext cx="3419273" cy="923952"/>
              </a:xfrm>
              <a:custGeom>
                <a:avLst/>
                <a:gdLst>
                  <a:gd name="connsiteX0" fmla="*/ 0 w 3419631"/>
                  <a:gd name="connsiteY0" fmla="*/ 92422 h 924219"/>
                  <a:gd name="connsiteX1" fmla="*/ 92422 w 3419631"/>
                  <a:gd name="connsiteY1" fmla="*/ 0 h 924219"/>
                  <a:gd name="connsiteX2" fmla="*/ 3327209 w 3419631"/>
                  <a:gd name="connsiteY2" fmla="*/ 0 h 924219"/>
                  <a:gd name="connsiteX3" fmla="*/ 3419631 w 3419631"/>
                  <a:gd name="connsiteY3" fmla="*/ 92422 h 924219"/>
                  <a:gd name="connsiteX4" fmla="*/ 3419631 w 3419631"/>
                  <a:gd name="connsiteY4" fmla="*/ 831797 h 924219"/>
                  <a:gd name="connsiteX5" fmla="*/ 3327209 w 3419631"/>
                  <a:gd name="connsiteY5" fmla="*/ 924219 h 924219"/>
                  <a:gd name="connsiteX6" fmla="*/ 92422 w 3419631"/>
                  <a:gd name="connsiteY6" fmla="*/ 924219 h 924219"/>
                  <a:gd name="connsiteX7" fmla="*/ 0 w 3419631"/>
                  <a:gd name="connsiteY7" fmla="*/ 831797 h 924219"/>
                  <a:gd name="connsiteX8" fmla="*/ 0 w 3419631"/>
                  <a:gd name="connsiteY8" fmla="*/ 92422 h 92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631" h="924219">
                    <a:moveTo>
                      <a:pt x="0" y="92422"/>
                    </a:moveTo>
                    <a:cubicBezTo>
                      <a:pt x="0" y="41379"/>
                      <a:pt x="41379" y="0"/>
                      <a:pt x="92422" y="0"/>
                    </a:cubicBezTo>
                    <a:lnTo>
                      <a:pt x="3327209" y="0"/>
                    </a:lnTo>
                    <a:cubicBezTo>
                      <a:pt x="3378252" y="0"/>
                      <a:pt x="3419631" y="41379"/>
                      <a:pt x="3419631" y="92422"/>
                    </a:cubicBezTo>
                    <a:lnTo>
                      <a:pt x="3419631" y="831797"/>
                    </a:lnTo>
                    <a:cubicBezTo>
                      <a:pt x="3419631" y="882840"/>
                      <a:pt x="3378252" y="924219"/>
                      <a:pt x="3327209" y="924219"/>
                    </a:cubicBezTo>
                    <a:lnTo>
                      <a:pt x="92422" y="924219"/>
                    </a:lnTo>
                    <a:cubicBezTo>
                      <a:pt x="41379" y="924219"/>
                      <a:pt x="0" y="882840"/>
                      <a:pt x="0" y="831797"/>
                    </a:cubicBezTo>
                    <a:lnTo>
                      <a:pt x="0" y="92422"/>
                    </a:lnTo>
                    <a:close/>
                  </a:path>
                </a:pathLst>
              </a:cu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lIns="118509" tIns="118509" rIns="118509" bIns="118509" spcCol="1270" anchor="ctr"/>
              <a:lstStyle/>
              <a:p>
                <a:pPr algn="ctr" defTabSz="1066800">
                  <a:lnSpc>
                    <a:spcPct val="90000"/>
                  </a:lnSpc>
                  <a:spcAft>
                    <a:spcPct val="35000"/>
                  </a:spcAft>
                  <a:defRPr/>
                </a:pPr>
                <a:r>
                  <a:rPr lang="en-US" sz="2400" dirty="0">
                    <a:solidFill>
                      <a:sysClr val="windowText" lastClr="000000">
                        <a:hueOff val="0"/>
                        <a:satOff val="0"/>
                        <a:lumOff val="0"/>
                        <a:alphaOff val="0"/>
                      </a:sysClr>
                    </a:solidFill>
                    <a:cs typeface="Times New Roman" panose="02020603050405020304" pitchFamily="18" charset="0"/>
                  </a:rPr>
                  <a:t>Net</a:t>
                </a:r>
                <a:r>
                  <a:rPr lang="ru-RU" sz="2400" dirty="0">
                    <a:solidFill>
                      <a:sysClr val="windowText" lastClr="000000">
                        <a:hueOff val="0"/>
                        <a:satOff val="0"/>
                        <a:lumOff val="0"/>
                        <a:alphaOff val="0"/>
                      </a:sysClr>
                    </a:solidFill>
                    <a:cs typeface="Times New Roman" panose="02020603050405020304" pitchFamily="18" charset="0"/>
                  </a:rPr>
                  <a:t> (</a:t>
                </a:r>
                <a:r>
                  <a:rPr lang="en-US" sz="2400" dirty="0">
                    <a:solidFill>
                      <a:sysClr val="windowText" lastClr="000000">
                        <a:hueOff val="0"/>
                        <a:satOff val="0"/>
                        <a:lumOff val="0"/>
                        <a:alphaOff val="0"/>
                      </a:sysClr>
                    </a:solidFill>
                    <a:cs typeface="Times New Roman" panose="02020603050405020304" pitchFamily="18" charset="0"/>
                  </a:rPr>
                  <a:t>global</a:t>
                </a:r>
                <a:r>
                  <a:rPr lang="ru-RU" sz="2400" dirty="0">
                    <a:solidFill>
                      <a:sysClr val="windowText" lastClr="000000">
                        <a:hueOff val="0"/>
                        <a:satOff val="0"/>
                        <a:lumOff val="0"/>
                        <a:alphaOff val="0"/>
                      </a:sysClr>
                    </a:solidFill>
                    <a:cs typeface="Times New Roman" panose="02020603050405020304" pitchFamily="18" charset="0"/>
                  </a:rPr>
                  <a:t>) </a:t>
                </a:r>
                <a:endParaRPr lang="en-US" sz="2400" dirty="0">
                  <a:solidFill>
                    <a:sysClr val="windowText" lastClr="000000">
                      <a:hueOff val="0"/>
                      <a:satOff val="0"/>
                      <a:lumOff val="0"/>
                      <a:alphaOff val="0"/>
                    </a:sysClr>
                  </a:solidFill>
                  <a:cs typeface="Times New Roman" panose="02020603050405020304" pitchFamily="18" charset="0"/>
                </a:endParaRPr>
              </a:p>
              <a:p>
                <a:pPr algn="ctr" defTabSz="1066800">
                  <a:lnSpc>
                    <a:spcPct val="90000"/>
                  </a:lnSpc>
                  <a:spcAft>
                    <a:spcPct val="35000"/>
                  </a:spcAft>
                  <a:defRPr/>
                </a:pPr>
                <a:r>
                  <a:rPr lang="en-US" sz="2400" dirty="0">
                    <a:solidFill>
                      <a:sysClr val="windowText" lastClr="000000">
                        <a:hueOff val="0"/>
                        <a:satOff val="0"/>
                        <a:lumOff val="0"/>
                        <a:alphaOff val="0"/>
                      </a:sysClr>
                    </a:solidFill>
                    <a:cs typeface="Times New Roman" panose="02020603050405020304" pitchFamily="18" charset="0"/>
                  </a:rPr>
                  <a:t>systems</a:t>
                </a:r>
                <a:endParaRPr lang="ru-RU" sz="2400" dirty="0">
                  <a:solidFill>
                    <a:sysClr val="windowText" lastClr="000000">
                      <a:hueOff val="0"/>
                      <a:satOff val="0"/>
                      <a:lumOff val="0"/>
                      <a:alphaOff val="0"/>
                    </a:sysClr>
                  </a:solidFill>
                  <a:cs typeface="Times New Roman" panose="02020603050405020304" pitchFamily="18" charset="0"/>
                </a:endParaRPr>
              </a:p>
            </p:txBody>
          </p:sp>
        </p:grpSp>
      </p:gr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554038" y="285750"/>
            <a:ext cx="7904162" cy="855663"/>
          </a:xfrm>
        </p:spPr>
        <p:txBody>
          <a:bodyPr/>
          <a:lstStyle/>
          <a:p>
            <a:pPr>
              <a:lnSpc>
                <a:spcPts val="3838"/>
              </a:lnSpc>
            </a:pPr>
            <a:r>
              <a:rPr lang="en-US" altLang="en-US" sz="3200" dirty="0" smtClean="0">
                <a:solidFill>
                  <a:schemeClr val="accent2"/>
                </a:solidFill>
              </a:rPr>
              <a:t>Apps classification based on the type of study object</a:t>
            </a:r>
          </a:p>
        </p:txBody>
      </p:sp>
      <p:sp>
        <p:nvSpPr>
          <p:cNvPr id="1229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5EDD336-503B-42C5-83C8-236BD2D6E235}" type="slidenum">
              <a:rPr lang="ru-RU" altLang="ru-RU" sz="1400" smtClean="0"/>
              <a:pPr>
                <a:spcBef>
                  <a:spcPct val="0"/>
                </a:spcBef>
                <a:buFontTx/>
                <a:buNone/>
              </a:pPr>
              <a:t>5</a:t>
            </a:fld>
            <a:endParaRPr lang="ru-RU" altLang="ru-RU" sz="1400" smtClean="0"/>
          </a:p>
        </p:txBody>
      </p:sp>
      <p:graphicFrame>
        <p:nvGraphicFramePr>
          <p:cNvPr id="12292" name="Диаграмма 3"/>
          <p:cNvGraphicFramePr>
            <a:graphicFrameLocks/>
          </p:cNvGraphicFramePr>
          <p:nvPr/>
        </p:nvGraphicFramePr>
        <p:xfrm>
          <a:off x="923925" y="1276350"/>
          <a:ext cx="7585075" cy="4740275"/>
        </p:xfrm>
        <a:graphic>
          <a:graphicData uri="http://schemas.openxmlformats.org/presentationml/2006/ole">
            <mc:AlternateContent xmlns:mc="http://schemas.openxmlformats.org/markup-compatibility/2006">
              <mc:Choice xmlns:v="urn:schemas-microsoft-com:vml" Requires="v">
                <p:oleObj spid="_x0000_s12313" name="Диаграмма" r:id="rId4" imgW="7590178" imgH="4743099" progId="Excel.Chart.8">
                  <p:embed/>
                </p:oleObj>
              </mc:Choice>
              <mc:Fallback>
                <p:oleObj name="Диаграмма" r:id="rId4" imgW="7590178" imgH="4743099" progId="Excel.Chart.8">
                  <p:embed/>
                  <p:pic>
                    <p:nvPicPr>
                      <p:cNvPr id="0" name="Диаграмма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925" y="1276350"/>
                        <a:ext cx="7585075"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293" name="Rectangle 1"/>
          <p:cNvSpPr>
            <a:spLocks noChangeArrowheads="1"/>
          </p:cNvSpPr>
          <p:nvPr/>
        </p:nvSpPr>
        <p:spPr bwMode="auto">
          <a:xfrm>
            <a:off x="4041775" y="1892300"/>
            <a:ext cx="1176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a:cs typeface="Times New Roman" panose="02020603050405020304" pitchFamily="18" charset="0"/>
              </a:rPr>
              <a:t>Human</a:t>
            </a:r>
            <a:endParaRPr lang="ru-RU" altLang="en-US" sz="2400" b="1">
              <a:cs typeface="Times New Roman" panose="02020603050405020304" pitchFamily="18" charset="0"/>
            </a:endParaRPr>
          </a:p>
        </p:txBody>
      </p:sp>
      <p:sp>
        <p:nvSpPr>
          <p:cNvPr id="12294" name="Rectangle 2"/>
          <p:cNvSpPr>
            <a:spLocks noChangeArrowheads="1"/>
          </p:cNvSpPr>
          <p:nvPr/>
        </p:nvSpPr>
        <p:spPr bwMode="auto">
          <a:xfrm>
            <a:off x="2551113" y="5965825"/>
            <a:ext cx="40020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latin typeface="Arial" panose="020B0604020202020204" pitchFamily="34" charset="0"/>
              </a:rPr>
              <a:t>Pie Chart of VibraImage Applications</a:t>
            </a:r>
            <a:endParaRPr lang="ru-RU" altLang="en-US" sz="1800">
              <a:latin typeface="Arial" panose="020B0604020202020204" pitchFamily="34" charset="0"/>
            </a:endParaRP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47650" y="360363"/>
            <a:ext cx="8426450" cy="1271587"/>
          </a:xfrm>
        </p:spPr>
        <p:txBody>
          <a:bodyPr/>
          <a:lstStyle/>
          <a:p>
            <a:pPr eaLnBrk="1" hangingPunct="1">
              <a:defRPr/>
            </a:pPr>
            <a:r>
              <a:rPr lang="en-US" sz="3200" dirty="0">
                <a:solidFill>
                  <a:schemeClr val="accent2"/>
                </a:solidFill>
                <a:effectLst>
                  <a:outerShdw blurRad="38100" dist="38100" dir="2700000" algn="tl">
                    <a:srgbClr val="C0C0C0"/>
                  </a:outerShdw>
                </a:effectLst>
              </a:rPr>
              <a:t>Apps classification based on vibraimage programs</a:t>
            </a:r>
            <a:r>
              <a:rPr lang="en-US" sz="3200" dirty="0" smtClean="0">
                <a:solidFill>
                  <a:schemeClr val="accent2"/>
                </a:solidFill>
                <a:effectLst>
                  <a:outerShdw blurRad="38100" dist="38100" dir="2700000" algn="tl">
                    <a:srgbClr val="C0C0C0"/>
                  </a:outerShdw>
                </a:effectLst>
              </a:rPr>
              <a:t/>
            </a:r>
            <a:br>
              <a:rPr lang="en-US" sz="3200" dirty="0" smtClean="0">
                <a:solidFill>
                  <a:schemeClr val="accent2"/>
                </a:solidFill>
                <a:effectLst>
                  <a:outerShdw blurRad="38100" dist="38100" dir="2700000" algn="tl">
                    <a:srgbClr val="C0C0C0"/>
                  </a:outerShdw>
                </a:effectLst>
              </a:rPr>
            </a:br>
            <a:endParaRPr lang="ru-RU" sz="3200" dirty="0" smtClean="0">
              <a:solidFill>
                <a:schemeClr val="accent2"/>
              </a:solidFill>
              <a:effectLst>
                <a:outerShdw blurRad="38100" dist="38100" dir="2700000" algn="tl">
                  <a:srgbClr val="C0C0C0"/>
                </a:outerShdw>
              </a:effectLst>
            </a:endParaRPr>
          </a:p>
        </p:txBody>
      </p:sp>
      <p:sp>
        <p:nvSpPr>
          <p:cNvPr id="14339" name="Rectangle 2"/>
          <p:cNvSpPr>
            <a:spLocks noChangeArrowheads="1"/>
          </p:cNvSpPr>
          <p:nvPr/>
        </p:nvSpPr>
        <p:spPr bwMode="auto">
          <a:xfrm>
            <a:off x="814388" y="5640388"/>
            <a:ext cx="7292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800">
                <a:latin typeface="Arial" panose="020B0604020202020204" pitchFamily="34" charset="0"/>
              </a:rPr>
              <a:t>PC based vibraimage programs</a:t>
            </a:r>
          </a:p>
        </p:txBody>
      </p:sp>
      <p:pic>
        <p:nvPicPr>
          <p:cNvPr id="1434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425" y="1631950"/>
            <a:ext cx="7851775"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BDE364A-83AE-4E25-89FA-C0D3C7E0EAB5}" type="slidenum">
              <a:rPr lang="ru-RU" altLang="ru-RU" sz="1400" smtClean="0"/>
              <a:pPr>
                <a:spcBef>
                  <a:spcPct val="0"/>
                </a:spcBef>
                <a:buFontTx/>
                <a:buNone/>
              </a:pPr>
              <a:t>7</a:t>
            </a:fld>
            <a:endParaRPr lang="ru-RU" altLang="ru-RU" sz="1400" smtClean="0"/>
          </a:p>
        </p:txBody>
      </p:sp>
      <p:sp>
        <p:nvSpPr>
          <p:cNvPr id="2" name="Rectangle 2"/>
          <p:cNvSpPr>
            <a:spLocks noGrp="1" noChangeArrowheads="1"/>
          </p:cNvSpPr>
          <p:nvPr>
            <p:ph type="title"/>
          </p:nvPr>
        </p:nvSpPr>
        <p:spPr>
          <a:xfrm>
            <a:off x="190500" y="171450"/>
            <a:ext cx="8674100" cy="987425"/>
          </a:xfrm>
        </p:spPr>
        <p:txBody>
          <a:bodyPr/>
          <a:lstStyle/>
          <a:p>
            <a:pPr eaLnBrk="1" hangingPunct="1">
              <a:defRPr/>
            </a:pPr>
            <a:r>
              <a:rPr lang="en-US" sz="3200" dirty="0">
                <a:solidFill>
                  <a:srgbClr val="3333CC"/>
                </a:solidFill>
                <a:effectLst>
                  <a:outerShdw blurRad="38100" dist="38100" dir="2700000" algn="tl">
                    <a:srgbClr val="C0C0C0"/>
                  </a:outerShdw>
                </a:effectLst>
              </a:rPr>
              <a:t>Vibraimage of a person. Security systems</a:t>
            </a:r>
            <a:endParaRPr lang="ru-RU" dirty="0" smtClean="0">
              <a:solidFill>
                <a:schemeClr val="accent2"/>
              </a:solidFill>
              <a:effectLst>
                <a:outerShdw blurRad="38100" dist="38100" dir="2700000" algn="tl">
                  <a:srgbClr val="C0C0C0"/>
                </a:outerShdw>
              </a:effectLst>
            </a:endParaRPr>
          </a:p>
        </p:txBody>
      </p:sp>
      <p:sp>
        <p:nvSpPr>
          <p:cNvPr id="3" name="Rectangle 2"/>
          <p:cNvSpPr/>
          <p:nvPr/>
        </p:nvSpPr>
        <p:spPr>
          <a:xfrm>
            <a:off x="0" y="5894388"/>
            <a:ext cx="9096375" cy="708025"/>
          </a:xfrm>
          <a:prstGeom prst="rect">
            <a:avLst/>
          </a:prstGeom>
        </p:spPr>
        <p:txBody>
          <a:bodyPr>
            <a:spAutoFit/>
          </a:bodyPr>
          <a:lstStyle/>
          <a:p>
            <a:pPr algn="ctr">
              <a:defRPr/>
            </a:pPr>
            <a:r>
              <a:rPr lang="en-US" sz="2000" dirty="0">
                <a:solidFill>
                  <a:schemeClr val="accent2"/>
                </a:solidFill>
                <a:effectLst>
                  <a:outerShdw blurRad="38100" dist="38100" dir="2700000" algn="tl">
                    <a:srgbClr val="C0C0C0"/>
                  </a:outerShdw>
                </a:effectLst>
              </a:rPr>
              <a:t>Video of a suspicious person detection by Vibraimage PRO system, Mix mode. Moscow, the entrance to the Kremlin through the </a:t>
            </a:r>
            <a:r>
              <a:rPr lang="en-US" sz="2000" dirty="0" err="1">
                <a:solidFill>
                  <a:schemeClr val="accent2"/>
                </a:solidFill>
                <a:effectLst>
                  <a:outerShdw blurRad="38100" dist="38100" dir="2700000" algn="tl">
                    <a:srgbClr val="C0C0C0"/>
                  </a:outerShdw>
                </a:effectLst>
              </a:rPr>
              <a:t>Kutafew</a:t>
            </a:r>
            <a:r>
              <a:rPr lang="en-US" sz="2000" dirty="0">
                <a:solidFill>
                  <a:schemeClr val="accent2"/>
                </a:solidFill>
                <a:effectLst>
                  <a:outerShdw blurRad="38100" dist="38100" dir="2700000" algn="tl">
                    <a:srgbClr val="C0C0C0"/>
                  </a:outerShdw>
                </a:effectLst>
              </a:rPr>
              <a:t> Tower, 2017.</a:t>
            </a:r>
            <a:endParaRPr lang="en-US" sz="2000" dirty="0"/>
          </a:p>
        </p:txBody>
      </p:sp>
      <p:pic>
        <p:nvPicPr>
          <p:cNvPr id="4" name="video3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000" y="1143000"/>
            <a:ext cx="8128000" cy="45720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0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EC3AD34-0D91-4D82-8A8E-875EAA41F940}" type="slidenum">
              <a:rPr lang="ru-RU" altLang="ru-RU" sz="1400" smtClean="0"/>
              <a:pPr>
                <a:spcBef>
                  <a:spcPct val="0"/>
                </a:spcBef>
                <a:buFontTx/>
                <a:buNone/>
              </a:pPr>
              <a:t>8</a:t>
            </a:fld>
            <a:endParaRPr lang="ru-RU" altLang="ru-RU" sz="1400" smtClean="0"/>
          </a:p>
        </p:txBody>
      </p:sp>
      <p:sp>
        <p:nvSpPr>
          <p:cNvPr id="23554" name="Rectangle 2"/>
          <p:cNvSpPr>
            <a:spLocks noGrp="1" noChangeArrowheads="1"/>
          </p:cNvSpPr>
          <p:nvPr>
            <p:ph type="title"/>
          </p:nvPr>
        </p:nvSpPr>
        <p:spPr>
          <a:xfrm>
            <a:off x="684213" y="184150"/>
            <a:ext cx="8193087" cy="863600"/>
          </a:xfrm>
        </p:spPr>
        <p:txBody>
          <a:bodyPr/>
          <a:lstStyle/>
          <a:p>
            <a:pPr eaLnBrk="1" hangingPunct="1">
              <a:defRPr/>
            </a:pPr>
            <a:r>
              <a:rPr lang="en-US" sz="3200" dirty="0">
                <a:solidFill>
                  <a:srgbClr val="3333CC"/>
                </a:solidFill>
                <a:effectLst>
                  <a:outerShdw blurRad="38100" dist="38100" dir="2700000" algn="tl">
                    <a:srgbClr val="C0C0C0"/>
                  </a:outerShdw>
                </a:effectLst>
              </a:rPr>
              <a:t>Vibraimage of a person. </a:t>
            </a:r>
            <a:r>
              <a:rPr lang="en-US" sz="3200" dirty="0" smtClean="0">
                <a:solidFill>
                  <a:srgbClr val="3333CC"/>
                </a:solidFill>
                <a:effectLst>
                  <a:outerShdw blurRad="38100" dist="38100" dir="2700000" algn="tl">
                    <a:srgbClr val="C0C0C0"/>
                  </a:outerShdw>
                </a:effectLst>
              </a:rPr>
              <a:t>PDD</a:t>
            </a:r>
            <a:endParaRPr lang="ru-RU" dirty="0" smtClean="0">
              <a:solidFill>
                <a:schemeClr val="accent2"/>
              </a:solidFill>
              <a:effectLst>
                <a:outerShdw blurRad="38100" dist="38100" dir="2700000" algn="tl">
                  <a:srgbClr val="C0C0C0"/>
                </a:outerShdw>
              </a:effectLst>
            </a:endParaRPr>
          </a:p>
        </p:txBody>
      </p:sp>
      <p:sp>
        <p:nvSpPr>
          <p:cNvPr id="18436" name="Rectangle 1"/>
          <p:cNvSpPr>
            <a:spLocks noChangeArrowheads="1"/>
          </p:cNvSpPr>
          <p:nvPr/>
        </p:nvSpPr>
        <p:spPr bwMode="auto">
          <a:xfrm>
            <a:off x="334963" y="6061075"/>
            <a:ext cx="76977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latin typeface="Arial" panose="020B0604020202020204" pitchFamily="34" charset="0"/>
              </a:rPr>
              <a:t>Psychophysiological  detection of deception video. VibraLie program</a:t>
            </a:r>
          </a:p>
        </p:txBody>
      </p:sp>
      <p:sp>
        <p:nvSpPr>
          <p:cNvPr id="18437" name="Rectangle 7"/>
          <p:cNvSpPr>
            <a:spLocks noChangeArrowheads="1"/>
          </p:cNvSpPr>
          <p:nvPr/>
        </p:nvSpPr>
        <p:spPr bwMode="auto">
          <a:xfrm>
            <a:off x="5527675" y="3063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a:latin typeface="Arial" panose="020B0604020202020204" pitchFamily="34" charset="0"/>
            </a:endParaRPr>
          </a:p>
        </p:txBody>
      </p:sp>
      <p:pic>
        <p:nvPicPr>
          <p:cNvPr id="2" name="ld_demo_02x">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76400" y="1079500"/>
            <a:ext cx="5791200" cy="46990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05AFF81-CFE6-449E-A0AF-82FCA7469C38}" type="slidenum">
              <a:rPr lang="ru-RU" altLang="ru-RU" sz="1400" smtClean="0"/>
              <a:pPr>
                <a:spcBef>
                  <a:spcPct val="0"/>
                </a:spcBef>
                <a:buFontTx/>
                <a:buNone/>
              </a:pPr>
              <a:t>9</a:t>
            </a:fld>
            <a:endParaRPr lang="ru-RU" altLang="ru-RU" sz="1400" smtClean="0"/>
          </a:p>
        </p:txBody>
      </p:sp>
      <p:sp>
        <p:nvSpPr>
          <p:cNvPr id="25602" name="Rectangle 2"/>
          <p:cNvSpPr>
            <a:spLocks noGrp="1" noChangeArrowheads="1"/>
          </p:cNvSpPr>
          <p:nvPr>
            <p:ph type="title"/>
          </p:nvPr>
        </p:nvSpPr>
        <p:spPr>
          <a:xfrm>
            <a:off x="549275" y="268288"/>
            <a:ext cx="8355013" cy="844550"/>
          </a:xfrm>
        </p:spPr>
        <p:txBody>
          <a:bodyPr/>
          <a:lstStyle/>
          <a:p>
            <a:pPr eaLnBrk="1" hangingPunct="1">
              <a:defRPr/>
            </a:pPr>
            <a:r>
              <a:rPr lang="en-US" sz="3200" dirty="0">
                <a:solidFill>
                  <a:srgbClr val="3333CC"/>
                </a:solidFill>
                <a:effectLst>
                  <a:outerShdw blurRad="38100" dist="38100" dir="2700000" algn="tl">
                    <a:srgbClr val="C0C0C0"/>
                  </a:outerShdw>
                </a:effectLst>
              </a:rPr>
              <a:t>Vibraimage of a person. Interviewing </a:t>
            </a:r>
            <a:r>
              <a:rPr lang="en-US" sz="3200" dirty="0" smtClean="0">
                <a:solidFill>
                  <a:srgbClr val="3333CC"/>
                </a:solidFill>
                <a:effectLst>
                  <a:outerShdw blurRad="38100" dist="38100" dir="2700000" algn="tl">
                    <a:srgbClr val="C0C0C0"/>
                  </a:outerShdw>
                </a:effectLst>
              </a:rPr>
              <a:t/>
            </a:r>
            <a:br>
              <a:rPr lang="en-US" sz="3200" dirty="0" smtClean="0">
                <a:solidFill>
                  <a:srgbClr val="3333CC"/>
                </a:solidFill>
                <a:effectLst>
                  <a:outerShdw blurRad="38100" dist="38100" dir="2700000" algn="tl">
                    <a:srgbClr val="C0C0C0"/>
                  </a:outerShdw>
                </a:effectLst>
              </a:rPr>
            </a:br>
            <a:r>
              <a:rPr lang="en-US" sz="3200" dirty="0" smtClean="0">
                <a:solidFill>
                  <a:srgbClr val="3333CC"/>
                </a:solidFill>
                <a:effectLst>
                  <a:outerShdw blurRad="38100" dist="38100" dir="2700000" algn="tl">
                    <a:srgbClr val="C0C0C0"/>
                  </a:outerShdw>
                </a:effectLst>
              </a:rPr>
              <a:t>and </a:t>
            </a:r>
            <a:r>
              <a:rPr lang="en-US" sz="3200" dirty="0">
                <a:solidFill>
                  <a:srgbClr val="3333CC"/>
                </a:solidFill>
                <a:effectLst>
                  <a:outerShdw blurRad="38100" dist="38100" dir="2700000" algn="tl">
                    <a:srgbClr val="C0C0C0"/>
                  </a:outerShdw>
                </a:effectLst>
              </a:rPr>
              <a:t>self-testing</a:t>
            </a:r>
            <a:endParaRPr lang="ru-RU" dirty="0" smtClean="0">
              <a:solidFill>
                <a:schemeClr val="accent2"/>
              </a:solidFill>
              <a:effectLst>
                <a:outerShdw blurRad="38100" dist="38100" dir="2700000" algn="tl">
                  <a:srgbClr val="C0C0C0"/>
                </a:outerShdw>
              </a:effectLst>
            </a:endParaRPr>
          </a:p>
        </p:txBody>
      </p:sp>
      <p:sp>
        <p:nvSpPr>
          <p:cNvPr id="20484"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800">
              <a:latin typeface="Arial" panose="020B0604020202020204" pitchFamily="34" charset="0"/>
            </a:endParaRPr>
          </a:p>
        </p:txBody>
      </p:sp>
      <p:sp>
        <p:nvSpPr>
          <p:cNvPr id="20485" name="Rectangle 13"/>
          <p:cNvSpPr>
            <a:spLocks noChangeArrowheads="1"/>
          </p:cNvSpPr>
          <p:nvPr/>
        </p:nvSpPr>
        <p:spPr bwMode="auto">
          <a:xfrm>
            <a:off x="5891213" y="6026150"/>
            <a:ext cx="9947275"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800">
              <a:latin typeface="Arial" panose="020B0604020202020204" pitchFamily="34" charset="0"/>
            </a:endParaRPr>
          </a:p>
        </p:txBody>
      </p:sp>
      <p:sp>
        <p:nvSpPr>
          <p:cNvPr id="2" name="Rectangle 1"/>
          <p:cNvSpPr/>
          <p:nvPr/>
        </p:nvSpPr>
        <p:spPr>
          <a:xfrm>
            <a:off x="673100" y="6107113"/>
            <a:ext cx="7797800" cy="369887"/>
          </a:xfrm>
          <a:prstGeom prst="rect">
            <a:avLst/>
          </a:prstGeom>
        </p:spPr>
        <p:txBody>
          <a:bodyPr>
            <a:spAutoFit/>
          </a:bodyPr>
          <a:lstStyle/>
          <a:p>
            <a:pPr algn="ctr">
              <a:defRPr/>
            </a:pPr>
            <a:r>
              <a:rPr lang="en-US" dirty="0" err="1">
                <a:solidFill>
                  <a:schemeClr val="accent2"/>
                </a:solidFill>
                <a:effectLst>
                  <a:outerShdw blurRad="38100" dist="38100" dir="2700000" algn="tl">
                    <a:srgbClr val="C0C0C0"/>
                  </a:outerShdw>
                </a:effectLst>
              </a:rPr>
              <a:t>VibraMI</a:t>
            </a:r>
            <a:r>
              <a:rPr lang="en-US" dirty="0">
                <a:solidFill>
                  <a:schemeClr val="accent2"/>
                </a:solidFill>
                <a:effectLst>
                  <a:outerShdw blurRad="38100" dist="38100" dir="2700000" algn="tl">
                    <a:srgbClr val="C0C0C0"/>
                  </a:outerShdw>
                </a:effectLst>
              </a:rPr>
              <a:t> and </a:t>
            </a:r>
            <a:r>
              <a:rPr lang="en-US" dirty="0" err="1">
                <a:solidFill>
                  <a:schemeClr val="accent2"/>
                </a:solidFill>
                <a:effectLst>
                  <a:outerShdw blurRad="38100" dist="38100" dir="2700000" algn="tl">
                    <a:srgbClr val="C0C0C0"/>
                  </a:outerShdw>
                </a:effectLst>
              </a:rPr>
              <a:t>PsyAccent</a:t>
            </a:r>
            <a:r>
              <a:rPr lang="en-US" dirty="0">
                <a:solidFill>
                  <a:schemeClr val="accent2"/>
                </a:solidFill>
                <a:effectLst>
                  <a:outerShdw blurRad="38100" dist="38100" dir="2700000" algn="tl">
                    <a:srgbClr val="C0C0C0"/>
                  </a:outerShdw>
                </a:effectLst>
              </a:rPr>
              <a:t> self test results</a:t>
            </a:r>
            <a:endParaRPr lang="en-US" dirty="0"/>
          </a:p>
        </p:txBody>
      </p:sp>
      <p:graphicFrame>
        <p:nvGraphicFramePr>
          <p:cNvPr id="20487" name="Object 4"/>
          <p:cNvGraphicFramePr>
            <a:graphicFrameLocks noChangeAspect="1"/>
          </p:cNvGraphicFramePr>
          <p:nvPr/>
        </p:nvGraphicFramePr>
        <p:xfrm>
          <a:off x="790575" y="1285875"/>
          <a:ext cx="3117850" cy="4456113"/>
        </p:xfrm>
        <a:graphic>
          <a:graphicData uri="http://schemas.openxmlformats.org/presentationml/2006/ole">
            <mc:AlternateContent xmlns:mc="http://schemas.openxmlformats.org/markup-compatibility/2006">
              <mc:Choice xmlns:v="urn:schemas-microsoft-com:vml" Requires="v">
                <p:oleObj spid="_x0000_s20525" name="Лист с поддержкой макросов" r:id="rId4" imgW="8521774" imgH="14306660" progId="Excel.SheetMacroEnabled.12">
                  <p:embed/>
                </p:oleObj>
              </mc:Choice>
              <mc:Fallback>
                <p:oleObj name="Лист с поддержкой макросов" r:id="rId4" imgW="8521774" imgH="14306660" progId="Excel.SheetMacroEnabled.12">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575" y="1285875"/>
                        <a:ext cx="3117850"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488" name="Object 5"/>
          <p:cNvGraphicFramePr>
            <a:graphicFrameLocks noChangeAspect="1"/>
          </p:cNvGraphicFramePr>
          <p:nvPr/>
        </p:nvGraphicFramePr>
        <p:xfrm>
          <a:off x="5003800" y="1285875"/>
          <a:ext cx="3159125" cy="4456113"/>
        </p:xfrm>
        <a:graphic>
          <a:graphicData uri="http://schemas.openxmlformats.org/presentationml/2006/ole">
            <mc:AlternateContent xmlns:mc="http://schemas.openxmlformats.org/markup-compatibility/2006">
              <mc:Choice xmlns:v="urn:schemas-microsoft-com:vml" Requires="v">
                <p:oleObj spid="_x0000_s20526" name="Лист с поддержкой макросов" r:id="rId6" imgW="10141061" imgH="19272169" progId="Excel.SheetMacroEnabled.12">
                  <p:embed/>
                </p:oleObj>
              </mc:Choice>
              <mc:Fallback>
                <p:oleObj name="Лист с поддержкой макросов" r:id="rId6" imgW="10141061" imgH="19272169" progId="Excel.SheetMacroEnabled.12">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3800" y="1285875"/>
                        <a:ext cx="3159125"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1_Оформление по умолчанию">
  <a:themeElements>
    <a:clrScheme name="1_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Оформление по умолчанию">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5881</TotalTime>
  <Words>2779</Words>
  <Application>Microsoft Office PowerPoint</Application>
  <PresentationFormat>Экран (4:3)</PresentationFormat>
  <Paragraphs>186</Paragraphs>
  <Slides>19</Slides>
  <Notes>19</Notes>
  <HiddenSlides>0</HiddenSlides>
  <MMClips>2</MMClips>
  <ScaleCrop>false</ScaleCrop>
  <HeadingPairs>
    <vt:vector size="8" baseType="variant">
      <vt:variant>
        <vt:lpstr>Использованные шрифты</vt:lpstr>
      </vt:variant>
      <vt:variant>
        <vt:i4>7</vt:i4>
      </vt:variant>
      <vt:variant>
        <vt:lpstr>Тема</vt:lpstr>
      </vt:variant>
      <vt:variant>
        <vt:i4>1</vt:i4>
      </vt:variant>
      <vt:variant>
        <vt:lpstr>Внедренные серверы OLE</vt:lpstr>
      </vt:variant>
      <vt:variant>
        <vt:i4>2</vt:i4>
      </vt:variant>
      <vt:variant>
        <vt:lpstr>Заголовки слайдов</vt:lpstr>
      </vt:variant>
      <vt:variant>
        <vt:i4>19</vt:i4>
      </vt:variant>
    </vt:vector>
  </HeadingPairs>
  <TitlesOfParts>
    <vt:vector size="29" baseType="lpstr">
      <vt:lpstr>Microsoft YaHei</vt:lpstr>
      <vt:lpstr>Arial</vt:lpstr>
      <vt:lpstr>BarcodeFont</vt:lpstr>
      <vt:lpstr>Calibri</vt:lpstr>
      <vt:lpstr>Mangal</vt:lpstr>
      <vt:lpstr>StarSymbol</vt:lpstr>
      <vt:lpstr>Times New Roman</vt:lpstr>
      <vt:lpstr>1_Оформление по умолчанию</vt:lpstr>
      <vt:lpstr>Диаграмма</vt:lpstr>
      <vt:lpstr>Лист с поддержкой макросов</vt:lpstr>
      <vt:lpstr>Презентация PowerPoint</vt:lpstr>
      <vt:lpstr>Vibraimage application fields</vt:lpstr>
      <vt:lpstr>Презентация PowerPoint</vt:lpstr>
      <vt:lpstr>Vibraimage apps classifications</vt:lpstr>
      <vt:lpstr>Apps classification based on the type of study object</vt:lpstr>
      <vt:lpstr>Apps classification based on vibraimage programs </vt:lpstr>
      <vt:lpstr>Vibraimage of a person. Security systems</vt:lpstr>
      <vt:lpstr>Vibraimage of a person. PDD</vt:lpstr>
      <vt:lpstr>Vibraimage of a person. Interviewing  and self-testing</vt:lpstr>
      <vt:lpstr>Human vibraimage. Medical diagnostics</vt:lpstr>
      <vt:lpstr>Human vibraimage. Preshift checking</vt:lpstr>
      <vt:lpstr>Презентация PowerPoint</vt:lpstr>
      <vt:lpstr>Презентация PowerPoint</vt:lpstr>
      <vt:lpstr>Презентация PowerPoint</vt:lpstr>
      <vt:lpstr>Презентация PowerPoint</vt:lpstr>
      <vt:lpstr>Vibraimage of non live objects.  Technical applications</vt:lpstr>
      <vt:lpstr>Vibraimage of inanimate objects.  Abnormal spaces research</vt:lpstr>
      <vt:lpstr>Vibraimage perspectives</vt:lpstr>
      <vt:lpstr>Thanks for the attention!</vt:lpstr>
    </vt:vector>
  </TitlesOfParts>
  <Company>ELSYS Corp.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Didenko</dc:creator>
  <cp:lastModifiedBy>Пользователь Windows</cp:lastModifiedBy>
  <cp:revision>506</cp:revision>
  <dcterms:created xsi:type="dcterms:W3CDTF">2007-11-14T08:50:08Z</dcterms:created>
  <dcterms:modified xsi:type="dcterms:W3CDTF">2019-06-27T13:57:47Z</dcterms:modified>
</cp:coreProperties>
</file>