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2.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3.xml" ContentType="application/vnd.openxmlformats-officedocument.drawingml.chart+xml"/>
  <Override PartName="/ppt/theme/themeOverride1.xml" ContentType="application/vnd.openxmlformats-officedocument.themeOverride+xml"/>
  <Override PartName="/ppt/charts/chart4.xml" ContentType="application/vnd.openxmlformats-officedocument.drawingml.chart+xml"/>
  <Override PartName="/ppt/theme/themeOverride2.xml" ContentType="application/vnd.openxmlformats-officedocument.themeOverride+xml"/>
  <Override PartName="/ppt/charts/chart5.xml" ContentType="application/vnd.openxmlformats-officedocument.drawingml.chart+xml"/>
  <Override PartName="/ppt/theme/themeOverride3.xml" ContentType="application/vnd.openxmlformats-officedocument.themeOverr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36" r:id="rId1"/>
  </p:sldMasterIdLst>
  <p:notesMasterIdLst>
    <p:notesMasterId r:id="rId30"/>
  </p:notesMasterIdLst>
  <p:sldIdLst>
    <p:sldId id="256" r:id="rId2"/>
    <p:sldId id="300" r:id="rId3"/>
    <p:sldId id="299" r:id="rId4"/>
    <p:sldId id="315" r:id="rId5"/>
    <p:sldId id="257" r:id="rId6"/>
    <p:sldId id="301" r:id="rId7"/>
    <p:sldId id="259" r:id="rId8"/>
    <p:sldId id="311" r:id="rId9"/>
    <p:sldId id="310" r:id="rId10"/>
    <p:sldId id="304" r:id="rId11"/>
    <p:sldId id="305" r:id="rId12"/>
    <p:sldId id="306" r:id="rId13"/>
    <p:sldId id="307" r:id="rId14"/>
    <p:sldId id="308" r:id="rId15"/>
    <p:sldId id="309" r:id="rId16"/>
    <p:sldId id="279" r:id="rId17"/>
    <p:sldId id="289" r:id="rId18"/>
    <p:sldId id="272" r:id="rId19"/>
    <p:sldId id="269" r:id="rId20"/>
    <p:sldId id="314" r:id="rId21"/>
    <p:sldId id="270" r:id="rId22"/>
    <p:sldId id="312" r:id="rId23"/>
    <p:sldId id="313" r:id="rId24"/>
    <p:sldId id="280" r:id="rId25"/>
    <p:sldId id="281" r:id="rId26"/>
    <p:sldId id="282" r:id="rId27"/>
    <p:sldId id="293" r:id="rId28"/>
    <p:sldId id="271" r:id="rId29"/>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OME" initials="H" lastIdx="1" clrIdx="0">
    <p:extLst>
      <p:ext uri="{19B8F6BF-5375-455C-9EA6-DF929625EA0E}">
        <p15:presenceInfo xmlns:p15="http://schemas.microsoft.com/office/powerpoint/2012/main" userId="HOM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8927" autoAdjust="0"/>
  </p:normalViewPr>
  <p:slideViewPr>
    <p:cSldViewPr snapToGrid="0">
      <p:cViewPr varScale="1">
        <p:scale>
          <a:sx n="54" d="100"/>
          <a:sy n="54" d="100"/>
        </p:scale>
        <p:origin x="1124"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HOME\Documents\PA%20Result\2018-07-03%2012_31_21_M.xlsm" TargetMode="External"/></Relationships>
</file>

<file path=ppt/charts/_rels/chart2.xml.rels><?xml version="1.0" encoding="UTF-8" standalone="yes"?>
<Relationships xmlns="http://schemas.openxmlformats.org/package/2006/relationships"><Relationship Id="rId1" Type="http://schemas.openxmlformats.org/officeDocument/2006/relationships/package" Target="../embeddings/_____Microsoft_Excel.xlsx"/></Relationships>
</file>

<file path=ppt/charts/_rels/chart3.xml.rels><?xml version="1.0" encoding="UTF-8" standalone="yes"?>
<Relationships xmlns="http://schemas.openxmlformats.org/package/2006/relationships"><Relationship Id="rId2" Type="http://schemas.openxmlformats.org/officeDocument/2006/relationships/package" Target="../embeddings/_____Microsoft_Excel1.xlsx"/><Relationship Id="rId1" Type="http://schemas.openxmlformats.org/officeDocument/2006/relationships/themeOverride" Target="../theme/themeOverride1.xml"/></Relationships>
</file>

<file path=ppt/charts/_rels/chart4.xml.rels><?xml version="1.0" encoding="UTF-8" standalone="yes"?>
<Relationships xmlns="http://schemas.openxmlformats.org/package/2006/relationships"><Relationship Id="rId2" Type="http://schemas.openxmlformats.org/officeDocument/2006/relationships/package" Target="../embeddings/_____Microsoft_Excel2.xlsx"/><Relationship Id="rId1" Type="http://schemas.openxmlformats.org/officeDocument/2006/relationships/themeOverride" Target="../theme/themeOverride2.xml"/></Relationships>
</file>

<file path=ppt/charts/_rels/chart5.xml.rels><?xml version="1.0" encoding="UTF-8" standalone="yes"?>
<Relationships xmlns="http://schemas.openxmlformats.org/package/2006/relationships"><Relationship Id="rId2" Type="http://schemas.openxmlformats.org/officeDocument/2006/relationships/package" Target="../embeddings/_____Microsoft_Excel3.xlsx"/><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8853902930641956"/>
          <c:y val="0.12683591681084708"/>
          <c:w val="0.46712112643378129"/>
          <c:h val="0.75828631286560033"/>
        </c:manualLayout>
      </c:layout>
      <c:radarChart>
        <c:radarStyle val="marker"/>
        <c:varyColors val="0"/>
        <c:ser>
          <c:idx val="0"/>
          <c:order val="0"/>
          <c:marker>
            <c:symbol val="none"/>
          </c:marker>
          <c:dLbls>
            <c:dLbl>
              <c:idx val="7"/>
              <c:layout>
                <c:manualLayout>
                  <c:x val="-1.3640238704177339E-2"/>
                  <c:y val="-7.4766355140186994E-2"/>
                </c:manualLayout>
              </c:layout>
              <c:spPr/>
              <c:txPr>
                <a:bodyPr/>
                <a:lstStyle/>
                <a:p>
                  <a:pPr>
                    <a:defRPr lang="en-US"/>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7CC-4BFF-A040-1E93F8E2C1C7}"/>
                </c:ext>
              </c:extLst>
            </c:dLbl>
            <c:spPr>
              <a:noFill/>
              <a:ln w="25400">
                <a:noFill/>
              </a:ln>
            </c:spPr>
            <c:txPr>
              <a:bodyPr/>
              <a:lstStyle/>
              <a:p>
                <a:pPr>
                  <a:defRPr lang="en-US"/>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Measurement!$M$7:$M$16</c:f>
              <c:strCache>
                <c:ptCount val="10"/>
                <c:pt idx="0">
                  <c:v>Aggression</c:v>
                </c:pt>
                <c:pt idx="1">
                  <c:v>Stress</c:v>
                </c:pt>
                <c:pt idx="2">
                  <c:v>Tension</c:v>
                </c:pt>
                <c:pt idx="3">
                  <c:v>Suspect</c:v>
                </c:pt>
                <c:pt idx="4">
                  <c:v>Balance</c:v>
                </c:pt>
                <c:pt idx="5">
                  <c:v>Charm</c:v>
                </c:pt>
                <c:pt idx="6">
                  <c:v>Energy</c:v>
                </c:pt>
                <c:pt idx="7">
                  <c:v>Self-Regulation</c:v>
                </c:pt>
                <c:pt idx="8">
                  <c:v>Inhibition</c:v>
                </c:pt>
                <c:pt idx="9">
                  <c:v>Neuroticism</c:v>
                </c:pt>
              </c:strCache>
            </c:strRef>
          </c:cat>
          <c:val>
            <c:numRef>
              <c:f>Measurement!$N$7:$N$16</c:f>
              <c:numCache>
                <c:formatCode>0.00</c:formatCode>
                <c:ptCount val="10"/>
                <c:pt idx="0">
                  <c:v>48.61</c:v>
                </c:pt>
                <c:pt idx="1">
                  <c:v>22.036999999999999</c:v>
                </c:pt>
                <c:pt idx="2">
                  <c:v>9.8246099999999998</c:v>
                </c:pt>
                <c:pt idx="3">
                  <c:v>28.217700000000001</c:v>
                </c:pt>
                <c:pt idx="4">
                  <c:v>69.8185</c:v>
                </c:pt>
                <c:pt idx="5">
                  <c:v>79.457800000000006</c:v>
                </c:pt>
                <c:pt idx="6">
                  <c:v>28.939299999999999</c:v>
                </c:pt>
                <c:pt idx="7">
                  <c:v>75.037300000000002</c:v>
                </c:pt>
                <c:pt idx="8">
                  <c:v>26.6753</c:v>
                </c:pt>
                <c:pt idx="9">
                  <c:v>64.687399999999997</c:v>
                </c:pt>
              </c:numCache>
            </c:numRef>
          </c:val>
          <c:extLst>
            <c:ext xmlns:c16="http://schemas.microsoft.com/office/drawing/2014/chart" uri="{C3380CC4-5D6E-409C-BE32-E72D297353CC}">
              <c16:uniqueId val="{00000001-87CC-4BFF-A040-1E93F8E2C1C7}"/>
            </c:ext>
          </c:extLst>
        </c:ser>
        <c:dLbls>
          <c:showLegendKey val="0"/>
          <c:showVal val="0"/>
          <c:showCatName val="0"/>
          <c:showSerName val="0"/>
          <c:showPercent val="0"/>
          <c:showBubbleSize val="0"/>
        </c:dLbls>
        <c:axId val="237731864"/>
        <c:axId val="237729512"/>
      </c:radarChart>
      <c:catAx>
        <c:axId val="237731864"/>
        <c:scaling>
          <c:orientation val="minMax"/>
        </c:scaling>
        <c:delete val="0"/>
        <c:axPos val="b"/>
        <c:majorGridlines/>
        <c:numFmt formatCode="General" sourceLinked="1"/>
        <c:majorTickMark val="out"/>
        <c:minorTickMark val="none"/>
        <c:tickLblPos val="nextTo"/>
        <c:txPr>
          <a:bodyPr/>
          <a:lstStyle/>
          <a:p>
            <a:pPr>
              <a:defRPr lang="en-US"/>
            </a:pPr>
            <a:endParaRPr lang="en-US"/>
          </a:p>
        </c:txPr>
        <c:crossAx val="237729512"/>
        <c:crosses val="autoZero"/>
        <c:auto val="0"/>
        <c:lblAlgn val="ctr"/>
        <c:lblOffset val="100"/>
        <c:noMultiLvlLbl val="0"/>
      </c:catAx>
      <c:valAx>
        <c:axId val="237729512"/>
        <c:scaling>
          <c:orientation val="minMax"/>
          <c:max val="100"/>
        </c:scaling>
        <c:delete val="0"/>
        <c:axPos val="l"/>
        <c:majorGridlines>
          <c:spPr>
            <a:ln>
              <a:prstDash val="sysDot"/>
            </a:ln>
          </c:spPr>
        </c:majorGridlines>
        <c:numFmt formatCode="0.00" sourceLinked="1"/>
        <c:majorTickMark val="cross"/>
        <c:minorTickMark val="none"/>
        <c:tickLblPos val="none"/>
        <c:txPr>
          <a:bodyPr/>
          <a:lstStyle/>
          <a:p>
            <a:pPr>
              <a:defRPr lang="en-US"/>
            </a:pPr>
            <a:endParaRPr lang="en-US"/>
          </a:p>
        </c:txPr>
        <c:crossAx val="237731864"/>
        <c:crosses val="autoZero"/>
        <c:crossBetween val="between"/>
        <c:majorUnit val="10"/>
        <c:minorUnit val="5"/>
      </c:valAx>
      <c:spPr>
        <a:noFill/>
        <a:ln w="25400">
          <a:noFill/>
        </a:ln>
      </c:spPr>
    </c:plotArea>
    <c:plotVisOnly val="1"/>
    <c:dispBlanksAs val="gap"/>
    <c:showDLblsOverMax val="0"/>
  </c:chart>
  <c:spPr>
    <a:solidFill>
      <a:schemeClr val="lt1"/>
    </a:solidFill>
    <a:ln w="9525" cap="flat" cmpd="sng" algn="ctr">
      <a:solidFill>
        <a:sysClr val="windowText" lastClr="000000"/>
      </a:solidFill>
      <a:prstDash val="solid"/>
    </a:ln>
    <a:effectLst/>
  </c:spPr>
  <c:txPr>
    <a:bodyPr/>
    <a:lstStyle/>
    <a:p>
      <a:pPr>
        <a:defRPr>
          <a:solidFill>
            <a:schemeClr val="dk1"/>
          </a:solidFill>
          <a:latin typeface="+mn-lt"/>
          <a:ea typeface="+mn-ea"/>
          <a:cs typeface="+mn-cs"/>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4958880010349799"/>
          <c:y val="0.19562963865733593"/>
          <c:w val="0.52329312650692672"/>
          <c:h val="0.6554167468773241"/>
        </c:manualLayout>
      </c:layout>
      <c:radarChart>
        <c:radarStyle val="marker"/>
        <c:varyColors val="0"/>
        <c:ser>
          <c:idx val="0"/>
          <c:order val="0"/>
          <c:marker>
            <c:symbol val="none"/>
          </c:marker>
          <c:dLbls>
            <c:dLbl>
              <c:idx val="7"/>
              <c:layout>
                <c:manualLayout>
                  <c:x val="-1.3640238704177339E-2"/>
                  <c:y val="-7.4766355140186994E-2"/>
                </c:manualLayout>
              </c:layout>
              <c:spPr/>
              <c:txPr>
                <a:bodyPr/>
                <a:lstStyle/>
                <a:p>
                  <a:pPr>
                    <a:defRPr lang="en-US"/>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11B-4B36-976E-7B5B00F03971}"/>
                </c:ext>
              </c:extLst>
            </c:dLbl>
            <c:spPr>
              <a:noFill/>
              <a:ln w="25400">
                <a:noFill/>
              </a:ln>
            </c:spPr>
            <c:txPr>
              <a:bodyPr/>
              <a:lstStyle/>
              <a:p>
                <a:pPr>
                  <a:defRPr lang="en-US"/>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Measurement!$M$7:$M$16</c:f>
              <c:strCache>
                <c:ptCount val="10"/>
                <c:pt idx="0">
                  <c:v>Aggression</c:v>
                </c:pt>
                <c:pt idx="1">
                  <c:v>Stress</c:v>
                </c:pt>
                <c:pt idx="2">
                  <c:v>Tension</c:v>
                </c:pt>
                <c:pt idx="3">
                  <c:v>Suspect</c:v>
                </c:pt>
                <c:pt idx="4">
                  <c:v>Balance</c:v>
                </c:pt>
                <c:pt idx="5">
                  <c:v>Charm</c:v>
                </c:pt>
                <c:pt idx="6">
                  <c:v>Energy</c:v>
                </c:pt>
                <c:pt idx="7">
                  <c:v>Self-Regulation</c:v>
                </c:pt>
                <c:pt idx="8">
                  <c:v>Inhibition</c:v>
                </c:pt>
                <c:pt idx="9">
                  <c:v>Neuroticism</c:v>
                </c:pt>
              </c:strCache>
            </c:strRef>
          </c:cat>
          <c:val>
            <c:numRef>
              <c:f>Measurement!$N$7:$N$16</c:f>
              <c:numCache>
                <c:formatCode>0.00</c:formatCode>
                <c:ptCount val="10"/>
                <c:pt idx="0">
                  <c:v>45.406999999999996</c:v>
                </c:pt>
                <c:pt idx="1">
                  <c:v>23.465399999999999</c:v>
                </c:pt>
                <c:pt idx="2">
                  <c:v>16.929300000000001</c:v>
                </c:pt>
                <c:pt idx="3">
                  <c:v>31.779499999999999</c:v>
                </c:pt>
                <c:pt idx="4">
                  <c:v>70.233400000000003</c:v>
                </c:pt>
                <c:pt idx="5">
                  <c:v>71.651600000000002</c:v>
                </c:pt>
                <c:pt idx="6">
                  <c:v>35.714799999999997</c:v>
                </c:pt>
                <c:pt idx="7">
                  <c:v>69.311499999999995</c:v>
                </c:pt>
                <c:pt idx="8">
                  <c:v>33.439700000000002</c:v>
                </c:pt>
                <c:pt idx="9">
                  <c:v>74.570800000000006</c:v>
                </c:pt>
              </c:numCache>
            </c:numRef>
          </c:val>
          <c:extLst>
            <c:ext xmlns:c16="http://schemas.microsoft.com/office/drawing/2014/chart" uri="{C3380CC4-5D6E-409C-BE32-E72D297353CC}">
              <c16:uniqueId val="{00000001-511B-4B36-976E-7B5B00F03971}"/>
            </c:ext>
          </c:extLst>
        </c:ser>
        <c:dLbls>
          <c:showLegendKey val="0"/>
          <c:showVal val="0"/>
          <c:showCatName val="0"/>
          <c:showSerName val="0"/>
          <c:showPercent val="0"/>
          <c:showBubbleSize val="0"/>
        </c:dLbls>
        <c:axId val="1144142256"/>
        <c:axId val="1218193848"/>
      </c:radarChart>
      <c:catAx>
        <c:axId val="1144142256"/>
        <c:scaling>
          <c:orientation val="minMax"/>
        </c:scaling>
        <c:delete val="0"/>
        <c:axPos val="b"/>
        <c:majorGridlines/>
        <c:numFmt formatCode="General" sourceLinked="1"/>
        <c:majorTickMark val="out"/>
        <c:minorTickMark val="none"/>
        <c:tickLblPos val="nextTo"/>
        <c:txPr>
          <a:bodyPr/>
          <a:lstStyle/>
          <a:p>
            <a:pPr>
              <a:defRPr lang="en-US"/>
            </a:pPr>
            <a:endParaRPr lang="en-US"/>
          </a:p>
        </c:txPr>
        <c:crossAx val="1218193848"/>
        <c:crosses val="autoZero"/>
        <c:auto val="0"/>
        <c:lblAlgn val="ctr"/>
        <c:lblOffset val="100"/>
        <c:noMultiLvlLbl val="0"/>
      </c:catAx>
      <c:valAx>
        <c:axId val="1218193848"/>
        <c:scaling>
          <c:orientation val="minMax"/>
          <c:max val="100"/>
        </c:scaling>
        <c:delete val="0"/>
        <c:axPos val="l"/>
        <c:majorGridlines>
          <c:spPr>
            <a:ln>
              <a:prstDash val="sysDot"/>
            </a:ln>
          </c:spPr>
        </c:majorGridlines>
        <c:numFmt formatCode="0.00" sourceLinked="1"/>
        <c:majorTickMark val="cross"/>
        <c:minorTickMark val="none"/>
        <c:tickLblPos val="none"/>
        <c:txPr>
          <a:bodyPr/>
          <a:lstStyle/>
          <a:p>
            <a:pPr>
              <a:defRPr lang="en-US"/>
            </a:pPr>
            <a:endParaRPr lang="en-US"/>
          </a:p>
        </c:txPr>
        <c:crossAx val="1144142256"/>
        <c:crosses val="autoZero"/>
        <c:crossBetween val="between"/>
        <c:majorUnit val="10"/>
        <c:minorUnit val="5"/>
      </c:valAx>
      <c:spPr>
        <a:noFill/>
        <a:ln w="25400">
          <a:noFill/>
        </a:ln>
      </c:spPr>
    </c:plotArea>
    <c:plotVisOnly val="1"/>
    <c:dispBlanksAs val="gap"/>
    <c:showDLblsOverMax val="0"/>
  </c:chart>
  <c:spPr>
    <a:solidFill>
      <a:schemeClr val="lt1"/>
    </a:solidFill>
    <a:ln w="9525" cap="flat" cmpd="sng" algn="ctr">
      <a:solidFill>
        <a:sysClr val="windowText" lastClr="000000"/>
      </a:solidFill>
      <a:prstDash val="solid"/>
    </a:ln>
    <a:effectLst/>
  </c:spPr>
  <c:txPr>
    <a:bodyPr/>
    <a:lstStyle/>
    <a:p>
      <a:pPr>
        <a:defRPr>
          <a:solidFill>
            <a:schemeClr val="dk1"/>
          </a:solidFill>
          <a:latin typeface="+mn-lt"/>
          <a:ea typeface="+mn-ea"/>
          <a:cs typeface="+mn-cs"/>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087819287261129E-2"/>
          <c:y val="6.1032863849765334E-2"/>
          <c:w val="0.81724791077673165"/>
          <c:h val="0.69483568075117375"/>
        </c:manualLayout>
      </c:layout>
      <c:barChart>
        <c:barDir val="col"/>
        <c:grouping val="clustered"/>
        <c:varyColors val="0"/>
        <c:ser>
          <c:idx val="0"/>
          <c:order val="0"/>
          <c:tx>
            <c:v>Final'</c:v>
          </c:tx>
          <c:invertIfNegative val="0"/>
          <c:cat>
            <c:strRef>
              <c:f>name!$D$2:$D$13</c:f>
              <c:strCache>
                <c:ptCount val="12"/>
                <c:pt idx="0">
                  <c:v>1 IA</c:v>
                </c:pt>
                <c:pt idx="1">
                  <c:v>2 PH</c:v>
                </c:pt>
                <c:pt idx="2">
                  <c:v>3 LM</c:v>
                </c:pt>
                <c:pt idx="3">
                  <c:v>4 BM</c:v>
                </c:pt>
                <c:pt idx="4">
                  <c:v>5 VS</c:v>
                </c:pt>
                <c:pt idx="5">
                  <c:v>6 NL</c:v>
                </c:pt>
                <c:pt idx="6">
                  <c:v>7 BK</c:v>
                </c:pt>
                <c:pt idx="7">
                  <c:v>8 MR</c:v>
                </c:pt>
                <c:pt idx="8">
                  <c:v>9 AS</c:v>
                </c:pt>
                <c:pt idx="9">
                  <c:v>10 VL</c:v>
                </c:pt>
                <c:pt idx="10">
                  <c:v>11 CR</c:v>
                </c:pt>
                <c:pt idx="11">
                  <c:v>12 IE</c:v>
                </c:pt>
              </c:strCache>
            </c:strRef>
          </c:cat>
          <c:val>
            <c:numRef>
              <c:f>calc12!$AL$2:$AL$13</c:f>
              <c:numCache>
                <c:formatCode>0</c:formatCode>
                <c:ptCount val="12"/>
                <c:pt idx="0">
                  <c:v>99.926664952717204</c:v>
                </c:pt>
                <c:pt idx="1">
                  <c:v>74.15168542212335</c:v>
                </c:pt>
                <c:pt idx="2">
                  <c:v>70.507533572822737</c:v>
                </c:pt>
                <c:pt idx="3">
                  <c:v>20</c:v>
                </c:pt>
                <c:pt idx="4">
                  <c:v>57.05049533406298</c:v>
                </c:pt>
                <c:pt idx="5">
                  <c:v>61.234072651695648</c:v>
                </c:pt>
                <c:pt idx="6">
                  <c:v>70</c:v>
                </c:pt>
                <c:pt idx="7">
                  <c:v>39.23268809118106</c:v>
                </c:pt>
                <c:pt idx="8">
                  <c:v>38.283710191343857</c:v>
                </c:pt>
                <c:pt idx="9">
                  <c:v>6.6316263559391864</c:v>
                </c:pt>
                <c:pt idx="10">
                  <c:v>58.896665706249237</c:v>
                </c:pt>
                <c:pt idx="11">
                  <c:v>46.950725314152919</c:v>
                </c:pt>
              </c:numCache>
            </c:numRef>
          </c:val>
          <c:extLst>
            <c:ext xmlns:c16="http://schemas.microsoft.com/office/drawing/2014/chart" uri="{C3380CC4-5D6E-409C-BE32-E72D297353CC}">
              <c16:uniqueId val="{00000000-910F-4F42-858B-385DAE1374B0}"/>
            </c:ext>
          </c:extLst>
        </c:ser>
        <c:dLbls>
          <c:showLegendKey val="0"/>
          <c:showVal val="0"/>
          <c:showCatName val="0"/>
          <c:showSerName val="0"/>
          <c:showPercent val="0"/>
          <c:showBubbleSize val="0"/>
        </c:dLbls>
        <c:gapWidth val="150"/>
        <c:axId val="241448312"/>
        <c:axId val="241448704"/>
      </c:barChart>
      <c:catAx>
        <c:axId val="241448312"/>
        <c:scaling>
          <c:orientation val="minMax"/>
        </c:scaling>
        <c:delete val="0"/>
        <c:axPos val="b"/>
        <c:numFmt formatCode="General" sourceLinked="1"/>
        <c:majorTickMark val="out"/>
        <c:minorTickMark val="none"/>
        <c:tickLblPos val="nextTo"/>
        <c:crossAx val="241448704"/>
        <c:crosses val="autoZero"/>
        <c:auto val="1"/>
        <c:lblAlgn val="ctr"/>
        <c:lblOffset val="100"/>
        <c:noMultiLvlLbl val="0"/>
      </c:catAx>
      <c:valAx>
        <c:axId val="241448704"/>
        <c:scaling>
          <c:orientation val="minMax"/>
          <c:max val="100"/>
          <c:min val="0"/>
        </c:scaling>
        <c:delete val="0"/>
        <c:axPos val="l"/>
        <c:majorGridlines/>
        <c:numFmt formatCode="0" sourceLinked="1"/>
        <c:majorTickMark val="out"/>
        <c:minorTickMark val="none"/>
        <c:tickLblPos val="nextTo"/>
        <c:crossAx val="241448312"/>
        <c:crosses val="autoZero"/>
        <c:crossBetween val="between"/>
      </c:valAx>
    </c:plotArea>
    <c:legend>
      <c:legendPos val="r"/>
      <c:layout>
        <c:manualLayout>
          <c:xMode val="edge"/>
          <c:yMode val="edge"/>
          <c:x val="0.6766755091725899"/>
          <c:y val="5.936456701235257E-3"/>
          <c:w val="0.26202846846119088"/>
          <c:h val="0.16332937214457302"/>
        </c:manualLayout>
      </c:layout>
      <c:overlay val="0"/>
      <c:txPr>
        <a:bodyPr/>
        <a:lstStyle/>
        <a:p>
          <a:pPr>
            <a:defRPr sz="1800"/>
          </a:pPr>
          <a:endParaRPr lang="en-US"/>
        </a:p>
      </c:txPr>
    </c:legend>
    <c:plotVisOnly val="1"/>
    <c:dispBlanksAs val="gap"/>
    <c:showDLblsOverMax val="0"/>
  </c:chart>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267531038717641"/>
          <c:y val="5.0971726940101804E-2"/>
          <c:w val="0.81086333792845622"/>
          <c:h val="0.75221667714070961"/>
        </c:manualLayout>
      </c:layout>
      <c:barChart>
        <c:barDir val="col"/>
        <c:grouping val="clustered"/>
        <c:varyColors val="0"/>
        <c:ser>
          <c:idx val="0"/>
          <c:order val="0"/>
          <c:tx>
            <c:v>YN</c:v>
          </c:tx>
          <c:invertIfNegative val="0"/>
          <c:cat>
            <c:strRef>
              <c:f>name!$D$2:$D$13</c:f>
              <c:strCache>
                <c:ptCount val="12"/>
                <c:pt idx="0">
                  <c:v>1 IA</c:v>
                </c:pt>
                <c:pt idx="1">
                  <c:v>2 PH</c:v>
                </c:pt>
                <c:pt idx="2">
                  <c:v>3 LM</c:v>
                </c:pt>
                <c:pt idx="3">
                  <c:v>4 BM</c:v>
                </c:pt>
                <c:pt idx="4">
                  <c:v>5 VS</c:v>
                </c:pt>
                <c:pt idx="5">
                  <c:v>6 NL</c:v>
                </c:pt>
                <c:pt idx="6">
                  <c:v>7 BK</c:v>
                </c:pt>
                <c:pt idx="7">
                  <c:v>8 MR</c:v>
                </c:pt>
                <c:pt idx="8">
                  <c:v>9 AS</c:v>
                </c:pt>
                <c:pt idx="9">
                  <c:v>10 VL</c:v>
                </c:pt>
                <c:pt idx="10">
                  <c:v>11 CR</c:v>
                </c:pt>
                <c:pt idx="11">
                  <c:v>12 IE</c:v>
                </c:pt>
              </c:strCache>
            </c:strRef>
          </c:cat>
          <c:val>
            <c:numRef>
              <c:f>YN!$I$2:$I$13</c:f>
              <c:numCache>
                <c:formatCode>General</c:formatCode>
                <c:ptCount val="12"/>
                <c:pt idx="0">
                  <c:v>100</c:v>
                </c:pt>
                <c:pt idx="1">
                  <c:v>60</c:v>
                </c:pt>
                <c:pt idx="2">
                  <c:v>100</c:v>
                </c:pt>
                <c:pt idx="3">
                  <c:v>40</c:v>
                </c:pt>
                <c:pt idx="4">
                  <c:v>100</c:v>
                </c:pt>
                <c:pt idx="5">
                  <c:v>100</c:v>
                </c:pt>
                <c:pt idx="6">
                  <c:v>40</c:v>
                </c:pt>
                <c:pt idx="7">
                  <c:v>0</c:v>
                </c:pt>
                <c:pt idx="8">
                  <c:v>60</c:v>
                </c:pt>
                <c:pt idx="9">
                  <c:v>0</c:v>
                </c:pt>
                <c:pt idx="10">
                  <c:v>60</c:v>
                </c:pt>
                <c:pt idx="11">
                  <c:v>60</c:v>
                </c:pt>
              </c:numCache>
            </c:numRef>
          </c:val>
          <c:extLst>
            <c:ext xmlns:c16="http://schemas.microsoft.com/office/drawing/2014/chart" uri="{C3380CC4-5D6E-409C-BE32-E72D297353CC}">
              <c16:uniqueId val="{00000000-E491-46A0-9A4B-0F50B942A4C3}"/>
            </c:ext>
          </c:extLst>
        </c:ser>
        <c:dLbls>
          <c:showLegendKey val="0"/>
          <c:showVal val="0"/>
          <c:showCatName val="0"/>
          <c:showSerName val="0"/>
          <c:showPercent val="0"/>
          <c:showBubbleSize val="0"/>
        </c:dLbls>
        <c:gapWidth val="150"/>
        <c:axId val="241449488"/>
        <c:axId val="241449880"/>
      </c:barChart>
      <c:catAx>
        <c:axId val="241449488"/>
        <c:scaling>
          <c:orientation val="minMax"/>
        </c:scaling>
        <c:delete val="0"/>
        <c:axPos val="b"/>
        <c:numFmt formatCode="General" sourceLinked="1"/>
        <c:majorTickMark val="out"/>
        <c:minorTickMark val="none"/>
        <c:tickLblPos val="nextTo"/>
        <c:crossAx val="241449880"/>
        <c:crosses val="autoZero"/>
        <c:auto val="1"/>
        <c:lblAlgn val="ctr"/>
        <c:lblOffset val="100"/>
        <c:noMultiLvlLbl val="0"/>
      </c:catAx>
      <c:valAx>
        <c:axId val="241449880"/>
        <c:scaling>
          <c:orientation val="minMax"/>
        </c:scaling>
        <c:delete val="0"/>
        <c:axPos val="l"/>
        <c:majorGridlines/>
        <c:numFmt formatCode="General" sourceLinked="1"/>
        <c:majorTickMark val="out"/>
        <c:minorTickMark val="none"/>
        <c:tickLblPos val="nextTo"/>
        <c:crossAx val="241449488"/>
        <c:crosses val="autoZero"/>
        <c:crossBetween val="between"/>
      </c:valAx>
    </c:plotArea>
    <c:legend>
      <c:legendPos val="r"/>
      <c:legendEntry>
        <c:idx val="0"/>
        <c:txPr>
          <a:bodyPr/>
          <a:lstStyle/>
          <a:p>
            <a:pPr>
              <a:defRPr sz="1800"/>
            </a:pPr>
            <a:endParaRPr lang="en-US"/>
          </a:p>
        </c:txPr>
      </c:legendEntry>
      <c:layout>
        <c:manualLayout>
          <c:xMode val="edge"/>
          <c:yMode val="edge"/>
          <c:x val="0.79339043220734706"/>
          <c:y val="8.2037461926914093E-2"/>
          <c:w val="0.17817049067079449"/>
          <c:h val="0.11633849009847459"/>
        </c:manualLayout>
      </c:layout>
      <c:overlay val="0"/>
    </c:legend>
    <c:plotVisOnly val="1"/>
    <c:dispBlanksAs val="gap"/>
    <c:showDLblsOverMax val="0"/>
  </c:chart>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087819287261129E-2"/>
          <c:y val="6.1032863849765334E-2"/>
          <c:w val="0.80727753475260033"/>
          <c:h val="0.69483568075117375"/>
        </c:manualLayout>
      </c:layout>
      <c:barChart>
        <c:barDir val="col"/>
        <c:grouping val="clustered"/>
        <c:varyColors val="0"/>
        <c:ser>
          <c:idx val="0"/>
          <c:order val="0"/>
          <c:tx>
            <c:v>IE</c:v>
          </c:tx>
          <c:invertIfNegative val="0"/>
          <c:cat>
            <c:strRef>
              <c:f>name!$D$2:$D$13</c:f>
              <c:strCache>
                <c:ptCount val="12"/>
                <c:pt idx="0">
                  <c:v>1 IA</c:v>
                </c:pt>
                <c:pt idx="1">
                  <c:v>2 PH</c:v>
                </c:pt>
                <c:pt idx="2">
                  <c:v>3 LM</c:v>
                </c:pt>
                <c:pt idx="3">
                  <c:v>4 BM</c:v>
                </c:pt>
                <c:pt idx="4">
                  <c:v>5 VS</c:v>
                </c:pt>
                <c:pt idx="5">
                  <c:v>6 NL</c:v>
                </c:pt>
                <c:pt idx="6">
                  <c:v>7 BK</c:v>
                </c:pt>
                <c:pt idx="7">
                  <c:v>8 MR</c:v>
                </c:pt>
                <c:pt idx="8">
                  <c:v>9 AS</c:v>
                </c:pt>
                <c:pt idx="9">
                  <c:v>10 VL</c:v>
                </c:pt>
                <c:pt idx="10">
                  <c:v>11 CR</c:v>
                </c:pt>
                <c:pt idx="11">
                  <c:v>12 IE</c:v>
                </c:pt>
              </c:strCache>
            </c:strRef>
          </c:cat>
          <c:val>
            <c:numRef>
              <c:f>calc12!$S$2:$S$13</c:f>
              <c:numCache>
                <c:formatCode>0</c:formatCode>
                <c:ptCount val="12"/>
                <c:pt idx="0">
                  <c:v>99.853329905434407</c:v>
                </c:pt>
                <c:pt idx="1">
                  <c:v>88.3033708442467</c:v>
                </c:pt>
                <c:pt idx="2">
                  <c:v>41.015067145645467</c:v>
                </c:pt>
                <c:pt idx="3">
                  <c:v>0</c:v>
                </c:pt>
                <c:pt idx="4">
                  <c:v>14.100990668125959</c:v>
                </c:pt>
                <c:pt idx="5">
                  <c:v>22.468145303391299</c:v>
                </c:pt>
                <c:pt idx="6">
                  <c:v>100</c:v>
                </c:pt>
                <c:pt idx="7">
                  <c:v>78.465376182362121</c:v>
                </c:pt>
                <c:pt idx="8">
                  <c:v>16.567420382687722</c:v>
                </c:pt>
                <c:pt idx="9">
                  <c:v>13.263252711878373</c:v>
                </c:pt>
                <c:pt idx="10">
                  <c:v>57.793331412498468</c:v>
                </c:pt>
                <c:pt idx="11">
                  <c:v>33.901450628305845</c:v>
                </c:pt>
              </c:numCache>
            </c:numRef>
          </c:val>
          <c:extLst>
            <c:ext xmlns:c16="http://schemas.microsoft.com/office/drawing/2014/chart" uri="{C3380CC4-5D6E-409C-BE32-E72D297353CC}">
              <c16:uniqueId val="{00000000-16FA-4FB0-927F-7BEE0725C219}"/>
            </c:ext>
          </c:extLst>
        </c:ser>
        <c:dLbls>
          <c:showLegendKey val="0"/>
          <c:showVal val="0"/>
          <c:showCatName val="0"/>
          <c:showSerName val="0"/>
          <c:showPercent val="0"/>
          <c:showBubbleSize val="0"/>
        </c:dLbls>
        <c:gapWidth val="150"/>
        <c:axId val="241450664"/>
        <c:axId val="241451056"/>
      </c:barChart>
      <c:catAx>
        <c:axId val="241450664"/>
        <c:scaling>
          <c:orientation val="minMax"/>
        </c:scaling>
        <c:delete val="0"/>
        <c:axPos val="b"/>
        <c:numFmt formatCode="General" sourceLinked="1"/>
        <c:majorTickMark val="out"/>
        <c:minorTickMark val="none"/>
        <c:tickLblPos val="nextTo"/>
        <c:crossAx val="241451056"/>
        <c:crosses val="autoZero"/>
        <c:auto val="1"/>
        <c:lblAlgn val="ctr"/>
        <c:lblOffset val="100"/>
        <c:noMultiLvlLbl val="0"/>
      </c:catAx>
      <c:valAx>
        <c:axId val="241451056"/>
        <c:scaling>
          <c:orientation val="minMax"/>
          <c:max val="100"/>
          <c:min val="0"/>
        </c:scaling>
        <c:delete val="0"/>
        <c:axPos val="l"/>
        <c:majorGridlines/>
        <c:numFmt formatCode="0" sourceLinked="1"/>
        <c:majorTickMark val="out"/>
        <c:minorTickMark val="none"/>
        <c:tickLblPos val="nextTo"/>
        <c:crossAx val="241450664"/>
        <c:crosses val="autoZero"/>
        <c:crossBetween val="between"/>
      </c:valAx>
    </c:plotArea>
    <c:legend>
      <c:legendPos val="r"/>
      <c:layout>
        <c:manualLayout>
          <c:xMode val="edge"/>
          <c:yMode val="edge"/>
          <c:x val="0.79948391669573793"/>
          <c:y val="7.3207789550992816E-2"/>
          <c:w val="0.19261369614211118"/>
          <c:h val="0.15336611092627506"/>
        </c:manualLayout>
      </c:layout>
      <c:overlay val="0"/>
      <c:txPr>
        <a:bodyPr/>
        <a:lstStyle/>
        <a:p>
          <a:pPr>
            <a:defRPr sz="1800"/>
          </a:pPr>
          <a:endParaRPr lang="en-US"/>
        </a:p>
      </c:txPr>
    </c:legend>
    <c:plotVisOnly val="1"/>
    <c:dispBlanksAs val="gap"/>
    <c:showDLblsOverMax val="0"/>
  </c:chart>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E1D65A4-B8CF-484A-9BAA-65A1E5620BC2}" type="doc">
      <dgm:prSet loTypeId="urn:microsoft.com/office/officeart/2008/layout/VerticalCurvedList" loCatId="list" qsTypeId="urn:microsoft.com/office/officeart/2005/8/quickstyle/3d1" qsCatId="3D" csTypeId="urn:microsoft.com/office/officeart/2005/8/colors/accent1_2" csCatId="accent1" phldr="1"/>
      <dgm:spPr/>
      <dgm:t>
        <a:bodyPr/>
        <a:lstStyle/>
        <a:p>
          <a:endParaRPr lang="ru-RU"/>
        </a:p>
      </dgm:t>
    </dgm:pt>
    <dgm:pt modelId="{9EFCA144-2A1B-4F50-9369-BD076D4F438C}">
      <dgm:prSet phldrT="[Текст]"/>
      <dgm:spPr/>
      <dgm:t>
        <a:bodyPr/>
        <a:lstStyle/>
        <a:p>
          <a:r>
            <a:rPr lang="en-US" b="1" i="0" dirty="0" smtClean="0"/>
            <a:t>Behavioral</a:t>
          </a:r>
          <a:endParaRPr lang="ru-RU" dirty="0"/>
        </a:p>
      </dgm:t>
    </dgm:pt>
    <dgm:pt modelId="{14ABF902-1F37-435A-BB69-C3115919D69C}" type="parTrans" cxnId="{D73415AA-4F61-403C-86B3-1D560D5B70D7}">
      <dgm:prSet/>
      <dgm:spPr/>
      <dgm:t>
        <a:bodyPr/>
        <a:lstStyle/>
        <a:p>
          <a:endParaRPr lang="ru-RU"/>
        </a:p>
      </dgm:t>
    </dgm:pt>
    <dgm:pt modelId="{81C1E8EA-D765-40D6-8FD1-E33EFE240376}" type="sibTrans" cxnId="{D73415AA-4F61-403C-86B3-1D560D5B70D7}">
      <dgm:prSet/>
      <dgm:spPr/>
      <dgm:t>
        <a:bodyPr/>
        <a:lstStyle/>
        <a:p>
          <a:endParaRPr lang="ru-RU"/>
        </a:p>
      </dgm:t>
    </dgm:pt>
    <dgm:pt modelId="{83282D38-DE3B-4B64-B2E9-B607C4AEB8BF}">
      <dgm:prSet phldrT="[Текст]"/>
      <dgm:spPr/>
      <dgm:t>
        <a:bodyPr/>
        <a:lstStyle/>
        <a:p>
          <a:r>
            <a:rPr lang="en-US" b="1" i="0" dirty="0" smtClean="0"/>
            <a:t>Cognitive</a:t>
          </a:r>
          <a:endParaRPr lang="ru-RU" dirty="0"/>
        </a:p>
      </dgm:t>
    </dgm:pt>
    <dgm:pt modelId="{933A3938-369A-492F-AE74-9DBF9C838E37}" type="parTrans" cxnId="{53649424-B094-4CA3-B8A3-182DECC6D788}">
      <dgm:prSet/>
      <dgm:spPr/>
      <dgm:t>
        <a:bodyPr/>
        <a:lstStyle/>
        <a:p>
          <a:endParaRPr lang="ru-RU"/>
        </a:p>
      </dgm:t>
    </dgm:pt>
    <dgm:pt modelId="{3D807E47-4A90-45FA-BCD2-E7EA9C5E1A3A}" type="sibTrans" cxnId="{53649424-B094-4CA3-B8A3-182DECC6D788}">
      <dgm:prSet/>
      <dgm:spPr/>
      <dgm:t>
        <a:bodyPr/>
        <a:lstStyle/>
        <a:p>
          <a:endParaRPr lang="ru-RU"/>
        </a:p>
      </dgm:t>
    </dgm:pt>
    <dgm:pt modelId="{F0BBC893-17DC-43A2-8AE5-FB1CA2C1B070}">
      <dgm:prSet phldrT="[Текст]"/>
      <dgm:spPr/>
      <dgm:t>
        <a:bodyPr/>
        <a:lstStyle/>
        <a:p>
          <a:r>
            <a:rPr lang="en-US" b="1" i="0" dirty="0" smtClean="0"/>
            <a:t>Social</a:t>
          </a:r>
          <a:endParaRPr lang="ru-RU" dirty="0"/>
        </a:p>
      </dgm:t>
    </dgm:pt>
    <dgm:pt modelId="{6CC760BE-918C-485A-A48D-4B8BA47F79FA}" type="parTrans" cxnId="{E8C58F84-114A-4908-A2EB-38784636955B}">
      <dgm:prSet/>
      <dgm:spPr/>
      <dgm:t>
        <a:bodyPr/>
        <a:lstStyle/>
        <a:p>
          <a:endParaRPr lang="ru-RU"/>
        </a:p>
      </dgm:t>
    </dgm:pt>
    <dgm:pt modelId="{5EF550DF-8DB1-4A7E-B7C3-C31DE112F4EA}" type="sibTrans" cxnId="{E8C58F84-114A-4908-A2EB-38784636955B}">
      <dgm:prSet/>
      <dgm:spPr/>
      <dgm:t>
        <a:bodyPr/>
        <a:lstStyle/>
        <a:p>
          <a:endParaRPr lang="ru-RU"/>
        </a:p>
      </dgm:t>
    </dgm:pt>
    <dgm:pt modelId="{3B9A5C27-CFBC-4C48-AA75-DF8C0F7C8DCB}">
      <dgm:prSet phldrT="[Текст]"/>
      <dgm:spPr/>
      <dgm:t>
        <a:bodyPr/>
        <a:lstStyle/>
        <a:p>
          <a:r>
            <a:rPr lang="en-US" b="1" i="0" dirty="0" smtClean="0"/>
            <a:t>Existential-humanistic</a:t>
          </a:r>
          <a:endParaRPr lang="ru-RU" dirty="0"/>
        </a:p>
      </dgm:t>
    </dgm:pt>
    <dgm:pt modelId="{5D3C61C1-85AE-405F-9AAB-6084A8440407}" type="parTrans" cxnId="{20976988-27A2-4A38-BF93-E0FE3510C7A1}">
      <dgm:prSet/>
      <dgm:spPr/>
      <dgm:t>
        <a:bodyPr/>
        <a:lstStyle/>
        <a:p>
          <a:endParaRPr lang="ru-RU"/>
        </a:p>
      </dgm:t>
    </dgm:pt>
    <dgm:pt modelId="{D0C57121-59C9-4B11-9DA0-65D0474894D3}" type="sibTrans" cxnId="{20976988-27A2-4A38-BF93-E0FE3510C7A1}">
      <dgm:prSet/>
      <dgm:spPr/>
      <dgm:t>
        <a:bodyPr/>
        <a:lstStyle/>
        <a:p>
          <a:endParaRPr lang="ru-RU"/>
        </a:p>
      </dgm:t>
    </dgm:pt>
    <dgm:pt modelId="{878637E8-39A1-412A-B200-9E267A9A53F9}">
      <dgm:prSet phldrT="[Текст]"/>
      <dgm:spPr/>
      <dgm:t>
        <a:bodyPr/>
        <a:lstStyle/>
        <a:p>
          <a:r>
            <a:rPr lang="en-US" b="1" dirty="0" smtClean="0"/>
            <a:t>Psychoanalysis</a:t>
          </a:r>
          <a:endParaRPr lang="ru-RU" b="1" dirty="0"/>
        </a:p>
      </dgm:t>
    </dgm:pt>
    <dgm:pt modelId="{ADF954EA-4A26-4E31-93EA-5D2BA7B8E794}" type="parTrans" cxnId="{336CFD56-E34D-453D-9D84-AA4C047C0D3F}">
      <dgm:prSet/>
      <dgm:spPr/>
      <dgm:t>
        <a:bodyPr/>
        <a:lstStyle/>
        <a:p>
          <a:endParaRPr lang="ru-RU"/>
        </a:p>
      </dgm:t>
    </dgm:pt>
    <dgm:pt modelId="{86CDC612-CB7A-412B-90F3-B086F158BD09}" type="sibTrans" cxnId="{336CFD56-E34D-453D-9D84-AA4C047C0D3F}">
      <dgm:prSet/>
      <dgm:spPr/>
      <dgm:t>
        <a:bodyPr/>
        <a:lstStyle/>
        <a:p>
          <a:endParaRPr lang="ru-RU"/>
        </a:p>
      </dgm:t>
    </dgm:pt>
    <dgm:pt modelId="{7DE08916-CD09-4901-A292-EEFD190564C2}" type="pres">
      <dgm:prSet presAssocID="{CE1D65A4-B8CF-484A-9BAA-65A1E5620BC2}" presName="Name0" presStyleCnt="0">
        <dgm:presLayoutVars>
          <dgm:chMax val="7"/>
          <dgm:chPref val="7"/>
          <dgm:dir/>
        </dgm:presLayoutVars>
      </dgm:prSet>
      <dgm:spPr/>
      <dgm:t>
        <a:bodyPr/>
        <a:lstStyle/>
        <a:p>
          <a:endParaRPr lang="ru-RU"/>
        </a:p>
      </dgm:t>
    </dgm:pt>
    <dgm:pt modelId="{0CF3A151-8354-4210-9C57-B8675BCFA230}" type="pres">
      <dgm:prSet presAssocID="{CE1D65A4-B8CF-484A-9BAA-65A1E5620BC2}" presName="Name1" presStyleCnt="0"/>
      <dgm:spPr/>
    </dgm:pt>
    <dgm:pt modelId="{8B9969CC-2625-4A00-A027-FDB05D5D8ADE}" type="pres">
      <dgm:prSet presAssocID="{CE1D65A4-B8CF-484A-9BAA-65A1E5620BC2}" presName="cycle" presStyleCnt="0"/>
      <dgm:spPr/>
    </dgm:pt>
    <dgm:pt modelId="{AE8FEBE1-85B6-4A26-9542-99137220F53C}" type="pres">
      <dgm:prSet presAssocID="{CE1D65A4-B8CF-484A-9BAA-65A1E5620BC2}" presName="srcNode" presStyleLbl="node1" presStyleIdx="0" presStyleCnt="5"/>
      <dgm:spPr/>
    </dgm:pt>
    <dgm:pt modelId="{03AF62F1-D72E-4DB6-85A0-D7AD48F57125}" type="pres">
      <dgm:prSet presAssocID="{CE1D65A4-B8CF-484A-9BAA-65A1E5620BC2}" presName="conn" presStyleLbl="parChTrans1D2" presStyleIdx="0" presStyleCnt="1"/>
      <dgm:spPr/>
      <dgm:t>
        <a:bodyPr/>
        <a:lstStyle/>
        <a:p>
          <a:endParaRPr lang="ru-RU"/>
        </a:p>
      </dgm:t>
    </dgm:pt>
    <dgm:pt modelId="{B6AB433D-F97C-4139-874A-F0015A1626BE}" type="pres">
      <dgm:prSet presAssocID="{CE1D65A4-B8CF-484A-9BAA-65A1E5620BC2}" presName="extraNode" presStyleLbl="node1" presStyleIdx="0" presStyleCnt="5"/>
      <dgm:spPr/>
    </dgm:pt>
    <dgm:pt modelId="{05960E08-08C0-4668-9131-F0EE19F07A9F}" type="pres">
      <dgm:prSet presAssocID="{CE1D65A4-B8CF-484A-9BAA-65A1E5620BC2}" presName="dstNode" presStyleLbl="node1" presStyleIdx="0" presStyleCnt="5"/>
      <dgm:spPr/>
    </dgm:pt>
    <dgm:pt modelId="{34DB2EDE-BEEF-4203-AE3E-AC75C98A29B4}" type="pres">
      <dgm:prSet presAssocID="{9EFCA144-2A1B-4F50-9369-BD076D4F438C}" presName="text_1" presStyleLbl="node1" presStyleIdx="0" presStyleCnt="5" custScaleX="97420" custLinFactNeighborX="644" custLinFactNeighborY="-18946">
        <dgm:presLayoutVars>
          <dgm:bulletEnabled val="1"/>
        </dgm:presLayoutVars>
      </dgm:prSet>
      <dgm:spPr/>
      <dgm:t>
        <a:bodyPr/>
        <a:lstStyle/>
        <a:p>
          <a:endParaRPr lang="ru-RU"/>
        </a:p>
      </dgm:t>
    </dgm:pt>
    <dgm:pt modelId="{1DE1826A-5591-477D-8D35-05307384D7E8}" type="pres">
      <dgm:prSet presAssocID="{9EFCA144-2A1B-4F50-9369-BD076D4F438C}" presName="accent_1" presStyleCnt="0"/>
      <dgm:spPr/>
    </dgm:pt>
    <dgm:pt modelId="{B8D0FA53-E59A-4B86-8273-D19D45AE8A93}" type="pres">
      <dgm:prSet presAssocID="{9EFCA144-2A1B-4F50-9369-BD076D4F438C}" presName="accentRepeatNode" presStyleLbl="solidFgAcc1" presStyleIdx="0" presStyleCnt="5" custLinFactNeighborX="21886" custLinFactNeighborY="-13055"/>
      <dgm:spPr/>
    </dgm:pt>
    <dgm:pt modelId="{3DCCB2C9-90F8-4FEA-8FD8-C4D053471F3C}" type="pres">
      <dgm:prSet presAssocID="{83282D38-DE3B-4B64-B2E9-B607C4AEB8BF}" presName="text_2" presStyleLbl="node1" presStyleIdx="1" presStyleCnt="5">
        <dgm:presLayoutVars>
          <dgm:bulletEnabled val="1"/>
        </dgm:presLayoutVars>
      </dgm:prSet>
      <dgm:spPr/>
      <dgm:t>
        <a:bodyPr/>
        <a:lstStyle/>
        <a:p>
          <a:endParaRPr lang="ru-RU"/>
        </a:p>
      </dgm:t>
    </dgm:pt>
    <dgm:pt modelId="{33277FCE-5CCC-45FD-AD66-59B492ACC6E2}" type="pres">
      <dgm:prSet presAssocID="{83282D38-DE3B-4B64-B2E9-B607C4AEB8BF}" presName="accent_2" presStyleCnt="0"/>
      <dgm:spPr/>
    </dgm:pt>
    <dgm:pt modelId="{44733DCA-9234-48B2-B9E8-98B8BFB8698E}" type="pres">
      <dgm:prSet presAssocID="{83282D38-DE3B-4B64-B2E9-B607C4AEB8BF}" presName="accentRepeatNode" presStyleLbl="solidFgAcc1" presStyleIdx="1" presStyleCnt="5"/>
      <dgm:spPr/>
      <dgm:t>
        <a:bodyPr/>
        <a:lstStyle/>
        <a:p>
          <a:endParaRPr lang="ru-RU"/>
        </a:p>
      </dgm:t>
    </dgm:pt>
    <dgm:pt modelId="{EB35ADD7-B5BC-40F7-A2C0-46AFF42ADAC4}" type="pres">
      <dgm:prSet presAssocID="{F0BBC893-17DC-43A2-8AE5-FB1CA2C1B070}" presName="text_3" presStyleLbl="node1" presStyleIdx="2" presStyleCnt="5">
        <dgm:presLayoutVars>
          <dgm:bulletEnabled val="1"/>
        </dgm:presLayoutVars>
      </dgm:prSet>
      <dgm:spPr/>
      <dgm:t>
        <a:bodyPr/>
        <a:lstStyle/>
        <a:p>
          <a:endParaRPr lang="ru-RU"/>
        </a:p>
      </dgm:t>
    </dgm:pt>
    <dgm:pt modelId="{D86444D5-7CCC-49EE-B4D3-2B2539DBBC08}" type="pres">
      <dgm:prSet presAssocID="{F0BBC893-17DC-43A2-8AE5-FB1CA2C1B070}" presName="accent_3" presStyleCnt="0"/>
      <dgm:spPr/>
    </dgm:pt>
    <dgm:pt modelId="{65BCEBA9-9449-46C5-A9F7-79D8972CC54D}" type="pres">
      <dgm:prSet presAssocID="{F0BBC893-17DC-43A2-8AE5-FB1CA2C1B070}" presName="accentRepeatNode" presStyleLbl="solidFgAcc1" presStyleIdx="2" presStyleCnt="5"/>
      <dgm:spPr/>
      <dgm:t>
        <a:bodyPr/>
        <a:lstStyle/>
        <a:p>
          <a:endParaRPr lang="ru-RU"/>
        </a:p>
      </dgm:t>
    </dgm:pt>
    <dgm:pt modelId="{D52DCA88-45CC-4EA8-B29C-4750AFE0D378}" type="pres">
      <dgm:prSet presAssocID="{3B9A5C27-CFBC-4C48-AA75-DF8C0F7C8DCB}" presName="text_4" presStyleLbl="node1" presStyleIdx="3" presStyleCnt="5">
        <dgm:presLayoutVars>
          <dgm:bulletEnabled val="1"/>
        </dgm:presLayoutVars>
      </dgm:prSet>
      <dgm:spPr/>
      <dgm:t>
        <a:bodyPr/>
        <a:lstStyle/>
        <a:p>
          <a:endParaRPr lang="ru-RU"/>
        </a:p>
      </dgm:t>
    </dgm:pt>
    <dgm:pt modelId="{0450B98E-8762-447C-B5EF-B903649385D9}" type="pres">
      <dgm:prSet presAssocID="{3B9A5C27-CFBC-4C48-AA75-DF8C0F7C8DCB}" presName="accent_4" presStyleCnt="0"/>
      <dgm:spPr/>
    </dgm:pt>
    <dgm:pt modelId="{3BB5B6F3-B595-49E7-B2F5-562E90BD92DB}" type="pres">
      <dgm:prSet presAssocID="{3B9A5C27-CFBC-4C48-AA75-DF8C0F7C8DCB}" presName="accentRepeatNode" presStyleLbl="solidFgAcc1" presStyleIdx="3" presStyleCnt="5"/>
      <dgm:spPr/>
    </dgm:pt>
    <dgm:pt modelId="{2A58E1DB-9DB8-4117-9723-9A6D6BF12B00}" type="pres">
      <dgm:prSet presAssocID="{878637E8-39A1-412A-B200-9E267A9A53F9}" presName="text_5" presStyleLbl="node1" presStyleIdx="4" presStyleCnt="5">
        <dgm:presLayoutVars>
          <dgm:bulletEnabled val="1"/>
        </dgm:presLayoutVars>
      </dgm:prSet>
      <dgm:spPr/>
      <dgm:t>
        <a:bodyPr/>
        <a:lstStyle/>
        <a:p>
          <a:endParaRPr lang="ru-RU"/>
        </a:p>
      </dgm:t>
    </dgm:pt>
    <dgm:pt modelId="{DA907483-694D-46FF-A4C3-667B1CEC61FF}" type="pres">
      <dgm:prSet presAssocID="{878637E8-39A1-412A-B200-9E267A9A53F9}" presName="accent_5" presStyleCnt="0"/>
      <dgm:spPr/>
    </dgm:pt>
    <dgm:pt modelId="{6008818E-F12C-4E54-BE7B-899321BA5F7D}" type="pres">
      <dgm:prSet presAssocID="{878637E8-39A1-412A-B200-9E267A9A53F9}" presName="accentRepeatNode" presStyleLbl="solidFgAcc1" presStyleIdx="4" presStyleCnt="5"/>
      <dgm:spPr/>
    </dgm:pt>
  </dgm:ptLst>
  <dgm:cxnLst>
    <dgm:cxn modelId="{27B2EE21-3A9F-4588-9737-62DBFFD0A238}" type="presOf" srcId="{3B9A5C27-CFBC-4C48-AA75-DF8C0F7C8DCB}" destId="{D52DCA88-45CC-4EA8-B29C-4750AFE0D378}" srcOrd="0" destOrd="0" presId="urn:microsoft.com/office/officeart/2008/layout/VerticalCurvedList"/>
    <dgm:cxn modelId="{4E8BE83D-D206-4431-AAC4-6D0BCFEDF713}" type="presOf" srcId="{CE1D65A4-B8CF-484A-9BAA-65A1E5620BC2}" destId="{7DE08916-CD09-4901-A292-EEFD190564C2}" srcOrd="0" destOrd="0" presId="urn:microsoft.com/office/officeart/2008/layout/VerticalCurvedList"/>
    <dgm:cxn modelId="{BEB1A5C8-CF9B-4EC5-BAA2-9A14F8A21746}" type="presOf" srcId="{81C1E8EA-D765-40D6-8FD1-E33EFE240376}" destId="{03AF62F1-D72E-4DB6-85A0-D7AD48F57125}" srcOrd="0" destOrd="0" presId="urn:microsoft.com/office/officeart/2008/layout/VerticalCurvedList"/>
    <dgm:cxn modelId="{72ED0CD2-9A1D-4A41-B63A-85D2410E0F74}" type="presOf" srcId="{878637E8-39A1-412A-B200-9E267A9A53F9}" destId="{2A58E1DB-9DB8-4117-9723-9A6D6BF12B00}" srcOrd="0" destOrd="0" presId="urn:microsoft.com/office/officeart/2008/layout/VerticalCurvedList"/>
    <dgm:cxn modelId="{20976988-27A2-4A38-BF93-E0FE3510C7A1}" srcId="{CE1D65A4-B8CF-484A-9BAA-65A1E5620BC2}" destId="{3B9A5C27-CFBC-4C48-AA75-DF8C0F7C8DCB}" srcOrd="3" destOrd="0" parTransId="{5D3C61C1-85AE-405F-9AAB-6084A8440407}" sibTransId="{D0C57121-59C9-4B11-9DA0-65D0474894D3}"/>
    <dgm:cxn modelId="{C4B0A711-CE69-47FE-A131-7A0E8F34C152}" type="presOf" srcId="{F0BBC893-17DC-43A2-8AE5-FB1CA2C1B070}" destId="{EB35ADD7-B5BC-40F7-A2C0-46AFF42ADAC4}" srcOrd="0" destOrd="0" presId="urn:microsoft.com/office/officeart/2008/layout/VerticalCurvedList"/>
    <dgm:cxn modelId="{E8C58F84-114A-4908-A2EB-38784636955B}" srcId="{CE1D65A4-B8CF-484A-9BAA-65A1E5620BC2}" destId="{F0BBC893-17DC-43A2-8AE5-FB1CA2C1B070}" srcOrd="2" destOrd="0" parTransId="{6CC760BE-918C-485A-A48D-4B8BA47F79FA}" sibTransId="{5EF550DF-8DB1-4A7E-B7C3-C31DE112F4EA}"/>
    <dgm:cxn modelId="{0AC1A32E-7218-4A4D-8F90-7287395D0164}" type="presOf" srcId="{83282D38-DE3B-4B64-B2E9-B607C4AEB8BF}" destId="{3DCCB2C9-90F8-4FEA-8FD8-C4D053471F3C}" srcOrd="0" destOrd="0" presId="urn:microsoft.com/office/officeart/2008/layout/VerticalCurvedList"/>
    <dgm:cxn modelId="{336CFD56-E34D-453D-9D84-AA4C047C0D3F}" srcId="{CE1D65A4-B8CF-484A-9BAA-65A1E5620BC2}" destId="{878637E8-39A1-412A-B200-9E267A9A53F9}" srcOrd="4" destOrd="0" parTransId="{ADF954EA-4A26-4E31-93EA-5D2BA7B8E794}" sibTransId="{86CDC612-CB7A-412B-90F3-B086F158BD09}"/>
    <dgm:cxn modelId="{53649424-B094-4CA3-B8A3-182DECC6D788}" srcId="{CE1D65A4-B8CF-484A-9BAA-65A1E5620BC2}" destId="{83282D38-DE3B-4B64-B2E9-B607C4AEB8BF}" srcOrd="1" destOrd="0" parTransId="{933A3938-369A-492F-AE74-9DBF9C838E37}" sibTransId="{3D807E47-4A90-45FA-BCD2-E7EA9C5E1A3A}"/>
    <dgm:cxn modelId="{D73415AA-4F61-403C-86B3-1D560D5B70D7}" srcId="{CE1D65A4-B8CF-484A-9BAA-65A1E5620BC2}" destId="{9EFCA144-2A1B-4F50-9369-BD076D4F438C}" srcOrd="0" destOrd="0" parTransId="{14ABF902-1F37-435A-BB69-C3115919D69C}" sibTransId="{81C1E8EA-D765-40D6-8FD1-E33EFE240376}"/>
    <dgm:cxn modelId="{9D5A7C95-DABF-44A1-BC54-61D8036D521F}" type="presOf" srcId="{9EFCA144-2A1B-4F50-9369-BD076D4F438C}" destId="{34DB2EDE-BEEF-4203-AE3E-AC75C98A29B4}" srcOrd="0" destOrd="0" presId="urn:microsoft.com/office/officeart/2008/layout/VerticalCurvedList"/>
    <dgm:cxn modelId="{A0638EB2-945F-4D15-815D-E078429FF44A}" type="presParOf" srcId="{7DE08916-CD09-4901-A292-EEFD190564C2}" destId="{0CF3A151-8354-4210-9C57-B8675BCFA230}" srcOrd="0" destOrd="0" presId="urn:microsoft.com/office/officeart/2008/layout/VerticalCurvedList"/>
    <dgm:cxn modelId="{EE008FB6-1362-416D-B5BD-FC716B5F2501}" type="presParOf" srcId="{0CF3A151-8354-4210-9C57-B8675BCFA230}" destId="{8B9969CC-2625-4A00-A027-FDB05D5D8ADE}" srcOrd="0" destOrd="0" presId="urn:microsoft.com/office/officeart/2008/layout/VerticalCurvedList"/>
    <dgm:cxn modelId="{B7A319B8-EB8D-4F18-B457-C102742E9F70}" type="presParOf" srcId="{8B9969CC-2625-4A00-A027-FDB05D5D8ADE}" destId="{AE8FEBE1-85B6-4A26-9542-99137220F53C}" srcOrd="0" destOrd="0" presId="urn:microsoft.com/office/officeart/2008/layout/VerticalCurvedList"/>
    <dgm:cxn modelId="{6B31697F-2C0F-4832-9CDB-9AF747B51860}" type="presParOf" srcId="{8B9969CC-2625-4A00-A027-FDB05D5D8ADE}" destId="{03AF62F1-D72E-4DB6-85A0-D7AD48F57125}" srcOrd="1" destOrd="0" presId="urn:microsoft.com/office/officeart/2008/layout/VerticalCurvedList"/>
    <dgm:cxn modelId="{CDB89ACA-84F5-4EF3-8A3B-14DDE8235A27}" type="presParOf" srcId="{8B9969CC-2625-4A00-A027-FDB05D5D8ADE}" destId="{B6AB433D-F97C-4139-874A-F0015A1626BE}" srcOrd="2" destOrd="0" presId="urn:microsoft.com/office/officeart/2008/layout/VerticalCurvedList"/>
    <dgm:cxn modelId="{570C3473-02F7-4ABE-BB82-1587DE09C087}" type="presParOf" srcId="{8B9969CC-2625-4A00-A027-FDB05D5D8ADE}" destId="{05960E08-08C0-4668-9131-F0EE19F07A9F}" srcOrd="3" destOrd="0" presId="urn:microsoft.com/office/officeart/2008/layout/VerticalCurvedList"/>
    <dgm:cxn modelId="{3D4CB243-D11D-4796-B2FD-6B994AAB4224}" type="presParOf" srcId="{0CF3A151-8354-4210-9C57-B8675BCFA230}" destId="{34DB2EDE-BEEF-4203-AE3E-AC75C98A29B4}" srcOrd="1" destOrd="0" presId="urn:microsoft.com/office/officeart/2008/layout/VerticalCurvedList"/>
    <dgm:cxn modelId="{0B360FF8-6A57-4BA8-8F81-2AD62489BE47}" type="presParOf" srcId="{0CF3A151-8354-4210-9C57-B8675BCFA230}" destId="{1DE1826A-5591-477D-8D35-05307384D7E8}" srcOrd="2" destOrd="0" presId="urn:microsoft.com/office/officeart/2008/layout/VerticalCurvedList"/>
    <dgm:cxn modelId="{8C5E0C68-EC03-440B-B44B-7E76605267EC}" type="presParOf" srcId="{1DE1826A-5591-477D-8D35-05307384D7E8}" destId="{B8D0FA53-E59A-4B86-8273-D19D45AE8A93}" srcOrd="0" destOrd="0" presId="urn:microsoft.com/office/officeart/2008/layout/VerticalCurvedList"/>
    <dgm:cxn modelId="{6B67E60F-3DB4-4758-BE9F-B4EAD52B6DE3}" type="presParOf" srcId="{0CF3A151-8354-4210-9C57-B8675BCFA230}" destId="{3DCCB2C9-90F8-4FEA-8FD8-C4D053471F3C}" srcOrd="3" destOrd="0" presId="urn:microsoft.com/office/officeart/2008/layout/VerticalCurvedList"/>
    <dgm:cxn modelId="{318CAEBD-D1B6-4C7E-81A5-88E41772D3E8}" type="presParOf" srcId="{0CF3A151-8354-4210-9C57-B8675BCFA230}" destId="{33277FCE-5CCC-45FD-AD66-59B492ACC6E2}" srcOrd="4" destOrd="0" presId="urn:microsoft.com/office/officeart/2008/layout/VerticalCurvedList"/>
    <dgm:cxn modelId="{81501F18-5697-47D7-A673-4ACB7D54E624}" type="presParOf" srcId="{33277FCE-5CCC-45FD-AD66-59B492ACC6E2}" destId="{44733DCA-9234-48B2-B9E8-98B8BFB8698E}" srcOrd="0" destOrd="0" presId="urn:microsoft.com/office/officeart/2008/layout/VerticalCurvedList"/>
    <dgm:cxn modelId="{263223B8-4785-49C5-9B9D-FC24C48B4709}" type="presParOf" srcId="{0CF3A151-8354-4210-9C57-B8675BCFA230}" destId="{EB35ADD7-B5BC-40F7-A2C0-46AFF42ADAC4}" srcOrd="5" destOrd="0" presId="urn:microsoft.com/office/officeart/2008/layout/VerticalCurvedList"/>
    <dgm:cxn modelId="{AC67D8DC-D311-4A6D-9EE1-692E8FB1574F}" type="presParOf" srcId="{0CF3A151-8354-4210-9C57-B8675BCFA230}" destId="{D86444D5-7CCC-49EE-B4D3-2B2539DBBC08}" srcOrd="6" destOrd="0" presId="urn:microsoft.com/office/officeart/2008/layout/VerticalCurvedList"/>
    <dgm:cxn modelId="{0DB2B983-F758-4AF6-B135-F0FF09F70D58}" type="presParOf" srcId="{D86444D5-7CCC-49EE-B4D3-2B2539DBBC08}" destId="{65BCEBA9-9449-46C5-A9F7-79D8972CC54D}" srcOrd="0" destOrd="0" presId="urn:microsoft.com/office/officeart/2008/layout/VerticalCurvedList"/>
    <dgm:cxn modelId="{2192E1FB-E577-46B3-B0B5-0A53D2B34A40}" type="presParOf" srcId="{0CF3A151-8354-4210-9C57-B8675BCFA230}" destId="{D52DCA88-45CC-4EA8-B29C-4750AFE0D378}" srcOrd="7" destOrd="0" presId="urn:microsoft.com/office/officeart/2008/layout/VerticalCurvedList"/>
    <dgm:cxn modelId="{05358B3B-A796-4AFB-B11A-F0EAB0089BC7}" type="presParOf" srcId="{0CF3A151-8354-4210-9C57-B8675BCFA230}" destId="{0450B98E-8762-447C-B5EF-B903649385D9}" srcOrd="8" destOrd="0" presId="urn:microsoft.com/office/officeart/2008/layout/VerticalCurvedList"/>
    <dgm:cxn modelId="{04B224D4-9B5C-4D33-A36D-B9A9A0640735}" type="presParOf" srcId="{0450B98E-8762-447C-B5EF-B903649385D9}" destId="{3BB5B6F3-B595-49E7-B2F5-562E90BD92DB}" srcOrd="0" destOrd="0" presId="urn:microsoft.com/office/officeart/2008/layout/VerticalCurvedList"/>
    <dgm:cxn modelId="{59742142-AC37-4E89-889C-48C79111EFC1}" type="presParOf" srcId="{0CF3A151-8354-4210-9C57-B8675BCFA230}" destId="{2A58E1DB-9DB8-4117-9723-9A6D6BF12B00}" srcOrd="9" destOrd="0" presId="urn:microsoft.com/office/officeart/2008/layout/VerticalCurvedList"/>
    <dgm:cxn modelId="{F97C590E-A2E2-4DDE-A3B1-662795906E01}" type="presParOf" srcId="{0CF3A151-8354-4210-9C57-B8675BCFA230}" destId="{DA907483-694D-46FF-A4C3-667B1CEC61FF}" srcOrd="10" destOrd="0" presId="urn:microsoft.com/office/officeart/2008/layout/VerticalCurvedList"/>
    <dgm:cxn modelId="{5A5CF84A-64AC-4FB0-A940-6E0578B1A057}" type="presParOf" srcId="{DA907483-694D-46FF-A4C3-667B1CEC61FF}" destId="{6008818E-F12C-4E54-BE7B-899321BA5F7D}"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F77C1FB-424E-4C3E-9044-1BAA37ECB3FE}" type="doc">
      <dgm:prSet loTypeId="urn:microsoft.com/office/officeart/2005/8/layout/vList2" loCatId="list" qsTypeId="urn:microsoft.com/office/officeart/2005/8/quickstyle/3d2" qsCatId="3D" csTypeId="urn:microsoft.com/office/officeart/2005/8/colors/accent1_2" csCatId="accent1" phldr="1"/>
      <dgm:spPr/>
      <dgm:t>
        <a:bodyPr/>
        <a:lstStyle/>
        <a:p>
          <a:endParaRPr lang="ru-RU"/>
        </a:p>
      </dgm:t>
    </dgm:pt>
    <dgm:pt modelId="{D4E5D02E-995F-41B5-AB33-F698FD39FBDA}">
      <dgm:prSet phldrT="[Текст]" custT="1"/>
      <dgm:spPr>
        <a:solidFill>
          <a:schemeClr val="accent2">
            <a:lumMod val="75000"/>
          </a:schemeClr>
        </a:solidFill>
      </dgm:spPr>
      <dgm:t>
        <a:bodyPr/>
        <a:lstStyle/>
        <a:p>
          <a:r>
            <a:rPr lang="en-US" sz="2800" b="0" i="0" dirty="0" smtClean="0"/>
            <a:t>Psychology</a:t>
          </a:r>
          <a:r>
            <a:rPr lang="ru-RU" sz="2800" b="0" i="0" dirty="0" smtClean="0"/>
            <a:t> </a:t>
          </a:r>
          <a:endParaRPr lang="ru-RU" sz="2800" dirty="0"/>
        </a:p>
      </dgm:t>
    </dgm:pt>
    <dgm:pt modelId="{103E7B9B-E8FD-40F2-8FBA-B30F4919ACFB}" type="parTrans" cxnId="{1FC64F0C-94CB-4515-8392-CB7DC1EEAB73}">
      <dgm:prSet/>
      <dgm:spPr/>
      <dgm:t>
        <a:bodyPr/>
        <a:lstStyle/>
        <a:p>
          <a:endParaRPr lang="ru-RU"/>
        </a:p>
      </dgm:t>
    </dgm:pt>
    <dgm:pt modelId="{4A9B908A-1F1E-4A97-BD48-8971AD72B637}" type="sibTrans" cxnId="{1FC64F0C-94CB-4515-8392-CB7DC1EEAB73}">
      <dgm:prSet/>
      <dgm:spPr/>
      <dgm:t>
        <a:bodyPr/>
        <a:lstStyle/>
        <a:p>
          <a:endParaRPr lang="ru-RU"/>
        </a:p>
      </dgm:t>
    </dgm:pt>
    <dgm:pt modelId="{997F57B2-B0BC-46A4-B8EB-383AF8FB270E}" type="pres">
      <dgm:prSet presAssocID="{5F77C1FB-424E-4C3E-9044-1BAA37ECB3FE}" presName="linear" presStyleCnt="0">
        <dgm:presLayoutVars>
          <dgm:animLvl val="lvl"/>
          <dgm:resizeHandles val="exact"/>
        </dgm:presLayoutVars>
      </dgm:prSet>
      <dgm:spPr/>
      <dgm:t>
        <a:bodyPr/>
        <a:lstStyle/>
        <a:p>
          <a:endParaRPr lang="ru-RU"/>
        </a:p>
      </dgm:t>
    </dgm:pt>
    <dgm:pt modelId="{19A3665F-9E12-4BE8-AE2E-8615D15D3265}" type="pres">
      <dgm:prSet presAssocID="{D4E5D02E-995F-41B5-AB33-F698FD39FBDA}" presName="parentText" presStyleLbl="node1" presStyleIdx="0" presStyleCnt="1" custScaleX="74884" custScaleY="77398" custLinFactNeighborX="-4384" custLinFactNeighborY="-45974">
        <dgm:presLayoutVars>
          <dgm:chMax val="0"/>
          <dgm:bulletEnabled val="1"/>
        </dgm:presLayoutVars>
      </dgm:prSet>
      <dgm:spPr/>
      <dgm:t>
        <a:bodyPr/>
        <a:lstStyle/>
        <a:p>
          <a:endParaRPr lang="ru-RU"/>
        </a:p>
      </dgm:t>
    </dgm:pt>
  </dgm:ptLst>
  <dgm:cxnLst>
    <dgm:cxn modelId="{3A4DFCC6-FFCC-4067-8898-218ED8D972AF}" type="presOf" srcId="{5F77C1FB-424E-4C3E-9044-1BAA37ECB3FE}" destId="{997F57B2-B0BC-46A4-B8EB-383AF8FB270E}" srcOrd="0" destOrd="0" presId="urn:microsoft.com/office/officeart/2005/8/layout/vList2"/>
    <dgm:cxn modelId="{CB8932A0-77AA-4757-86DE-CB80ADDAB247}" type="presOf" srcId="{D4E5D02E-995F-41B5-AB33-F698FD39FBDA}" destId="{19A3665F-9E12-4BE8-AE2E-8615D15D3265}" srcOrd="0" destOrd="0" presId="urn:microsoft.com/office/officeart/2005/8/layout/vList2"/>
    <dgm:cxn modelId="{1FC64F0C-94CB-4515-8392-CB7DC1EEAB73}" srcId="{5F77C1FB-424E-4C3E-9044-1BAA37ECB3FE}" destId="{D4E5D02E-995F-41B5-AB33-F698FD39FBDA}" srcOrd="0" destOrd="0" parTransId="{103E7B9B-E8FD-40F2-8FBA-B30F4919ACFB}" sibTransId="{4A9B908A-1F1E-4A97-BD48-8971AD72B637}"/>
    <dgm:cxn modelId="{6C64D2F0-02CF-49AC-9064-3528C7F1C55A}" type="presParOf" srcId="{997F57B2-B0BC-46A4-B8EB-383AF8FB270E}" destId="{19A3665F-9E12-4BE8-AE2E-8615D15D3265}"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AF62F1-D72E-4DB6-85A0-D7AD48F57125}">
      <dsp:nvSpPr>
        <dsp:cNvPr id="0" name=""/>
        <dsp:cNvSpPr/>
      </dsp:nvSpPr>
      <dsp:spPr>
        <a:xfrm>
          <a:off x="-5844136" y="-894410"/>
          <a:ext cx="6957489" cy="6957489"/>
        </a:xfrm>
        <a:prstGeom prst="blockArc">
          <a:avLst>
            <a:gd name="adj1" fmla="val 18900000"/>
            <a:gd name="adj2" fmla="val 2700000"/>
            <a:gd name="adj3" fmla="val 310"/>
          </a:avLst>
        </a:prstGeom>
        <a:noFill/>
        <a:ln w="19050" cap="rnd"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34DB2EDE-BEEF-4203-AE3E-AC75C98A29B4}">
      <dsp:nvSpPr>
        <dsp:cNvPr id="0" name=""/>
        <dsp:cNvSpPr/>
      </dsp:nvSpPr>
      <dsp:spPr>
        <a:xfrm>
          <a:off x="602075" y="200492"/>
          <a:ext cx="5815921" cy="646290"/>
        </a:xfrm>
        <a:prstGeom prst="rect">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12993" tIns="88900" rIns="88900" bIns="88900" numCol="1" spcCol="1270" anchor="ctr" anchorCtr="0">
          <a:noAutofit/>
        </a:bodyPr>
        <a:lstStyle/>
        <a:p>
          <a:pPr lvl="0" algn="l" defTabSz="1555750">
            <a:lnSpc>
              <a:spcPct val="90000"/>
            </a:lnSpc>
            <a:spcBef>
              <a:spcPct val="0"/>
            </a:spcBef>
            <a:spcAft>
              <a:spcPct val="35000"/>
            </a:spcAft>
          </a:pPr>
          <a:r>
            <a:rPr lang="en-US" sz="3500" b="1" i="0" kern="1200" dirty="0" smtClean="0"/>
            <a:t>Behavioral</a:t>
          </a:r>
          <a:endParaRPr lang="ru-RU" sz="3500" kern="1200" dirty="0"/>
        </a:p>
      </dsp:txBody>
      <dsp:txXfrm>
        <a:off x="602075" y="200492"/>
        <a:ext cx="5815921" cy="646290"/>
      </dsp:txXfrm>
    </dsp:sp>
    <dsp:sp modelId="{B8D0FA53-E59A-4B86-8273-D19D45AE8A93}">
      <dsp:nvSpPr>
        <dsp:cNvPr id="0" name=""/>
        <dsp:cNvSpPr/>
      </dsp:nvSpPr>
      <dsp:spPr>
        <a:xfrm>
          <a:off x="259493" y="136685"/>
          <a:ext cx="807862" cy="807862"/>
        </a:xfrm>
        <a:prstGeom prst="ellipse">
          <a:avLst/>
        </a:prstGeom>
        <a:solidFill>
          <a:schemeClr val="lt1">
            <a:hueOff val="0"/>
            <a:satOff val="0"/>
            <a:lumOff val="0"/>
            <a:alphaOff val="0"/>
          </a:schemeClr>
        </a:solidFill>
        <a:ln w="12700" cap="rnd" cmpd="sng" algn="ctr">
          <a:solidFill>
            <a:schemeClr val="accent1">
              <a:hueOff val="0"/>
              <a:satOff val="0"/>
              <a:lumOff val="0"/>
              <a:alphaOff val="0"/>
            </a:schemeClr>
          </a:solidFill>
          <a:prstDash val="solid"/>
        </a:ln>
        <a:effectLst>
          <a:outerShdw blurRad="38100" dist="254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3DCCB2C9-90F8-4FEA-8FD8-C4D053471F3C}">
      <dsp:nvSpPr>
        <dsp:cNvPr id="0" name=""/>
        <dsp:cNvSpPr/>
      </dsp:nvSpPr>
      <dsp:spPr>
        <a:xfrm>
          <a:off x="949728" y="1292063"/>
          <a:ext cx="5506833" cy="646290"/>
        </a:xfrm>
        <a:prstGeom prst="rect">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12993" tIns="88900" rIns="88900" bIns="88900" numCol="1" spcCol="1270" anchor="ctr" anchorCtr="0">
          <a:noAutofit/>
        </a:bodyPr>
        <a:lstStyle/>
        <a:p>
          <a:pPr lvl="0" algn="l" defTabSz="1555750">
            <a:lnSpc>
              <a:spcPct val="90000"/>
            </a:lnSpc>
            <a:spcBef>
              <a:spcPct val="0"/>
            </a:spcBef>
            <a:spcAft>
              <a:spcPct val="35000"/>
            </a:spcAft>
          </a:pPr>
          <a:r>
            <a:rPr lang="en-US" sz="3500" b="1" i="0" kern="1200" dirty="0" smtClean="0"/>
            <a:t>Cognitive</a:t>
          </a:r>
          <a:endParaRPr lang="ru-RU" sz="3500" kern="1200" dirty="0"/>
        </a:p>
      </dsp:txBody>
      <dsp:txXfrm>
        <a:off x="949728" y="1292063"/>
        <a:ext cx="5506833" cy="646290"/>
      </dsp:txXfrm>
    </dsp:sp>
    <dsp:sp modelId="{44733DCA-9234-48B2-B9E8-98B8BFB8698E}">
      <dsp:nvSpPr>
        <dsp:cNvPr id="0" name=""/>
        <dsp:cNvSpPr/>
      </dsp:nvSpPr>
      <dsp:spPr>
        <a:xfrm>
          <a:off x="545797" y="1211277"/>
          <a:ext cx="807862" cy="807862"/>
        </a:xfrm>
        <a:prstGeom prst="ellipse">
          <a:avLst/>
        </a:prstGeom>
        <a:solidFill>
          <a:schemeClr val="lt1">
            <a:hueOff val="0"/>
            <a:satOff val="0"/>
            <a:lumOff val="0"/>
            <a:alphaOff val="0"/>
          </a:schemeClr>
        </a:solidFill>
        <a:ln w="12700" cap="rnd" cmpd="sng" algn="ctr">
          <a:solidFill>
            <a:schemeClr val="accent1">
              <a:hueOff val="0"/>
              <a:satOff val="0"/>
              <a:lumOff val="0"/>
              <a:alphaOff val="0"/>
            </a:schemeClr>
          </a:solidFill>
          <a:prstDash val="solid"/>
        </a:ln>
        <a:effectLst>
          <a:outerShdw blurRad="38100" dist="254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EB35ADD7-B5BC-40F7-A2C0-46AFF42ADAC4}">
      <dsp:nvSpPr>
        <dsp:cNvPr id="0" name=""/>
        <dsp:cNvSpPr/>
      </dsp:nvSpPr>
      <dsp:spPr>
        <a:xfrm>
          <a:off x="1091867" y="2261188"/>
          <a:ext cx="5364695" cy="646290"/>
        </a:xfrm>
        <a:prstGeom prst="rect">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12993" tIns="88900" rIns="88900" bIns="88900" numCol="1" spcCol="1270" anchor="ctr" anchorCtr="0">
          <a:noAutofit/>
        </a:bodyPr>
        <a:lstStyle/>
        <a:p>
          <a:pPr lvl="0" algn="l" defTabSz="1555750">
            <a:lnSpc>
              <a:spcPct val="90000"/>
            </a:lnSpc>
            <a:spcBef>
              <a:spcPct val="0"/>
            </a:spcBef>
            <a:spcAft>
              <a:spcPct val="35000"/>
            </a:spcAft>
          </a:pPr>
          <a:r>
            <a:rPr lang="en-US" sz="3500" b="1" i="0" kern="1200" dirty="0" smtClean="0"/>
            <a:t>Social</a:t>
          </a:r>
          <a:endParaRPr lang="ru-RU" sz="3500" kern="1200" dirty="0"/>
        </a:p>
      </dsp:txBody>
      <dsp:txXfrm>
        <a:off x="1091867" y="2261188"/>
        <a:ext cx="5364695" cy="646290"/>
      </dsp:txXfrm>
    </dsp:sp>
    <dsp:sp modelId="{65BCEBA9-9449-46C5-A9F7-79D8972CC54D}">
      <dsp:nvSpPr>
        <dsp:cNvPr id="0" name=""/>
        <dsp:cNvSpPr/>
      </dsp:nvSpPr>
      <dsp:spPr>
        <a:xfrm>
          <a:off x="687935" y="2180402"/>
          <a:ext cx="807862" cy="807862"/>
        </a:xfrm>
        <a:prstGeom prst="ellipse">
          <a:avLst/>
        </a:prstGeom>
        <a:solidFill>
          <a:schemeClr val="lt1">
            <a:hueOff val="0"/>
            <a:satOff val="0"/>
            <a:lumOff val="0"/>
            <a:alphaOff val="0"/>
          </a:schemeClr>
        </a:solidFill>
        <a:ln w="12700" cap="rnd" cmpd="sng" algn="ctr">
          <a:solidFill>
            <a:schemeClr val="accent1">
              <a:hueOff val="0"/>
              <a:satOff val="0"/>
              <a:lumOff val="0"/>
              <a:alphaOff val="0"/>
            </a:schemeClr>
          </a:solidFill>
          <a:prstDash val="solid"/>
        </a:ln>
        <a:effectLst>
          <a:outerShdw blurRad="38100" dist="254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D52DCA88-45CC-4EA8-B29C-4750AFE0D378}">
      <dsp:nvSpPr>
        <dsp:cNvPr id="0" name=""/>
        <dsp:cNvSpPr/>
      </dsp:nvSpPr>
      <dsp:spPr>
        <a:xfrm>
          <a:off x="949728" y="3230314"/>
          <a:ext cx="5506833" cy="646290"/>
        </a:xfrm>
        <a:prstGeom prst="rect">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12993" tIns="88900" rIns="88900" bIns="88900" numCol="1" spcCol="1270" anchor="ctr" anchorCtr="0">
          <a:noAutofit/>
        </a:bodyPr>
        <a:lstStyle/>
        <a:p>
          <a:pPr lvl="0" algn="l" defTabSz="1555750">
            <a:lnSpc>
              <a:spcPct val="90000"/>
            </a:lnSpc>
            <a:spcBef>
              <a:spcPct val="0"/>
            </a:spcBef>
            <a:spcAft>
              <a:spcPct val="35000"/>
            </a:spcAft>
          </a:pPr>
          <a:r>
            <a:rPr lang="en-US" sz="3500" b="1" i="0" kern="1200" dirty="0" smtClean="0"/>
            <a:t>Existential-humanistic</a:t>
          </a:r>
          <a:endParaRPr lang="ru-RU" sz="3500" kern="1200" dirty="0"/>
        </a:p>
      </dsp:txBody>
      <dsp:txXfrm>
        <a:off x="949728" y="3230314"/>
        <a:ext cx="5506833" cy="646290"/>
      </dsp:txXfrm>
    </dsp:sp>
    <dsp:sp modelId="{3BB5B6F3-B595-49E7-B2F5-562E90BD92DB}">
      <dsp:nvSpPr>
        <dsp:cNvPr id="0" name=""/>
        <dsp:cNvSpPr/>
      </dsp:nvSpPr>
      <dsp:spPr>
        <a:xfrm>
          <a:off x="545797" y="3149527"/>
          <a:ext cx="807862" cy="807862"/>
        </a:xfrm>
        <a:prstGeom prst="ellipse">
          <a:avLst/>
        </a:prstGeom>
        <a:solidFill>
          <a:schemeClr val="lt1">
            <a:hueOff val="0"/>
            <a:satOff val="0"/>
            <a:lumOff val="0"/>
            <a:alphaOff val="0"/>
          </a:schemeClr>
        </a:solidFill>
        <a:ln w="12700" cap="rnd" cmpd="sng" algn="ctr">
          <a:solidFill>
            <a:schemeClr val="accent1">
              <a:hueOff val="0"/>
              <a:satOff val="0"/>
              <a:lumOff val="0"/>
              <a:alphaOff val="0"/>
            </a:schemeClr>
          </a:solidFill>
          <a:prstDash val="solid"/>
        </a:ln>
        <a:effectLst>
          <a:outerShdw blurRad="38100" dist="254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2A58E1DB-9DB8-4117-9723-9A6D6BF12B00}">
      <dsp:nvSpPr>
        <dsp:cNvPr id="0" name=""/>
        <dsp:cNvSpPr/>
      </dsp:nvSpPr>
      <dsp:spPr>
        <a:xfrm>
          <a:off x="486616" y="4199439"/>
          <a:ext cx="5969946" cy="646290"/>
        </a:xfrm>
        <a:prstGeom prst="rect">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12993" tIns="88900" rIns="88900" bIns="88900" numCol="1" spcCol="1270" anchor="ctr" anchorCtr="0">
          <a:noAutofit/>
        </a:bodyPr>
        <a:lstStyle/>
        <a:p>
          <a:pPr lvl="0" algn="l" defTabSz="1555750">
            <a:lnSpc>
              <a:spcPct val="90000"/>
            </a:lnSpc>
            <a:spcBef>
              <a:spcPct val="0"/>
            </a:spcBef>
            <a:spcAft>
              <a:spcPct val="35000"/>
            </a:spcAft>
          </a:pPr>
          <a:r>
            <a:rPr lang="en-US" sz="3500" b="1" kern="1200" dirty="0" smtClean="0"/>
            <a:t>Psychoanalysis</a:t>
          </a:r>
          <a:endParaRPr lang="ru-RU" sz="3500" b="1" kern="1200" dirty="0"/>
        </a:p>
      </dsp:txBody>
      <dsp:txXfrm>
        <a:off x="486616" y="4199439"/>
        <a:ext cx="5969946" cy="646290"/>
      </dsp:txXfrm>
    </dsp:sp>
    <dsp:sp modelId="{6008818E-F12C-4E54-BE7B-899321BA5F7D}">
      <dsp:nvSpPr>
        <dsp:cNvPr id="0" name=""/>
        <dsp:cNvSpPr/>
      </dsp:nvSpPr>
      <dsp:spPr>
        <a:xfrm>
          <a:off x="82684" y="4118653"/>
          <a:ext cx="807862" cy="807862"/>
        </a:xfrm>
        <a:prstGeom prst="ellipse">
          <a:avLst/>
        </a:prstGeom>
        <a:solidFill>
          <a:schemeClr val="lt1">
            <a:hueOff val="0"/>
            <a:satOff val="0"/>
            <a:lumOff val="0"/>
            <a:alphaOff val="0"/>
          </a:schemeClr>
        </a:solidFill>
        <a:ln w="12700" cap="rnd" cmpd="sng" algn="ctr">
          <a:solidFill>
            <a:schemeClr val="accent1">
              <a:hueOff val="0"/>
              <a:satOff val="0"/>
              <a:lumOff val="0"/>
              <a:alphaOff val="0"/>
            </a:schemeClr>
          </a:solidFill>
          <a:prstDash val="solid"/>
        </a:ln>
        <a:effectLst>
          <a:outerShdw blurRad="38100" dist="254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A3665F-9E12-4BE8-AE2E-8615D15D3265}">
      <dsp:nvSpPr>
        <dsp:cNvPr id="0" name=""/>
        <dsp:cNvSpPr/>
      </dsp:nvSpPr>
      <dsp:spPr>
        <a:xfrm>
          <a:off x="244430" y="1210961"/>
          <a:ext cx="2239283" cy="941778"/>
        </a:xfrm>
        <a:prstGeom prst="roundRect">
          <a:avLst/>
        </a:prstGeom>
        <a:solidFill>
          <a:schemeClr val="accent2">
            <a:lumMod val="75000"/>
          </a:schemeClr>
        </a:soli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b="0" i="0" kern="1200" dirty="0" smtClean="0"/>
            <a:t>Psychology</a:t>
          </a:r>
          <a:r>
            <a:rPr lang="ru-RU" sz="2800" b="0" i="0" kern="1200" dirty="0" smtClean="0"/>
            <a:t> </a:t>
          </a:r>
          <a:endParaRPr lang="ru-RU" sz="2800" kern="1200" dirty="0"/>
        </a:p>
      </dsp:txBody>
      <dsp:txXfrm>
        <a:off x="290404" y="1256935"/>
        <a:ext cx="2147335" cy="849830"/>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214520-0136-41DF-AE66-3488A2F7119B}" type="datetimeFigureOut">
              <a:rPr lang="ru-RU" smtClean="0"/>
              <a:t>28.11.2018</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0FE06B-8FCB-4CC2-A522-53D461DC2C21}" type="slidenum">
              <a:rPr lang="ru-RU" smtClean="0"/>
              <a:t>‹#›</a:t>
            </a:fld>
            <a:endParaRPr lang="ru-RU"/>
          </a:p>
        </p:txBody>
      </p:sp>
    </p:spTree>
    <p:extLst>
      <p:ext uri="{BB962C8B-B14F-4D97-AF65-F5344CB8AC3E}">
        <p14:creationId xmlns:p14="http://schemas.microsoft.com/office/powerpoint/2010/main" val="11849156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A0FE06B-8FCB-4CC2-A522-53D461DC2C21}" type="slidenum">
              <a:rPr lang="ru-RU" smtClean="0"/>
              <a:t>1</a:t>
            </a:fld>
            <a:endParaRPr lang="ru-RU"/>
          </a:p>
        </p:txBody>
      </p:sp>
    </p:spTree>
    <p:extLst>
      <p:ext uri="{BB962C8B-B14F-4D97-AF65-F5344CB8AC3E}">
        <p14:creationId xmlns:p14="http://schemas.microsoft.com/office/powerpoint/2010/main" val="5032086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The </a:t>
            </a:r>
            <a:r>
              <a:rPr lang="en-US" sz="1200" dirty="0" err="1" smtClean="0"/>
              <a:t>PsyAccent</a:t>
            </a:r>
            <a:r>
              <a:rPr lang="en-US" sz="1200" dirty="0" smtClean="0"/>
              <a:t> program  (PA) contains 3 questionnaires</a:t>
            </a:r>
            <a:r>
              <a:rPr lang="ru-RU" sz="1200" kern="1200" dirty="0" smtClean="0">
                <a:solidFill>
                  <a:schemeClr val="tx1"/>
                </a:solidFill>
                <a:effectLst/>
                <a:latin typeface="+mn-lt"/>
                <a:ea typeface="+mn-ea"/>
                <a:cs typeface="+mn-cs"/>
              </a:rPr>
              <a:t>: </a:t>
            </a:r>
            <a:r>
              <a:rPr lang="en-US" sz="1200" dirty="0" smtClean="0"/>
              <a:t>L12 - for adults,</a:t>
            </a:r>
            <a:r>
              <a:rPr lang="en-US" sz="1200" baseline="0" dirty="0" smtClean="0"/>
              <a:t> </a:t>
            </a:r>
            <a:r>
              <a:rPr lang="en-US" sz="1200" dirty="0" smtClean="0"/>
              <a:t>T12 - for adolescents and young men,</a:t>
            </a:r>
            <a:r>
              <a:rPr lang="en-US" sz="1200" baseline="0" dirty="0" smtClean="0"/>
              <a:t> P</a:t>
            </a:r>
            <a:r>
              <a:rPr lang="en-US" sz="1200" dirty="0" smtClean="0"/>
              <a:t>A - to determine the psychological compatibility of the patient and the doctor.</a:t>
            </a:r>
            <a:r>
              <a:rPr lang="en-US" sz="1200" baseline="0" dirty="0" smtClean="0"/>
              <a:t> </a:t>
            </a:r>
            <a:r>
              <a:rPr lang="en-US" sz="1200" b="0" i="0" kern="1200" dirty="0" smtClean="0">
                <a:solidFill>
                  <a:schemeClr val="tx1"/>
                </a:solidFill>
                <a:latin typeface="+mn-lt"/>
                <a:ea typeface="+mn-ea"/>
                <a:cs typeface="+mn-cs"/>
              </a:rPr>
              <a:t>During the development of </a:t>
            </a:r>
            <a:r>
              <a:rPr lang="en-US" sz="1200" b="0" i="0" kern="1200" dirty="0" err="1" smtClean="0">
                <a:solidFill>
                  <a:schemeClr val="tx1"/>
                </a:solidFill>
                <a:latin typeface="+mn-lt"/>
                <a:ea typeface="+mn-ea"/>
                <a:cs typeface="+mn-cs"/>
              </a:rPr>
              <a:t>PsyAccent</a:t>
            </a:r>
            <a:r>
              <a:rPr lang="en-US" sz="1200" b="0" i="0" kern="1200" dirty="0" smtClean="0">
                <a:solidFill>
                  <a:schemeClr val="tx1"/>
                </a:solidFill>
                <a:latin typeface="+mn-lt"/>
                <a:ea typeface="+mn-ea"/>
                <a:cs typeface="+mn-cs"/>
              </a:rPr>
              <a:t>, we tried to take into account the main features of the age-related dynamics of character accentuations, as well as the likelihood of a complex life situation - such as late disease, which has a malignant course. The PA questionnaire is intended to help medical workers whose specialization is the treatment of malignant tumors.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smtClean="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C278AAB7-4C61-4A5E-82BE-B6DB7C8FA490}" type="slidenum">
              <a:rPr lang="ru-RU" smtClean="0"/>
              <a:pPr/>
              <a:t>10</a:t>
            </a:fld>
            <a:endParaRPr lang="ru-RU"/>
          </a:p>
        </p:txBody>
      </p:sp>
    </p:spTree>
    <p:extLst>
      <p:ext uri="{BB962C8B-B14F-4D97-AF65-F5344CB8AC3E}">
        <p14:creationId xmlns:p14="http://schemas.microsoft.com/office/powerpoint/2010/main" val="20969958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indent="0">
              <a:buFont typeface="Arial" panose="020B0604020202020204" pitchFamily="34" charset="0"/>
              <a:buNone/>
            </a:pPr>
            <a:r>
              <a:rPr lang="en-US" sz="1200" dirty="0" smtClean="0"/>
              <a:t>The L12 questionnaire includes the following main tabs:</a:t>
            </a:r>
          </a:p>
          <a:p>
            <a:pPr marL="285750" indent="-285750">
              <a:buFont typeface="Arial" panose="020B0604020202020204" pitchFamily="34" charset="0"/>
              <a:buChar char="•"/>
            </a:pPr>
            <a:r>
              <a:rPr lang="en-US" sz="1200" dirty="0" smtClean="0"/>
              <a:t>General profile of personality accentuations</a:t>
            </a:r>
          </a:p>
          <a:p>
            <a:pPr marL="285750" indent="-285750">
              <a:buFont typeface="Arial" panose="020B0604020202020204" pitchFamily="34" charset="0"/>
              <a:buChar char="•"/>
            </a:pPr>
            <a:r>
              <a:rPr lang="en-US" sz="1200" dirty="0" smtClean="0"/>
              <a:t>Weak spot for each type</a:t>
            </a:r>
          </a:p>
          <a:p>
            <a:pPr marL="285750" indent="-285750">
              <a:buFont typeface="Arial" panose="020B0604020202020204" pitchFamily="34" charset="0"/>
              <a:buChar char="•"/>
            </a:pPr>
            <a:r>
              <a:rPr lang="en-US" sz="1200" dirty="0" smtClean="0"/>
              <a:t>Table of potential compatibility of carriers of various types of character accentuations</a:t>
            </a:r>
            <a:endParaRPr lang="ru-RU" sz="1200" dirty="0" smtClean="0"/>
          </a:p>
          <a:p>
            <a:endParaRPr lang="ru-RU"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ru-RU" altLang="ru-RU" sz="1200" dirty="0" smtClean="0">
              <a:latin typeface="+mn-lt"/>
              <a:cs typeface="+mn-cs"/>
            </a:endParaRPr>
          </a:p>
          <a:p>
            <a:endParaRPr lang="ru-RU" dirty="0"/>
          </a:p>
        </p:txBody>
      </p:sp>
      <p:sp>
        <p:nvSpPr>
          <p:cNvPr id="4" name="Номер слайда 3"/>
          <p:cNvSpPr>
            <a:spLocks noGrp="1"/>
          </p:cNvSpPr>
          <p:nvPr>
            <p:ph type="sldNum" sz="quarter" idx="10"/>
          </p:nvPr>
        </p:nvSpPr>
        <p:spPr/>
        <p:txBody>
          <a:bodyPr/>
          <a:lstStyle/>
          <a:p>
            <a:fld id="{C278AAB7-4C61-4A5E-82BE-B6DB7C8FA490}" type="slidenum">
              <a:rPr lang="ru-RU" smtClean="0"/>
              <a:pPr/>
              <a:t>11</a:t>
            </a:fld>
            <a:endParaRPr lang="ru-RU"/>
          </a:p>
        </p:txBody>
      </p:sp>
    </p:spTree>
    <p:extLst>
      <p:ext uri="{BB962C8B-B14F-4D97-AF65-F5344CB8AC3E}">
        <p14:creationId xmlns:p14="http://schemas.microsoft.com/office/powerpoint/2010/main" val="30945371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indent="0">
              <a:buFont typeface="Arial" panose="020B0604020202020204" pitchFamily="34" charset="0"/>
              <a:buNone/>
            </a:pPr>
            <a:r>
              <a:rPr lang="en-US" dirty="0" smtClean="0"/>
              <a:t>The T12 questionnaire includes the following main tabs:</a:t>
            </a:r>
          </a:p>
          <a:p>
            <a:pPr marL="285750" indent="-285750">
              <a:buFont typeface="Arial" panose="020B0604020202020204" pitchFamily="34" charset="0"/>
              <a:buChar char="•"/>
            </a:pPr>
            <a:r>
              <a:rPr lang="en-US" dirty="0" smtClean="0"/>
              <a:t>General profile of character accentuations</a:t>
            </a:r>
          </a:p>
          <a:p>
            <a:pPr marL="285750" indent="-285750">
              <a:buFont typeface="Arial" panose="020B0604020202020204" pitchFamily="34" charset="0"/>
              <a:buChar char="•"/>
            </a:pPr>
            <a:r>
              <a:rPr lang="en-US" dirty="0" smtClean="0"/>
              <a:t>Weak spot for each type</a:t>
            </a:r>
          </a:p>
          <a:p>
            <a:pPr marL="285750" indent="-285750">
              <a:buFont typeface="Arial" panose="020B0604020202020204" pitchFamily="34" charset="0"/>
              <a:buChar char="•"/>
            </a:pPr>
            <a:r>
              <a:rPr lang="en-US" dirty="0" smtClean="0"/>
              <a:t>Risk group</a:t>
            </a:r>
            <a:endParaRPr lang="ru-RU" dirty="0"/>
          </a:p>
        </p:txBody>
      </p:sp>
      <p:sp>
        <p:nvSpPr>
          <p:cNvPr id="4" name="Номер слайда 3"/>
          <p:cNvSpPr>
            <a:spLocks noGrp="1"/>
          </p:cNvSpPr>
          <p:nvPr>
            <p:ph type="sldNum" sz="quarter" idx="10"/>
          </p:nvPr>
        </p:nvSpPr>
        <p:spPr/>
        <p:txBody>
          <a:bodyPr/>
          <a:lstStyle/>
          <a:p>
            <a:fld id="{C278AAB7-4C61-4A5E-82BE-B6DB7C8FA490}" type="slidenum">
              <a:rPr lang="ru-RU" smtClean="0"/>
              <a:pPr/>
              <a:t>12</a:t>
            </a:fld>
            <a:endParaRPr lang="ru-RU"/>
          </a:p>
        </p:txBody>
      </p:sp>
    </p:spTree>
    <p:extLst>
      <p:ext uri="{BB962C8B-B14F-4D97-AF65-F5344CB8AC3E}">
        <p14:creationId xmlns:p14="http://schemas.microsoft.com/office/powerpoint/2010/main" val="17412237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t>Consider the cognitive and social model, in the aspect of the theory of social learning by Albert Bandura.</a:t>
            </a:r>
            <a:r>
              <a:rPr lang="en-US" baseline="0" dirty="0" smtClean="0"/>
              <a:t> The most susceptible to various social influences are usually: unstable and conformal type. The tendency to wrongdoing was noted in individuals with </a:t>
            </a:r>
            <a:r>
              <a:rPr lang="en-US" baseline="0" dirty="0" err="1" smtClean="0"/>
              <a:t>epileptoimidous</a:t>
            </a:r>
            <a:r>
              <a:rPr lang="en-US" baseline="0" dirty="0" smtClean="0"/>
              <a:t>, </a:t>
            </a:r>
            <a:r>
              <a:rPr lang="en-US" baseline="0" dirty="0" err="1" smtClean="0"/>
              <a:t>hysteroid</a:t>
            </a:r>
            <a:r>
              <a:rPr lang="en-US" baseline="0" dirty="0" smtClean="0"/>
              <a:t> types of accentuation, as well as in different variants of their combinations.</a:t>
            </a:r>
            <a:endParaRPr lang="ru-RU" dirty="0"/>
          </a:p>
        </p:txBody>
      </p:sp>
      <p:sp>
        <p:nvSpPr>
          <p:cNvPr id="4" name="Номер слайда 3"/>
          <p:cNvSpPr>
            <a:spLocks noGrp="1"/>
          </p:cNvSpPr>
          <p:nvPr>
            <p:ph type="sldNum" sz="quarter" idx="10"/>
          </p:nvPr>
        </p:nvSpPr>
        <p:spPr/>
        <p:txBody>
          <a:bodyPr/>
          <a:lstStyle/>
          <a:p>
            <a:fld id="{8A0FE06B-8FCB-4CC2-A522-53D461DC2C21}" type="slidenum">
              <a:rPr lang="ru-RU" smtClean="0"/>
              <a:t>13</a:t>
            </a:fld>
            <a:endParaRPr lang="ru-RU"/>
          </a:p>
        </p:txBody>
      </p:sp>
    </p:spTree>
    <p:extLst>
      <p:ext uri="{BB962C8B-B14F-4D97-AF65-F5344CB8AC3E}">
        <p14:creationId xmlns:p14="http://schemas.microsoft.com/office/powerpoint/2010/main" val="32928930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baseline="0" dirty="0" err="1" smtClean="0"/>
              <a:t>PsyAccent</a:t>
            </a:r>
            <a:r>
              <a:rPr lang="en-US" baseline="0" dirty="0" smtClean="0"/>
              <a:t> data is recommended to compare with the prevalence of negative emotions by </a:t>
            </a:r>
            <a:r>
              <a:rPr lang="en-US" baseline="0" dirty="0" err="1" smtClean="0"/>
              <a:t>VibraMed</a:t>
            </a:r>
            <a:r>
              <a:rPr lang="en-US" baseline="0" dirty="0" smtClean="0"/>
              <a:t>. As can be seen from the figure, people with </a:t>
            </a:r>
            <a:r>
              <a:rPr lang="en-US" baseline="0" dirty="0" err="1" smtClean="0"/>
              <a:t>epileptoid</a:t>
            </a:r>
            <a:r>
              <a:rPr lang="en-US" baseline="0" dirty="0" smtClean="0"/>
              <a:t> accentuation have a rather high percentage of negative emotions - 35.5%, and what is important - the level of control over them is weak, i.e. poorly expressed physiological reactions (inhibition and neuroticism) - 15.7%. With that, positive emotions in general prevail over negative ones. There is significant variability in both positive and negative emotions, which indicates a general emotional instability of such a person (Vi). On the contrary, in the </a:t>
            </a:r>
            <a:r>
              <a:rPr lang="en-US" baseline="0" dirty="0" err="1" smtClean="0"/>
              <a:t>hyperthymic</a:t>
            </a:r>
            <a:r>
              <a:rPr lang="en-US" baseline="0" dirty="0" smtClean="0"/>
              <a:t> personality type, positive emotions predominate over negative ones, with their small variability, i.e. positive emotions are persistent.</a:t>
            </a:r>
            <a:endParaRPr lang="ru-RU" baseline="0" dirty="0" smtClean="0"/>
          </a:p>
          <a:p>
            <a:endParaRPr lang="ru-RU" dirty="0"/>
          </a:p>
        </p:txBody>
      </p:sp>
      <p:sp>
        <p:nvSpPr>
          <p:cNvPr id="4" name="Номер слайда 3"/>
          <p:cNvSpPr>
            <a:spLocks noGrp="1"/>
          </p:cNvSpPr>
          <p:nvPr>
            <p:ph type="sldNum" sz="quarter" idx="10"/>
          </p:nvPr>
        </p:nvSpPr>
        <p:spPr/>
        <p:txBody>
          <a:bodyPr/>
          <a:lstStyle/>
          <a:p>
            <a:fld id="{8A0FE06B-8FCB-4CC2-A522-53D461DC2C21}" type="slidenum">
              <a:rPr lang="ru-RU" smtClean="0"/>
              <a:t>14</a:t>
            </a:fld>
            <a:endParaRPr lang="ru-RU"/>
          </a:p>
        </p:txBody>
      </p:sp>
    </p:spTree>
    <p:extLst>
      <p:ext uri="{BB962C8B-B14F-4D97-AF65-F5344CB8AC3E}">
        <p14:creationId xmlns:p14="http://schemas.microsoft.com/office/powerpoint/2010/main" val="7302602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t>Another area that we will consider is the Existential-Humanistic Psychology of Abraham Maslow and Carl Rogers. This is one of the most positive trends in psychology. It recognizes the unlimited possibilities of a person for self-improvement, including professional. Where a person and a profession merge into one. Properly chosen profession corresponds to the abilities of the individual, brings joy and pleasure. Accordingly, the approach to the assessment of abilities should also reflect the basic principles of humanistic psychology.</a:t>
            </a:r>
            <a:endParaRPr lang="ru-RU" dirty="0"/>
          </a:p>
        </p:txBody>
      </p:sp>
      <p:sp>
        <p:nvSpPr>
          <p:cNvPr id="4" name="Номер слайда 3"/>
          <p:cNvSpPr>
            <a:spLocks noGrp="1"/>
          </p:cNvSpPr>
          <p:nvPr>
            <p:ph type="sldNum" sz="quarter" idx="10"/>
          </p:nvPr>
        </p:nvSpPr>
        <p:spPr/>
        <p:txBody>
          <a:bodyPr/>
          <a:lstStyle/>
          <a:p>
            <a:fld id="{8A0FE06B-8FCB-4CC2-A522-53D461DC2C21}" type="slidenum">
              <a:rPr lang="ru-RU" smtClean="0"/>
              <a:t>15</a:t>
            </a:fld>
            <a:endParaRPr lang="ru-RU"/>
          </a:p>
        </p:txBody>
      </p:sp>
    </p:spTree>
    <p:extLst>
      <p:ext uri="{BB962C8B-B14F-4D97-AF65-F5344CB8AC3E}">
        <p14:creationId xmlns:p14="http://schemas.microsoft.com/office/powerpoint/2010/main" val="32414215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 this regard, the most acute question is how to assess human abilities. "Intellect" and "abilities" - parts of a one whole or independent variables? The analysis of ability tests implies a certain relation to these concepts. Traditional tests of special abilities in fact measure various aspects of the intellect that ensure effectiveness in specific narrow areas of activity. However, the intelligence itself is understood as an indivisible whole - “general intelligence”, reflected by IQ rates. On the contrary, according to the Gardner theory of multiple intelligences (Gardner, 1983), it is not about “aspects of intelligence”, but about independent, discrete forms of intelligence, </a:t>
            </a:r>
            <a:r>
              <a:rPr lang="en-US" dirty="0" err="1" smtClean="0"/>
              <a:t>i.e</a:t>
            </a:r>
            <a:r>
              <a:rPr lang="en-US" dirty="0" smtClean="0"/>
              <a:t> multiple intelligence (MI). Thus, the author of the concept of MI denies an approach in which the intellect is considered as an indivisible whole, as measured by classical IQ tests. Each of the 7 basic types of MI is a special way of interacting with the surrounding reality, reflecting the ability to a particular field of study. This model of intelligence allows you to effectively predict the focus of professional activity in the most comfortable (in terms of self-actualization) areas of study.</a:t>
            </a:r>
            <a:endParaRPr lang="ru-RU"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ru-RU" dirty="0"/>
          </a:p>
        </p:txBody>
      </p:sp>
      <p:sp>
        <p:nvSpPr>
          <p:cNvPr id="4" name="Номер слайда 3"/>
          <p:cNvSpPr>
            <a:spLocks noGrp="1"/>
          </p:cNvSpPr>
          <p:nvPr>
            <p:ph type="sldNum" sz="quarter" idx="10"/>
          </p:nvPr>
        </p:nvSpPr>
        <p:spPr/>
        <p:txBody>
          <a:bodyPr/>
          <a:lstStyle/>
          <a:p>
            <a:fld id="{8A0FE06B-8FCB-4CC2-A522-53D461DC2C21}" type="slidenum">
              <a:rPr lang="ru-RU" smtClean="0"/>
              <a:t>16</a:t>
            </a:fld>
            <a:endParaRPr lang="ru-RU"/>
          </a:p>
        </p:txBody>
      </p:sp>
    </p:spTree>
    <p:extLst>
      <p:ext uri="{BB962C8B-B14F-4D97-AF65-F5344CB8AC3E}">
        <p14:creationId xmlns:p14="http://schemas.microsoft.com/office/powerpoint/2010/main" val="22346737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gn="just"/>
            <a:r>
              <a:rPr lang="en-US" dirty="0" smtClean="0"/>
              <a:t>The program </a:t>
            </a:r>
            <a:r>
              <a:rPr lang="en-US" dirty="0" err="1" smtClean="0"/>
              <a:t>VibraMI</a:t>
            </a:r>
            <a:r>
              <a:rPr lang="en-US" dirty="0" smtClean="0"/>
              <a:t>, based on the technology of vibraimage, presents a supplemented and expanded to 12 types of classification of multiple intelligences of Gardner, with an indication of the possibility of self-realization in a particular professional field. The classification is supplemented by business-selfish, ascetic and creative types of MI. Questionnaire in 24 questions, diagnoses the rating of each of the multiple intelligences on the basis of the current psychophysiological responses and the conscious answers of the subject. The resulting profile of multiple intelligences can be viewed from the perspective of an individual profile of abilities, sphere of interests and preferences.</a:t>
            </a:r>
            <a:endParaRPr lang="ru-RU" dirty="0" smtClean="0"/>
          </a:p>
          <a:p>
            <a:endParaRPr lang="ru-RU" dirty="0"/>
          </a:p>
        </p:txBody>
      </p:sp>
      <p:sp>
        <p:nvSpPr>
          <p:cNvPr id="4" name="Номер слайда 3"/>
          <p:cNvSpPr>
            <a:spLocks noGrp="1"/>
          </p:cNvSpPr>
          <p:nvPr>
            <p:ph type="sldNum" sz="quarter" idx="10"/>
          </p:nvPr>
        </p:nvSpPr>
        <p:spPr/>
        <p:txBody>
          <a:bodyPr/>
          <a:lstStyle/>
          <a:p>
            <a:fld id="{BD04B9E6-0946-439C-9601-66D76688AA3F}" type="slidenum">
              <a:rPr lang="ru-RU" smtClean="0"/>
              <a:t>17</a:t>
            </a:fld>
            <a:endParaRPr lang="ru-RU"/>
          </a:p>
        </p:txBody>
      </p:sp>
    </p:spTree>
    <p:extLst>
      <p:ext uri="{BB962C8B-B14F-4D97-AF65-F5344CB8AC3E}">
        <p14:creationId xmlns:p14="http://schemas.microsoft.com/office/powerpoint/2010/main" val="2547911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Current </a:t>
            </a:r>
            <a:r>
              <a:rPr lang="en-US" sz="1200" kern="1200" dirty="0" err="1" smtClean="0">
                <a:solidFill>
                  <a:schemeClr val="tx1"/>
                </a:solidFill>
                <a:effectLst/>
                <a:latin typeface="+mn-lt"/>
                <a:ea typeface="+mn-ea"/>
                <a:cs typeface="+mn-cs"/>
              </a:rPr>
              <a:t>VibraMI</a:t>
            </a:r>
            <a:r>
              <a:rPr lang="en-US" sz="1200" kern="1200" dirty="0" smtClean="0">
                <a:solidFill>
                  <a:schemeClr val="tx1"/>
                </a:solidFill>
                <a:effectLst/>
                <a:latin typeface="+mn-lt"/>
                <a:ea typeface="+mn-ea"/>
                <a:cs typeface="+mn-cs"/>
              </a:rPr>
              <a:t> program has 4 different questionnaires for the different ages of tested persons.</a:t>
            </a:r>
            <a:endParaRPr lang="ru-RU" sz="1200" kern="1200" dirty="0" smtClean="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8A0FE06B-8FCB-4CC2-A522-53D461DC2C21}" type="slidenum">
              <a:rPr lang="ru-RU" smtClean="0"/>
              <a:t>18</a:t>
            </a:fld>
            <a:endParaRPr lang="ru-RU"/>
          </a:p>
        </p:txBody>
      </p:sp>
    </p:spTree>
    <p:extLst>
      <p:ext uri="{BB962C8B-B14F-4D97-AF65-F5344CB8AC3E}">
        <p14:creationId xmlns:p14="http://schemas.microsoft.com/office/powerpoint/2010/main" val="14655899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At the end of the 6th minute test, the </a:t>
            </a:r>
            <a:r>
              <a:rPr lang="en-US" sz="1200" kern="1200" dirty="0" err="1" smtClean="0">
                <a:solidFill>
                  <a:schemeClr val="tx1"/>
                </a:solidFill>
                <a:effectLst/>
                <a:latin typeface="+mn-lt"/>
                <a:ea typeface="+mn-ea"/>
                <a:cs typeface="+mn-cs"/>
              </a:rPr>
              <a:t>VibraMI</a:t>
            </a:r>
            <a:r>
              <a:rPr lang="en-US" sz="1200" kern="1200" dirty="0" smtClean="0">
                <a:solidFill>
                  <a:schemeClr val="tx1"/>
                </a:solidFill>
                <a:effectLst/>
                <a:latin typeface="+mn-lt"/>
                <a:ea typeface="+mn-ea"/>
                <a:cs typeface="+mn-cs"/>
              </a:rPr>
              <a:t> system generates the results of a study, as an Excel file. Thus, there is no need to spend time on the calculation and processing of results. And, most importantly, the so-called "human factor" is completely excluded, the likelihood that a person made a mistake when manually processing the results is zero. In total, the </a:t>
            </a:r>
            <a:r>
              <a:rPr lang="en-US" sz="1200" kern="1200" dirty="0" err="1" smtClean="0">
                <a:solidFill>
                  <a:schemeClr val="tx1"/>
                </a:solidFill>
                <a:effectLst/>
                <a:latin typeface="+mn-lt"/>
                <a:ea typeface="+mn-ea"/>
                <a:cs typeface="+mn-cs"/>
              </a:rPr>
              <a:t>VibraMi</a:t>
            </a:r>
            <a:r>
              <a:rPr lang="en-US" sz="1200" kern="1200" dirty="0" smtClean="0">
                <a:solidFill>
                  <a:schemeClr val="tx1"/>
                </a:solidFill>
                <a:effectLst/>
                <a:latin typeface="+mn-lt"/>
                <a:ea typeface="+mn-ea"/>
                <a:cs typeface="+mn-cs"/>
              </a:rPr>
              <a:t> system generates 12 files, with many tabs. The content of each tab carries the analysis of data that may be useful in drawing up the profile of a </a:t>
            </a:r>
            <a:r>
              <a:rPr lang="en-US" sz="1200" kern="1200" dirty="0" err="1" smtClean="0">
                <a:solidFill>
                  <a:schemeClr val="tx1"/>
                </a:solidFill>
                <a:effectLst/>
                <a:latin typeface="+mn-lt"/>
                <a:ea typeface="+mn-ea"/>
                <a:cs typeface="+mn-cs"/>
              </a:rPr>
              <a:t>testee</a:t>
            </a:r>
            <a:r>
              <a:rPr lang="en-US" sz="1200" kern="1200" dirty="0" smtClean="0">
                <a:solidFill>
                  <a:schemeClr val="tx1"/>
                </a:solidFill>
                <a:effectLst/>
                <a:latin typeface="+mn-lt"/>
                <a:ea typeface="+mn-ea"/>
                <a:cs typeface="+mn-cs"/>
              </a:rPr>
              <a:t> by specialists in various fields.</a:t>
            </a:r>
            <a:endParaRPr lang="ru-RU" sz="1200" kern="1200" dirty="0" smtClean="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8A0FE06B-8FCB-4CC2-A522-53D461DC2C21}" type="slidenum">
              <a:rPr lang="ru-RU" smtClean="0"/>
              <a:t>19</a:t>
            </a:fld>
            <a:endParaRPr lang="ru-RU"/>
          </a:p>
        </p:txBody>
      </p:sp>
    </p:spTree>
    <p:extLst>
      <p:ext uri="{BB962C8B-B14F-4D97-AF65-F5344CB8AC3E}">
        <p14:creationId xmlns:p14="http://schemas.microsoft.com/office/powerpoint/2010/main" val="38866372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the report I would like to voice those practical aspects in using the technology of vibraimage, which can be useful in different areas of psychology. My task is to demonstrate that any product based on vibraimage technology is a good and reliable tool in the professional activity of a psychologist. Even if this specialist works in a certain direction and solves narrow professional problems. As examples, we consider 5 popular areas in psychology and show how to use the technology of vibraimage, taking into account the professional specificity of each of these areas.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psychometric approach ensures the objectivity of the data obtained on the basis of the technology of </a:t>
            </a:r>
            <a:r>
              <a:rPr lang="en-US" sz="1200" kern="1200" dirty="0" err="1" smtClean="0">
                <a:solidFill>
                  <a:schemeClr val="tx1"/>
                </a:solidFill>
                <a:effectLst/>
                <a:latin typeface="+mn-lt"/>
                <a:ea typeface="+mn-ea"/>
                <a:cs typeface="+mn-cs"/>
              </a:rPr>
              <a:t>vibroimage</a:t>
            </a:r>
            <a:r>
              <a:rPr lang="en-US" sz="1200" kern="1200" dirty="0" smtClean="0">
                <a:solidFill>
                  <a:schemeClr val="tx1"/>
                </a:solidFill>
                <a:effectLst/>
                <a:latin typeface="+mn-lt"/>
                <a:ea typeface="+mn-ea"/>
                <a:cs typeface="+mn-cs"/>
              </a:rPr>
              <a:t> and allows us to solve practical problems of personality diagnostics  for each of these areas.</a:t>
            </a:r>
            <a:endParaRPr lang="ru-RU" sz="1200" kern="1200" dirty="0" smtClean="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8A0FE06B-8FCB-4CC2-A522-53D461DC2C21}" type="slidenum">
              <a:rPr lang="ru-RU" smtClean="0"/>
              <a:t>2</a:t>
            </a:fld>
            <a:endParaRPr lang="ru-RU"/>
          </a:p>
        </p:txBody>
      </p:sp>
    </p:spTree>
    <p:extLst>
      <p:ext uri="{BB962C8B-B14F-4D97-AF65-F5344CB8AC3E}">
        <p14:creationId xmlns:p14="http://schemas.microsoft.com/office/powerpoint/2010/main" val="40453756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t>The Multiple Intelligences profile is presented on the Final` graph, which is obtained by summing up the conscious responses and the psychophysiological reaction to them (PPS), (the reduced values ​​are used).</a:t>
            </a:r>
          </a:p>
          <a:p>
            <a:r>
              <a:rPr lang="en-US" dirty="0" smtClean="0"/>
              <a:t>The graph YN reflects the data of conscious answers of the subject, on the graph IE - psychophysiological (unconscious) responses.</a:t>
            </a:r>
            <a:endParaRPr lang="ru-RU" dirty="0"/>
          </a:p>
        </p:txBody>
      </p:sp>
      <p:sp>
        <p:nvSpPr>
          <p:cNvPr id="4" name="Номер слайда 3"/>
          <p:cNvSpPr>
            <a:spLocks noGrp="1"/>
          </p:cNvSpPr>
          <p:nvPr>
            <p:ph type="sldNum" sz="quarter" idx="10"/>
          </p:nvPr>
        </p:nvSpPr>
        <p:spPr/>
        <p:txBody>
          <a:bodyPr/>
          <a:lstStyle/>
          <a:p>
            <a:fld id="{8A0FE06B-8FCB-4CC2-A522-53D461DC2C21}" type="slidenum">
              <a:rPr lang="ru-RU" smtClean="0"/>
              <a:t>20</a:t>
            </a:fld>
            <a:endParaRPr lang="ru-RU"/>
          </a:p>
        </p:txBody>
      </p:sp>
    </p:spTree>
    <p:extLst>
      <p:ext uri="{BB962C8B-B14F-4D97-AF65-F5344CB8AC3E}">
        <p14:creationId xmlns:p14="http://schemas.microsoft.com/office/powerpoint/2010/main" val="8359391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On the basis of the multiple intelligences profile, data on the recommended specialty is automatically generated: wide area, narrow and speciality.</a:t>
            </a:r>
            <a:endParaRPr lang="ru-RU" sz="1200" kern="1200" dirty="0" smtClean="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8A0FE06B-8FCB-4CC2-A522-53D461DC2C21}" type="slidenum">
              <a:rPr lang="ru-RU" smtClean="0"/>
              <a:t>21</a:t>
            </a:fld>
            <a:endParaRPr lang="ru-RU"/>
          </a:p>
        </p:txBody>
      </p:sp>
    </p:spTree>
    <p:extLst>
      <p:ext uri="{BB962C8B-B14F-4D97-AF65-F5344CB8AC3E}">
        <p14:creationId xmlns:p14="http://schemas.microsoft.com/office/powerpoint/2010/main" val="24883507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t>A successful person has a professional activity that corresponds to his abilities and personal qualities. These are MI and PA profiles of a young male engineer. He successfully combines his work with running a businessman - selling bicycles. As can be seen from the profile of MI: the leading ability of the LM, VS and BM.</a:t>
            </a:r>
          </a:p>
          <a:p>
            <a:r>
              <a:rPr lang="en-US" dirty="0" smtClean="0"/>
              <a:t>What is important, the profile of accentuations did not reveal, for example, hysterical features that could be considered as undesirable for doing business. On the contrary, the dysthymic type of accentuation prevails.</a:t>
            </a:r>
            <a:endParaRPr lang="ru-RU"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ru-RU" dirty="0" smtClean="0"/>
          </a:p>
          <a:p>
            <a:endParaRPr lang="ru-RU" dirty="0"/>
          </a:p>
        </p:txBody>
      </p:sp>
      <p:sp>
        <p:nvSpPr>
          <p:cNvPr id="4" name="Номер слайда 3"/>
          <p:cNvSpPr>
            <a:spLocks noGrp="1"/>
          </p:cNvSpPr>
          <p:nvPr>
            <p:ph type="sldNum" sz="quarter" idx="10"/>
          </p:nvPr>
        </p:nvSpPr>
        <p:spPr/>
        <p:txBody>
          <a:bodyPr/>
          <a:lstStyle/>
          <a:p>
            <a:fld id="{C278AAB7-4C61-4A5E-82BE-B6DB7C8FA490}" type="slidenum">
              <a:rPr lang="ru-RU" smtClean="0"/>
              <a:pPr/>
              <a:t>22</a:t>
            </a:fld>
            <a:endParaRPr lang="ru-RU"/>
          </a:p>
        </p:txBody>
      </p:sp>
    </p:spTree>
    <p:extLst>
      <p:ext uri="{BB962C8B-B14F-4D97-AF65-F5344CB8AC3E}">
        <p14:creationId xmlns:p14="http://schemas.microsoft.com/office/powerpoint/2010/main" val="1479334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An example of unsuccessful MI and PA person profiles. A young male professional is an engineer. Dreams of becoming a businessman. According to the profile of MI, we see that LM abilities are poorly developed. Well expressed BK MI. At the same time, the presence in the profile of personality accentuations of leading affective-exalted, </a:t>
            </a:r>
            <a:r>
              <a:rPr lang="en-US" dirty="0" err="1" smtClean="0"/>
              <a:t>hysteroid</a:t>
            </a:r>
            <a:r>
              <a:rPr lang="en-US" dirty="0" smtClean="0"/>
              <a:t> and </a:t>
            </a:r>
            <a:r>
              <a:rPr lang="en-US" dirty="0" err="1" smtClean="0"/>
              <a:t>hyperthymic</a:t>
            </a:r>
            <a:r>
              <a:rPr lang="en-US" dirty="0" smtClean="0"/>
              <a:t> traits does not coordinate to do business. This circumstance is aggravated by the fact that the acquired profession does not correspond to the profile of abilities.</a:t>
            </a:r>
          </a:p>
          <a:p>
            <a:pPr marL="0" marR="0" indent="0" algn="l" defTabSz="914400" rtl="0" eaLnBrk="1" fontAlgn="auto" latinLnBrk="0" hangingPunct="1">
              <a:lnSpc>
                <a:spcPct val="100000"/>
              </a:lnSpc>
              <a:spcBef>
                <a:spcPts val="0"/>
              </a:spcBef>
              <a:spcAft>
                <a:spcPts val="0"/>
              </a:spcAft>
              <a:buClrTx/>
              <a:buSzTx/>
              <a:buFontTx/>
              <a:buNone/>
              <a:tabLst/>
              <a:defRPr/>
            </a:pPr>
            <a:endParaRPr lang="ru-RU" dirty="0" smtClean="0"/>
          </a:p>
          <a:p>
            <a:endParaRPr lang="ru-RU" dirty="0"/>
          </a:p>
        </p:txBody>
      </p:sp>
      <p:sp>
        <p:nvSpPr>
          <p:cNvPr id="4" name="Номер слайда 3"/>
          <p:cNvSpPr>
            <a:spLocks noGrp="1"/>
          </p:cNvSpPr>
          <p:nvPr>
            <p:ph type="sldNum" sz="quarter" idx="10"/>
          </p:nvPr>
        </p:nvSpPr>
        <p:spPr/>
        <p:txBody>
          <a:bodyPr/>
          <a:lstStyle/>
          <a:p>
            <a:fld id="{C278AAB7-4C61-4A5E-82BE-B6DB7C8FA490}" type="slidenum">
              <a:rPr lang="ru-RU" smtClean="0"/>
              <a:pPr/>
              <a:t>23</a:t>
            </a:fld>
            <a:endParaRPr lang="ru-RU"/>
          </a:p>
        </p:txBody>
      </p:sp>
    </p:spTree>
    <p:extLst>
      <p:ext uri="{BB962C8B-B14F-4D97-AF65-F5344CB8AC3E}">
        <p14:creationId xmlns:p14="http://schemas.microsoft.com/office/powerpoint/2010/main" val="24805137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The </a:t>
            </a:r>
            <a:r>
              <a:rPr lang="en-US" sz="1200" dirty="0" err="1" smtClean="0"/>
              <a:t>vibraimage</a:t>
            </a:r>
            <a:r>
              <a:rPr lang="en-US" sz="1200" dirty="0" smtClean="0"/>
              <a:t> technology is one of the modern technologies that allows real-time tracking of the dynamics of psychophysiological reactions of a person on a number of parameters</a:t>
            </a:r>
            <a:r>
              <a:rPr lang="ru-RU" sz="1200" dirty="0" smtClean="0"/>
              <a:t>. </a:t>
            </a:r>
            <a:r>
              <a:rPr lang="en-US" sz="1200" dirty="0" smtClean="0"/>
              <a:t>If we consider the answers of the test subject as a criterion of conscious attitudes, then certainly there are unconscious attitudes. Unconscious attitudes are much less plastic than the conscious ones because they are not attached to a situational factor. </a:t>
            </a:r>
            <a:endParaRPr lang="ru-RU" sz="1200" dirty="0" smtClean="0"/>
          </a:p>
          <a:p>
            <a:pPr marL="0" indent="0" algn="just" eaLnBrk="1" hangingPunct="1">
              <a:spcAft>
                <a:spcPts val="600"/>
              </a:spcAft>
            </a:pPr>
            <a:r>
              <a:rPr lang="en-US" sz="1200" dirty="0" smtClean="0">
                <a:latin typeface="+mn-lt"/>
              </a:rPr>
              <a:t>The </a:t>
            </a:r>
            <a:r>
              <a:rPr lang="en-US" sz="1200" dirty="0" err="1" smtClean="0">
                <a:latin typeface="+mn-lt"/>
              </a:rPr>
              <a:t>vibraimage</a:t>
            </a:r>
            <a:r>
              <a:rPr lang="en-US" sz="1200" dirty="0" smtClean="0">
                <a:latin typeface="+mn-lt"/>
              </a:rPr>
              <a:t> allows you to register in real time, both conscious and unconscious "answers" to the questions of the questionnaire. </a:t>
            </a:r>
            <a:endParaRPr lang="fr-FR" altLang="ru-RU" sz="1200" dirty="0" smtClean="0">
              <a:latin typeface="+mn-lt"/>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mn-lt"/>
              </a:rPr>
              <a:t>This approach allows achieving greater predictive accuracy than the traditional survey method. The test results are more stable than in the traditional questionnaire because they reflect the average values between conscious and unconscious attitudes</a:t>
            </a:r>
            <a:endParaRPr lang="ru-RU" sz="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ru-RU" altLang="ru-RU" sz="1200" dirty="0" smtClean="0">
              <a:latin typeface="+mn-lt"/>
              <a:cs typeface="+mn-cs"/>
            </a:endParaRPr>
          </a:p>
        </p:txBody>
      </p:sp>
      <p:sp>
        <p:nvSpPr>
          <p:cNvPr id="4" name="Номер слайда 3"/>
          <p:cNvSpPr>
            <a:spLocks noGrp="1"/>
          </p:cNvSpPr>
          <p:nvPr>
            <p:ph type="sldNum" sz="quarter" idx="10"/>
          </p:nvPr>
        </p:nvSpPr>
        <p:spPr/>
        <p:txBody>
          <a:bodyPr/>
          <a:lstStyle/>
          <a:p>
            <a:fld id="{C278AAB7-4C61-4A5E-82BE-B6DB7C8FA490}" type="slidenum">
              <a:rPr lang="ru-RU" smtClean="0"/>
              <a:pPr/>
              <a:t>24</a:t>
            </a:fld>
            <a:endParaRPr lang="ru-RU"/>
          </a:p>
        </p:txBody>
      </p:sp>
    </p:spTree>
    <p:extLst>
      <p:ext uri="{BB962C8B-B14F-4D97-AF65-F5344CB8AC3E}">
        <p14:creationId xmlns:p14="http://schemas.microsoft.com/office/powerpoint/2010/main" val="23523678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Conscious answers of the person reflect his self-esteem. At the same time, self-esteem is a complex mental education, which is not limited to the conscious person’s self-image. His unconscious realm (fears, instincts, repressed desires) can influence conscious responses to one degree or another. The degree of this influence is determined by the depth of the conflict between the desired and the actual. The deeper this discrepancy, the greater the influence of the sphere of the unconscious on conscious responses.</a:t>
            </a:r>
            <a:endParaRPr lang="ru-RU" sz="1200" kern="1200" dirty="0" smtClean="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8A0FE06B-8FCB-4CC2-A522-53D461DC2C21}" type="slidenum">
              <a:rPr lang="ru-RU" smtClean="0"/>
              <a:t>25</a:t>
            </a:fld>
            <a:endParaRPr lang="ru-RU"/>
          </a:p>
        </p:txBody>
      </p:sp>
    </p:spTree>
    <p:extLst>
      <p:ext uri="{BB962C8B-B14F-4D97-AF65-F5344CB8AC3E}">
        <p14:creationId xmlns:p14="http://schemas.microsoft.com/office/powerpoint/2010/main" val="35677398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 range from 20% to -20% is considered a match between the desired and the actual (example 1). Negative values ​​greater than -20% should be understood as the most significant parameters of the unconscious. While the excess of a positive value of 20% can be considered as significant parameters of the conscious sphere. This is one of the possible interpretations of the subject's conscious and unconscious responses.</a:t>
            </a:r>
            <a:endParaRPr lang="ru-RU" sz="1200" kern="1200" dirty="0" smtClean="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8A0FE06B-8FCB-4CC2-A522-53D461DC2C21}" type="slidenum">
              <a:rPr lang="ru-RU" smtClean="0"/>
              <a:t>26</a:t>
            </a:fld>
            <a:endParaRPr lang="ru-RU"/>
          </a:p>
        </p:txBody>
      </p:sp>
    </p:spTree>
    <p:extLst>
      <p:ext uri="{BB962C8B-B14F-4D97-AF65-F5344CB8AC3E}">
        <p14:creationId xmlns:p14="http://schemas.microsoft.com/office/powerpoint/2010/main" val="42893876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conclusion, I would like to say that, along with the other traditional methods of psychological testing, the technology of vibraimage can also claim to be a valid and reliable tool in various areas of psychology. The main advantage of vibraimage is the ability to process conscious and unconscious information of a </a:t>
            </a:r>
            <a:r>
              <a:rPr lang="en-US" sz="1200" kern="1200" dirty="0" err="1" smtClean="0">
                <a:solidFill>
                  <a:schemeClr val="tx1"/>
                </a:solidFill>
                <a:effectLst/>
                <a:latin typeface="+mn-lt"/>
                <a:ea typeface="+mn-ea"/>
                <a:cs typeface="+mn-cs"/>
              </a:rPr>
              <a:t>testee</a:t>
            </a:r>
            <a:r>
              <a:rPr lang="en-US" sz="1200" kern="1200" dirty="0" smtClean="0">
                <a:solidFill>
                  <a:schemeClr val="tx1"/>
                </a:solidFill>
                <a:effectLst/>
                <a:latin typeface="+mn-lt"/>
                <a:ea typeface="+mn-ea"/>
                <a:cs typeface="+mn-cs"/>
              </a:rPr>
              <a:t> in the real time testing. This important ability is impossible for the other technologies.</a:t>
            </a:r>
            <a:endParaRPr lang="ru-RU" sz="1200" kern="1200" dirty="0" smtClean="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8A0FE06B-8FCB-4CC2-A522-53D461DC2C21}" type="slidenum">
              <a:rPr lang="ru-RU" smtClean="0"/>
              <a:t>27</a:t>
            </a:fld>
            <a:endParaRPr lang="ru-RU"/>
          </a:p>
        </p:txBody>
      </p:sp>
    </p:spTree>
    <p:extLst>
      <p:ext uri="{BB962C8B-B14F-4D97-AF65-F5344CB8AC3E}">
        <p14:creationId xmlns:p14="http://schemas.microsoft.com/office/powerpoint/2010/main" val="23889323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Thanks for</a:t>
            </a:r>
            <a:r>
              <a:rPr lang="en-US" baseline="0" dirty="0" smtClean="0"/>
              <a:t> you attention and welcome with questions!</a:t>
            </a:r>
            <a:endParaRPr lang="en-US" dirty="0"/>
          </a:p>
        </p:txBody>
      </p:sp>
      <p:sp>
        <p:nvSpPr>
          <p:cNvPr id="4" name="Slide Number Placeholder 3"/>
          <p:cNvSpPr>
            <a:spLocks noGrp="1"/>
          </p:cNvSpPr>
          <p:nvPr>
            <p:ph type="sldNum" sz="quarter" idx="10"/>
          </p:nvPr>
        </p:nvSpPr>
        <p:spPr/>
        <p:txBody>
          <a:bodyPr/>
          <a:lstStyle/>
          <a:p>
            <a:fld id="{8A0FE06B-8FCB-4CC2-A522-53D461DC2C21}" type="slidenum">
              <a:rPr lang="ru-RU" smtClean="0"/>
              <a:t>28</a:t>
            </a:fld>
            <a:endParaRPr lang="ru-RU"/>
          </a:p>
        </p:txBody>
      </p:sp>
    </p:spTree>
    <p:extLst>
      <p:ext uri="{BB962C8B-B14F-4D97-AF65-F5344CB8AC3E}">
        <p14:creationId xmlns:p14="http://schemas.microsoft.com/office/powerpoint/2010/main" val="33647489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Anne Anastasi, in her methodological approach to psychometric testing, says that tests should be chosen and used, given their feasibility and limitations. Accordingly, the psychometric approach to assessing the reliability and validity of psychological methods, in our opinion, is basic. Any of the products based on the vibraimage technology allows to minimize the number of errors in the psychologist’s activities, can be used as an independent tool and in combination with traditional psychological diagnostics tools (questionnaires, tests, etc.).</a:t>
            </a:r>
            <a:endParaRPr lang="ru-RU" sz="1200" kern="1200" dirty="0" smtClean="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8A0FE06B-8FCB-4CC2-A522-53D461DC2C21}" type="slidenum">
              <a:rPr lang="ru-RU" smtClean="0"/>
              <a:t>3</a:t>
            </a:fld>
            <a:endParaRPr lang="ru-RU"/>
          </a:p>
        </p:txBody>
      </p:sp>
    </p:spTree>
    <p:extLst>
      <p:ext uri="{BB962C8B-B14F-4D97-AF65-F5344CB8AC3E}">
        <p14:creationId xmlns:p14="http://schemas.microsoft.com/office/powerpoint/2010/main" val="34422013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The Standards for Educational and Psychological Testing (as amended in 2014), are still focused on structuring the criteria of reliability and validity of predominantly traditional psychological methods. The main problem lies in the fact that the developed criteria of validity and reliability are focused on psychological methods that diagnose the sphere of the conscious. While there are well-known methods and techniques, the purpose of which is the diagnosis of the unconscious  sphere (psychoanalysis, the fate of the analysis of </a:t>
            </a:r>
            <a:r>
              <a:rPr lang="en-US" sz="1200" kern="1200" baseline="0" dirty="0" err="1" smtClean="0">
                <a:solidFill>
                  <a:schemeClr val="tx1"/>
                </a:solidFill>
                <a:effectLst/>
                <a:latin typeface="+mn-lt"/>
                <a:ea typeface="+mn-ea"/>
                <a:cs typeface="+mn-cs"/>
              </a:rPr>
              <a:t>Sondi</a:t>
            </a:r>
            <a:r>
              <a:rPr lang="en-US" sz="1200" kern="1200" baseline="0" dirty="0" smtClean="0">
                <a:solidFill>
                  <a:schemeClr val="tx1"/>
                </a:solidFill>
                <a:effectLst/>
                <a:latin typeface="+mn-lt"/>
                <a:ea typeface="+mn-ea"/>
                <a:cs typeface="+mn-cs"/>
              </a:rPr>
              <a:t> and others). And in this case, the criteria of validity and reliability, which are referred to in the Psychological Standards of 2014, cease to work. Vibraimage technology covers both of these areas: conscious and unconscious. Therefore, the criteria of reliability and validity, according to which it is customary to evaluate current psychological standards, cannot be used in full with respect to this technology.</a:t>
            </a:r>
            <a:endParaRPr lang="ru-RU" sz="1200" kern="1200" dirty="0" smtClean="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8A0FE06B-8FCB-4CC2-A522-53D461DC2C21}" type="slidenum">
              <a:rPr lang="ru-RU" smtClean="0"/>
              <a:t>4</a:t>
            </a:fld>
            <a:endParaRPr lang="ru-RU"/>
          </a:p>
        </p:txBody>
      </p:sp>
    </p:spTree>
    <p:extLst>
      <p:ext uri="{BB962C8B-B14F-4D97-AF65-F5344CB8AC3E}">
        <p14:creationId xmlns:p14="http://schemas.microsoft.com/office/powerpoint/2010/main" val="20236527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sz="1200" dirty="0" smtClean="0"/>
              <a:t>Consider the possibility of the practical use of vibraimage technology on the example of individual psychological schools. The first direction (school): Behavioral. The behavioral direction of psychology studies the behavior of a person as the main indicator of his personality. Accordingly, the </a:t>
            </a:r>
            <a:r>
              <a:rPr lang="en-US" sz="1200" dirty="0" err="1" smtClean="0"/>
              <a:t>psychodiagnostic</a:t>
            </a:r>
            <a:r>
              <a:rPr lang="en-US" sz="1200" dirty="0" smtClean="0"/>
              <a:t> tool should have high predictive accuracy, based on criteria that can be checked in real time. This is most conveniently done using the </a:t>
            </a:r>
            <a:r>
              <a:rPr lang="en-US" sz="1200" dirty="0" err="1" smtClean="0"/>
              <a:t>VibraMed</a:t>
            </a:r>
            <a:r>
              <a:rPr lang="en-US" sz="1200" dirty="0" smtClean="0"/>
              <a:t> program or one of the </a:t>
            </a:r>
            <a:r>
              <a:rPr lang="en-US" sz="1200" dirty="0" err="1" smtClean="0"/>
              <a:t>Excel_M</a:t>
            </a:r>
            <a:r>
              <a:rPr lang="en-US" sz="1200" dirty="0" smtClean="0"/>
              <a:t> files, capturing based on different vibraimage programs. This M file indicates 10print of emotions or</a:t>
            </a:r>
            <a:r>
              <a:rPr lang="en-US" sz="1200" baseline="0" dirty="0" smtClean="0"/>
              <a:t> ten</a:t>
            </a:r>
            <a:r>
              <a:rPr lang="en-US" sz="1200" dirty="0" smtClean="0"/>
              <a:t> psychophysiological parameters of</a:t>
            </a:r>
            <a:r>
              <a:rPr lang="en-US" sz="1200" baseline="0" dirty="0" smtClean="0"/>
              <a:t> person state (PPS).</a:t>
            </a:r>
            <a:r>
              <a:rPr lang="ru-RU" sz="1200" dirty="0" smtClean="0"/>
              <a:t/>
            </a:r>
            <a:br>
              <a:rPr lang="ru-RU" sz="1200" dirty="0" smtClean="0"/>
            </a:br>
            <a:endParaRPr lang="ru-RU" dirty="0"/>
          </a:p>
        </p:txBody>
      </p:sp>
      <p:sp>
        <p:nvSpPr>
          <p:cNvPr id="4" name="Номер слайда 3"/>
          <p:cNvSpPr>
            <a:spLocks noGrp="1"/>
          </p:cNvSpPr>
          <p:nvPr>
            <p:ph type="sldNum" sz="quarter" idx="10"/>
          </p:nvPr>
        </p:nvSpPr>
        <p:spPr/>
        <p:txBody>
          <a:bodyPr/>
          <a:lstStyle/>
          <a:p>
            <a:fld id="{8A0FE06B-8FCB-4CC2-A522-53D461DC2C21}" type="slidenum">
              <a:rPr lang="ru-RU" smtClean="0"/>
              <a:t>5</a:t>
            </a:fld>
            <a:endParaRPr lang="ru-RU"/>
          </a:p>
        </p:txBody>
      </p:sp>
    </p:spTree>
    <p:extLst>
      <p:ext uri="{BB962C8B-B14F-4D97-AF65-F5344CB8AC3E}">
        <p14:creationId xmlns:p14="http://schemas.microsoft.com/office/powerpoint/2010/main" val="20897157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t>Express diagnostics of PPS and complex personality assessment have different goals. Comprehensive diagnosis of an individual reveals an individual whose behavior poses a threat to society or the individual in certain circumstances, which are also named as "vulnerable spot“.</a:t>
            </a:r>
          </a:p>
          <a:p>
            <a:r>
              <a:rPr lang="en-US" dirty="0" smtClean="0"/>
              <a:t>Express diagnostics allows to predict the probability of destructive behavior in the next few minutes.</a:t>
            </a:r>
            <a:endParaRPr lang="ru-RU" dirty="0"/>
          </a:p>
        </p:txBody>
      </p:sp>
      <p:sp>
        <p:nvSpPr>
          <p:cNvPr id="4" name="Номер слайда 3"/>
          <p:cNvSpPr>
            <a:spLocks noGrp="1"/>
          </p:cNvSpPr>
          <p:nvPr>
            <p:ph type="sldNum" sz="quarter" idx="10"/>
          </p:nvPr>
        </p:nvSpPr>
        <p:spPr/>
        <p:txBody>
          <a:bodyPr/>
          <a:lstStyle/>
          <a:p>
            <a:fld id="{8A0FE06B-8FCB-4CC2-A522-53D461DC2C21}" type="slidenum">
              <a:rPr lang="ru-RU" smtClean="0"/>
              <a:t>6</a:t>
            </a:fld>
            <a:endParaRPr lang="ru-RU"/>
          </a:p>
        </p:txBody>
      </p:sp>
    </p:spTree>
    <p:extLst>
      <p:ext uri="{BB962C8B-B14F-4D97-AF65-F5344CB8AC3E}">
        <p14:creationId xmlns:p14="http://schemas.microsoft.com/office/powerpoint/2010/main" val="4585776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what specific case can a express diagnosis of PPS be useful? For example, the differentiation of dangerous and safe situations: when a person looks aggressive, but is not such, or vice versa</a:t>
            </a:r>
            <a:endParaRPr lang="ru-RU" sz="1200" kern="1200" dirty="0" smtClean="0">
              <a:solidFill>
                <a:schemeClr val="tx1"/>
              </a:solidFill>
              <a:effectLst/>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8A0FE06B-8FCB-4CC2-A522-53D461DC2C21}" type="slidenum">
              <a:rPr lang="ru-RU" smtClean="0"/>
              <a:t>7</a:t>
            </a:fld>
            <a:endParaRPr lang="ru-RU"/>
          </a:p>
        </p:txBody>
      </p:sp>
    </p:spTree>
    <p:extLst>
      <p:ext uri="{BB962C8B-B14F-4D97-AF65-F5344CB8AC3E}">
        <p14:creationId xmlns:p14="http://schemas.microsoft.com/office/powerpoint/2010/main" val="37679992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t>With a comprehensive assessment of the individual, in contrast to the PPS, the goals are the others. For example, Skinner's Operant Learning or Thorndike's Law suggests that in the process of gaining a specific repetitive experience, the behavioral model of response is reinforced.</a:t>
            </a:r>
          </a:p>
          <a:p>
            <a:r>
              <a:rPr lang="en-US" dirty="0" smtClean="0"/>
              <a:t>The authors themselves explore the incentives and reactions to them of man. But neither Skinner nor Thorndike could determine which people were more or less influenced. However, this can be done with a comprehensive assessment of the personality using the </a:t>
            </a:r>
            <a:r>
              <a:rPr lang="en-US" dirty="0" err="1" smtClean="0"/>
              <a:t>PsyAccent</a:t>
            </a:r>
            <a:r>
              <a:rPr lang="en-US" dirty="0" smtClean="0"/>
              <a:t> program.</a:t>
            </a:r>
            <a:endParaRPr lang="ru-RU" dirty="0"/>
          </a:p>
        </p:txBody>
      </p:sp>
      <p:sp>
        <p:nvSpPr>
          <p:cNvPr id="4" name="Номер слайда 3"/>
          <p:cNvSpPr>
            <a:spLocks noGrp="1"/>
          </p:cNvSpPr>
          <p:nvPr>
            <p:ph type="sldNum" sz="quarter" idx="10"/>
          </p:nvPr>
        </p:nvSpPr>
        <p:spPr/>
        <p:txBody>
          <a:bodyPr/>
          <a:lstStyle/>
          <a:p>
            <a:fld id="{8A0FE06B-8FCB-4CC2-A522-53D461DC2C21}" type="slidenum">
              <a:rPr lang="ru-RU" smtClean="0"/>
              <a:t>8</a:t>
            </a:fld>
            <a:endParaRPr lang="ru-RU"/>
          </a:p>
        </p:txBody>
      </p:sp>
    </p:spTree>
    <p:extLst>
      <p:ext uri="{BB962C8B-B14F-4D97-AF65-F5344CB8AC3E}">
        <p14:creationId xmlns:p14="http://schemas.microsoft.com/office/powerpoint/2010/main" val="9105022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smtClean="0"/>
              <a:t>Проблема диагностики пограничных психических расстройств является одной из центральных проблем психиатрии и психологии, а также ее отдельных отраслей.</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smtClean="0"/>
              <a:t>Акцентуации  традиционно понимается как крайний вариант  нормы проявления характера,</a:t>
            </a:r>
            <a:r>
              <a:rPr lang="ru-RU" sz="1200" baseline="0" dirty="0" smtClean="0"/>
              <a:t> при котором отдельные черты усилены, а другие наоборот – ослаблены.  Такой человек может оказаться более подвержен негативному влиянию, чем другие люди без акцентуаций характера. </a:t>
            </a:r>
            <a:endParaRPr lang="ru-RU" dirty="0"/>
          </a:p>
        </p:txBody>
      </p:sp>
      <p:sp>
        <p:nvSpPr>
          <p:cNvPr id="4" name="Номер слайда 3"/>
          <p:cNvSpPr>
            <a:spLocks noGrp="1"/>
          </p:cNvSpPr>
          <p:nvPr>
            <p:ph type="sldNum" sz="quarter" idx="10"/>
          </p:nvPr>
        </p:nvSpPr>
        <p:spPr/>
        <p:txBody>
          <a:bodyPr/>
          <a:lstStyle/>
          <a:p>
            <a:fld id="{C278AAB7-4C61-4A5E-82BE-B6DB7C8FA490}" type="slidenum">
              <a:rPr lang="ru-RU" smtClean="0"/>
              <a:pPr/>
              <a:t>9</a:t>
            </a:fld>
            <a:endParaRPr lang="ru-RU"/>
          </a:p>
        </p:txBody>
      </p:sp>
    </p:spTree>
    <p:extLst>
      <p:ext uri="{BB962C8B-B14F-4D97-AF65-F5344CB8AC3E}">
        <p14:creationId xmlns:p14="http://schemas.microsoft.com/office/powerpoint/2010/main" val="13065910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D62FCB7E-3DF8-4FED-B2EF-CEE409F01703}" type="datetimeFigureOut">
              <a:rPr lang="ru-RU" smtClean="0"/>
              <a:t>28.11.2018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2FA9D89-8DA4-4B79-B967-4E26E4FB861E}" type="slidenum">
              <a:rPr lang="ru-RU" smtClean="0"/>
              <a:t>‹#›</a:t>
            </a:fld>
            <a:endParaRPr lang="ru-RU"/>
          </a:p>
        </p:txBody>
      </p:sp>
    </p:spTree>
    <p:extLst>
      <p:ext uri="{BB962C8B-B14F-4D97-AF65-F5344CB8AC3E}">
        <p14:creationId xmlns:p14="http://schemas.microsoft.com/office/powerpoint/2010/main" val="37391623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D62FCB7E-3DF8-4FED-B2EF-CEE409F01703}" type="datetimeFigureOut">
              <a:rPr lang="ru-RU" smtClean="0"/>
              <a:t>28.11.2018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2FA9D89-8DA4-4B79-B967-4E26E4FB861E}" type="slidenum">
              <a:rPr lang="ru-RU" smtClean="0"/>
              <a:t>‹#›</a:t>
            </a:fld>
            <a:endParaRPr lang="ru-RU"/>
          </a:p>
        </p:txBody>
      </p:sp>
    </p:spTree>
    <p:extLst>
      <p:ext uri="{BB962C8B-B14F-4D97-AF65-F5344CB8AC3E}">
        <p14:creationId xmlns:p14="http://schemas.microsoft.com/office/powerpoint/2010/main" val="37064866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D62FCB7E-3DF8-4FED-B2EF-CEE409F01703}" type="datetimeFigureOut">
              <a:rPr lang="ru-RU" smtClean="0"/>
              <a:t>28.11.2018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2FA9D89-8DA4-4B79-B967-4E26E4FB861E}" type="slidenum">
              <a:rPr lang="ru-RU" smtClean="0"/>
              <a:t>‹#›</a:t>
            </a:fld>
            <a:endParaRPr lang="ru-R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935345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D62FCB7E-3DF8-4FED-B2EF-CEE409F01703}" type="datetimeFigureOut">
              <a:rPr lang="ru-RU" smtClean="0"/>
              <a:t>28.11.2018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2FA9D89-8DA4-4B79-B967-4E26E4FB861E}" type="slidenum">
              <a:rPr lang="ru-RU" smtClean="0"/>
              <a:t>‹#›</a:t>
            </a:fld>
            <a:endParaRPr lang="ru-RU"/>
          </a:p>
        </p:txBody>
      </p:sp>
    </p:spTree>
    <p:extLst>
      <p:ext uri="{BB962C8B-B14F-4D97-AF65-F5344CB8AC3E}">
        <p14:creationId xmlns:p14="http://schemas.microsoft.com/office/powerpoint/2010/main" val="1656175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D62FCB7E-3DF8-4FED-B2EF-CEE409F01703}" type="datetimeFigureOut">
              <a:rPr lang="ru-RU" smtClean="0"/>
              <a:t>28.11.2018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2FA9D89-8DA4-4B79-B967-4E26E4FB861E}" type="slidenum">
              <a:rPr lang="ru-RU" smtClean="0"/>
              <a:t>‹#›</a:t>
            </a:fld>
            <a:endParaRPr lang="ru-R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4684283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D62FCB7E-3DF8-4FED-B2EF-CEE409F01703}" type="datetimeFigureOut">
              <a:rPr lang="ru-RU" smtClean="0"/>
              <a:t>28.11.2018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2FA9D89-8DA4-4B79-B967-4E26E4FB861E}" type="slidenum">
              <a:rPr lang="ru-RU" smtClean="0"/>
              <a:t>‹#›</a:t>
            </a:fld>
            <a:endParaRPr lang="ru-RU"/>
          </a:p>
        </p:txBody>
      </p:sp>
    </p:spTree>
    <p:extLst>
      <p:ext uri="{BB962C8B-B14F-4D97-AF65-F5344CB8AC3E}">
        <p14:creationId xmlns:p14="http://schemas.microsoft.com/office/powerpoint/2010/main" val="19860584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D62FCB7E-3DF8-4FED-B2EF-CEE409F01703}" type="datetimeFigureOut">
              <a:rPr lang="ru-RU" smtClean="0"/>
              <a:t>28.11.2018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2FA9D89-8DA4-4B79-B967-4E26E4FB861E}" type="slidenum">
              <a:rPr lang="ru-RU" smtClean="0"/>
              <a:t>‹#›</a:t>
            </a:fld>
            <a:endParaRPr lang="ru-RU"/>
          </a:p>
        </p:txBody>
      </p:sp>
    </p:spTree>
    <p:extLst>
      <p:ext uri="{BB962C8B-B14F-4D97-AF65-F5344CB8AC3E}">
        <p14:creationId xmlns:p14="http://schemas.microsoft.com/office/powerpoint/2010/main" val="13093039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D62FCB7E-3DF8-4FED-B2EF-CEE409F01703}" type="datetimeFigureOut">
              <a:rPr lang="ru-RU" smtClean="0"/>
              <a:t>28.11.2018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2FA9D89-8DA4-4B79-B967-4E26E4FB861E}" type="slidenum">
              <a:rPr lang="ru-RU" smtClean="0"/>
              <a:t>‹#›</a:t>
            </a:fld>
            <a:endParaRPr lang="ru-RU"/>
          </a:p>
        </p:txBody>
      </p:sp>
    </p:spTree>
    <p:extLst>
      <p:ext uri="{BB962C8B-B14F-4D97-AF65-F5344CB8AC3E}">
        <p14:creationId xmlns:p14="http://schemas.microsoft.com/office/powerpoint/2010/main" val="32188401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D62FCB7E-3DF8-4FED-B2EF-CEE409F01703}" type="datetimeFigureOut">
              <a:rPr lang="ru-RU" smtClean="0"/>
              <a:t>28.11.2018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2FA9D89-8DA4-4B79-B967-4E26E4FB861E}" type="slidenum">
              <a:rPr lang="ru-RU" smtClean="0"/>
              <a:t>‹#›</a:t>
            </a:fld>
            <a:endParaRPr lang="ru-RU"/>
          </a:p>
        </p:txBody>
      </p:sp>
    </p:spTree>
    <p:extLst>
      <p:ext uri="{BB962C8B-B14F-4D97-AF65-F5344CB8AC3E}">
        <p14:creationId xmlns:p14="http://schemas.microsoft.com/office/powerpoint/2010/main" val="261177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D62FCB7E-3DF8-4FED-B2EF-CEE409F01703}" type="datetimeFigureOut">
              <a:rPr lang="ru-RU" smtClean="0"/>
              <a:t>28.11.2018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2FA9D89-8DA4-4B79-B967-4E26E4FB861E}" type="slidenum">
              <a:rPr lang="ru-RU" smtClean="0"/>
              <a:t>‹#›</a:t>
            </a:fld>
            <a:endParaRPr lang="ru-RU"/>
          </a:p>
        </p:txBody>
      </p:sp>
    </p:spTree>
    <p:extLst>
      <p:ext uri="{BB962C8B-B14F-4D97-AF65-F5344CB8AC3E}">
        <p14:creationId xmlns:p14="http://schemas.microsoft.com/office/powerpoint/2010/main" val="2340256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D62FCB7E-3DF8-4FED-B2EF-CEE409F01703}" type="datetimeFigureOut">
              <a:rPr lang="ru-RU" smtClean="0"/>
              <a:t>28.11.2018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2FA9D89-8DA4-4B79-B967-4E26E4FB861E}" type="slidenum">
              <a:rPr lang="ru-RU" smtClean="0"/>
              <a:t>‹#›</a:t>
            </a:fld>
            <a:endParaRPr lang="ru-RU"/>
          </a:p>
        </p:txBody>
      </p:sp>
    </p:spTree>
    <p:extLst>
      <p:ext uri="{BB962C8B-B14F-4D97-AF65-F5344CB8AC3E}">
        <p14:creationId xmlns:p14="http://schemas.microsoft.com/office/powerpoint/2010/main" val="17648667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D62FCB7E-3DF8-4FED-B2EF-CEE409F01703}" type="datetimeFigureOut">
              <a:rPr lang="ru-RU" smtClean="0"/>
              <a:t>28.11.2018</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12FA9D89-8DA4-4B79-B967-4E26E4FB861E}" type="slidenum">
              <a:rPr lang="ru-RU" smtClean="0"/>
              <a:t>‹#›</a:t>
            </a:fld>
            <a:endParaRPr lang="ru-RU"/>
          </a:p>
        </p:txBody>
      </p:sp>
    </p:spTree>
    <p:extLst>
      <p:ext uri="{BB962C8B-B14F-4D97-AF65-F5344CB8AC3E}">
        <p14:creationId xmlns:p14="http://schemas.microsoft.com/office/powerpoint/2010/main" val="33564836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D62FCB7E-3DF8-4FED-B2EF-CEE409F01703}" type="datetimeFigureOut">
              <a:rPr lang="ru-RU" smtClean="0"/>
              <a:t>28.11.2018</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12FA9D89-8DA4-4B79-B967-4E26E4FB861E}" type="slidenum">
              <a:rPr lang="ru-RU" smtClean="0"/>
              <a:t>‹#›</a:t>
            </a:fld>
            <a:endParaRPr lang="ru-RU"/>
          </a:p>
        </p:txBody>
      </p:sp>
    </p:spTree>
    <p:extLst>
      <p:ext uri="{BB962C8B-B14F-4D97-AF65-F5344CB8AC3E}">
        <p14:creationId xmlns:p14="http://schemas.microsoft.com/office/powerpoint/2010/main" val="3272804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2FCB7E-3DF8-4FED-B2EF-CEE409F01703}" type="datetimeFigureOut">
              <a:rPr lang="ru-RU" smtClean="0"/>
              <a:t>28.11.2018</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12FA9D89-8DA4-4B79-B967-4E26E4FB861E}" type="slidenum">
              <a:rPr lang="ru-RU" smtClean="0"/>
              <a:t>‹#›</a:t>
            </a:fld>
            <a:endParaRPr lang="ru-RU"/>
          </a:p>
        </p:txBody>
      </p:sp>
    </p:spTree>
    <p:extLst>
      <p:ext uri="{BB962C8B-B14F-4D97-AF65-F5344CB8AC3E}">
        <p14:creationId xmlns:p14="http://schemas.microsoft.com/office/powerpoint/2010/main" val="9185334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smtClean="0"/>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D62FCB7E-3DF8-4FED-B2EF-CEE409F01703}" type="datetimeFigureOut">
              <a:rPr lang="ru-RU" smtClean="0"/>
              <a:t>28.11.2018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2FA9D89-8DA4-4B79-B967-4E26E4FB861E}" type="slidenum">
              <a:rPr lang="ru-RU" smtClean="0"/>
              <a:t>‹#›</a:t>
            </a:fld>
            <a:endParaRPr lang="ru-RU"/>
          </a:p>
        </p:txBody>
      </p:sp>
    </p:spTree>
    <p:extLst>
      <p:ext uri="{BB962C8B-B14F-4D97-AF65-F5344CB8AC3E}">
        <p14:creationId xmlns:p14="http://schemas.microsoft.com/office/powerpoint/2010/main" val="16187200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2FA9D89-8DA4-4B79-B967-4E26E4FB861E}" type="slidenum">
              <a:rPr lang="ru-RU" smtClean="0"/>
              <a:t>‹#›</a:t>
            </a:fld>
            <a:endParaRPr lang="ru-RU"/>
          </a:p>
        </p:txBody>
      </p:sp>
      <p:sp>
        <p:nvSpPr>
          <p:cNvPr id="5" name="Date Placeholder 4"/>
          <p:cNvSpPr>
            <a:spLocks noGrp="1"/>
          </p:cNvSpPr>
          <p:nvPr>
            <p:ph type="dt" sz="half" idx="10"/>
          </p:nvPr>
        </p:nvSpPr>
        <p:spPr/>
        <p:txBody>
          <a:bodyPr/>
          <a:lstStyle/>
          <a:p>
            <a:fld id="{D62FCB7E-3DF8-4FED-B2EF-CEE409F01703}" type="datetimeFigureOut">
              <a:rPr lang="ru-RU" smtClean="0"/>
              <a:t>28.11.2018</a:t>
            </a:fld>
            <a:endParaRPr lang="ru-RU"/>
          </a:p>
        </p:txBody>
      </p:sp>
    </p:spTree>
    <p:extLst>
      <p:ext uri="{BB962C8B-B14F-4D97-AF65-F5344CB8AC3E}">
        <p14:creationId xmlns:p14="http://schemas.microsoft.com/office/powerpoint/2010/main" val="38071279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62FCB7E-3DF8-4FED-B2EF-CEE409F01703}" type="datetimeFigureOut">
              <a:rPr lang="ru-RU" smtClean="0"/>
              <a:t>28.11.2018</a:t>
            </a:fld>
            <a:endParaRPr lang="ru-RU"/>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12FA9D89-8DA4-4B79-B967-4E26E4FB861E}" type="slidenum">
              <a:rPr lang="ru-RU" smtClean="0"/>
              <a:t>‹#›</a:t>
            </a:fld>
            <a:endParaRPr lang="ru-RU"/>
          </a:p>
        </p:txBody>
      </p:sp>
    </p:spTree>
    <p:extLst>
      <p:ext uri="{BB962C8B-B14F-4D97-AF65-F5344CB8AC3E}">
        <p14:creationId xmlns:p14="http://schemas.microsoft.com/office/powerpoint/2010/main" val="409911370"/>
      </p:ext>
    </p:extLst>
  </p:cSld>
  <p:clrMap bg1="lt1" tx1="dk1" bg2="lt2" tx2="dk2" accent1="accent1" accent2="accent2" accent3="accent3" accent4="accent4" accent5="accent5" accent6="accent6" hlink="hlink" folHlink="folHlink"/>
  <p:sldLayoutIdLst>
    <p:sldLayoutId id="2147484337" r:id="rId1"/>
    <p:sldLayoutId id="2147484338" r:id="rId2"/>
    <p:sldLayoutId id="2147484339" r:id="rId3"/>
    <p:sldLayoutId id="2147484340" r:id="rId4"/>
    <p:sldLayoutId id="2147484341" r:id="rId5"/>
    <p:sldLayoutId id="2147484342" r:id="rId6"/>
    <p:sldLayoutId id="2147484343" r:id="rId7"/>
    <p:sldLayoutId id="2147484344" r:id="rId8"/>
    <p:sldLayoutId id="2147484345" r:id="rId9"/>
    <p:sldLayoutId id="2147484346" r:id="rId10"/>
    <p:sldLayoutId id="2147484347" r:id="rId11"/>
    <p:sldLayoutId id="2147484348" r:id="rId12"/>
    <p:sldLayoutId id="2147484349" r:id="rId13"/>
    <p:sldLayoutId id="2147484350" r:id="rId14"/>
    <p:sldLayoutId id="2147484351" r:id="rId15"/>
    <p:sldLayoutId id="2147484352"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4.xml"/><Relationship Id="rId1" Type="http://schemas.openxmlformats.org/officeDocument/2006/relationships/slideLayout" Target="../slideLayouts/slideLayout8.xml"/><Relationship Id="rId4" Type="http://schemas.openxmlformats.org/officeDocument/2006/relationships/image" Target="../media/image19.jpg"/></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8.xml"/><Relationship Id="rId5" Type="http://schemas.openxmlformats.org/officeDocument/2006/relationships/image" Target="../media/image22.jpeg"/><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6.xml"/><Relationship Id="rId1" Type="http://schemas.openxmlformats.org/officeDocument/2006/relationships/slideLayout" Target="../slideLayouts/slideLayout8.xml"/><Relationship Id="rId5" Type="http://schemas.openxmlformats.org/officeDocument/2006/relationships/image" Target="../media/image25.png"/><Relationship Id="rId4" Type="http://schemas.openxmlformats.org/officeDocument/2006/relationships/image" Target="../media/image24.jpeg"/></Relationships>
</file>

<file path=ppt/slides/_rels/slide1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7.jpg"/></Relationships>
</file>

<file path=ppt/slides/_rels/slide1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8.xml"/><Relationship Id="rId1" Type="http://schemas.openxmlformats.org/officeDocument/2006/relationships/slideLayout" Target="../slideLayouts/slideLayout8.xml"/><Relationship Id="rId5" Type="http://schemas.openxmlformats.org/officeDocument/2006/relationships/image" Target="../media/image30.jpg"/><Relationship Id="rId4" Type="http://schemas.openxmlformats.org/officeDocument/2006/relationships/image" Target="../media/image29.jpeg"/></Relationships>
</file>

<file path=ppt/slides/_rels/slide1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chart" Target="../charts/chart5.xml"/><Relationship Id="rId4" Type="http://schemas.openxmlformats.org/officeDocument/2006/relationships/chart" Target="../charts/char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33.jpg"/></Relationships>
</file>

<file path=ppt/slides/_rels/slide2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35.jpg"/></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38.jpeg"/><Relationship Id="rId4" Type="http://schemas.openxmlformats.org/officeDocument/2006/relationships/image" Target="../media/image37.jpeg"/></Relationships>
</file>

<file path=ppt/slides/_rels/slide2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5.xml"/><Relationship Id="rId1" Type="http://schemas.openxmlformats.org/officeDocument/2006/relationships/slideLayout" Target="../slideLayouts/slideLayout8.xml"/><Relationship Id="rId5" Type="http://schemas.openxmlformats.org/officeDocument/2006/relationships/image" Target="../media/image41.png"/><Relationship Id="rId4" Type="http://schemas.openxmlformats.org/officeDocument/2006/relationships/image" Target="../media/image40.png"/></Relationships>
</file>

<file path=ppt/slides/_rels/slide26.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26.xml"/><Relationship Id="rId1" Type="http://schemas.openxmlformats.org/officeDocument/2006/relationships/slideLayout" Target="../slideLayouts/slideLayout8.xml"/><Relationship Id="rId4" Type="http://schemas.openxmlformats.org/officeDocument/2006/relationships/image" Target="../media/image43.jpg"/></Relationships>
</file>

<file path=ppt/slides/_rels/slide2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7.xml"/><Relationship Id="rId1" Type="http://schemas.openxmlformats.org/officeDocument/2006/relationships/slideLayout" Target="../slideLayouts/slideLayout8.xml"/><Relationship Id="rId5" Type="http://schemas.openxmlformats.org/officeDocument/2006/relationships/image" Target="../media/image46.jpeg"/><Relationship Id="rId4" Type="http://schemas.openxmlformats.org/officeDocument/2006/relationships/image" Target="../media/image45.jpeg"/></Relationships>
</file>

<file path=ppt/slides/_rels/slide28.xml.rels><?xml version="1.0" encoding="UTF-8" standalone="yes"?>
<Relationships xmlns="http://schemas.openxmlformats.org/package/2006/relationships"><Relationship Id="rId3" Type="http://schemas.openxmlformats.org/officeDocument/2006/relationships/hyperlink" Target="http://www.psymaker.com/" TargetMode="External"/><Relationship Id="rId2" Type="http://schemas.openxmlformats.org/officeDocument/2006/relationships/notesSlide" Target="../notesSlides/notesSlide28.xml"/><Relationship Id="rId1" Type="http://schemas.openxmlformats.org/officeDocument/2006/relationships/slideLayout" Target="../slideLayouts/slideLayout7.xml"/><Relationship Id="rId5" Type="http://schemas.openxmlformats.org/officeDocument/2006/relationships/image" Target="../media/image47.jpeg"/><Relationship Id="rId4" Type="http://schemas.openxmlformats.org/officeDocument/2006/relationships/hyperlink" Target="http://www.kqelsys.com/"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8.xml"/><Relationship Id="rId5" Type="http://schemas.openxmlformats.org/officeDocument/2006/relationships/image" Target="../media/image6.jpg"/><Relationship Id="rId4" Type="http://schemas.openxmlformats.org/officeDocument/2006/relationships/chart" Target="../charts/char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34275" y="1828800"/>
            <a:ext cx="10447725" cy="3429000"/>
          </a:xfrm>
        </p:spPr>
        <p:txBody>
          <a:bodyPr>
            <a:normAutofit fontScale="90000"/>
          </a:bodyPr>
          <a:lstStyle/>
          <a:p>
            <a:pPr algn="ctr"/>
            <a:r>
              <a:rPr lang="ru-RU" sz="4400" dirty="0" smtClean="0">
                <a:solidFill>
                  <a:schemeClr val="tx1"/>
                </a:solidFill>
                <a:effectLst/>
              </a:rPr>
              <a:t/>
            </a:r>
            <a:br>
              <a:rPr lang="ru-RU" sz="4400" dirty="0" smtClean="0">
                <a:solidFill>
                  <a:schemeClr val="tx1"/>
                </a:solidFill>
                <a:effectLst/>
              </a:rPr>
            </a:br>
            <a:r>
              <a:rPr lang="ru-RU" sz="4400" dirty="0">
                <a:solidFill>
                  <a:schemeClr val="tx1"/>
                </a:solidFill>
              </a:rPr>
              <a:t/>
            </a:r>
            <a:br>
              <a:rPr lang="ru-RU" sz="4400" dirty="0">
                <a:solidFill>
                  <a:schemeClr val="tx1"/>
                </a:solidFill>
              </a:rPr>
            </a:br>
            <a:r>
              <a:rPr lang="ru-RU" sz="4400" dirty="0" smtClean="0">
                <a:solidFill>
                  <a:schemeClr val="tx1"/>
                </a:solidFill>
              </a:rPr>
              <a:t/>
            </a:r>
            <a:br>
              <a:rPr lang="ru-RU" sz="4400" dirty="0" smtClean="0">
                <a:solidFill>
                  <a:schemeClr val="tx1"/>
                </a:solidFill>
              </a:rPr>
            </a:br>
            <a:r>
              <a:rPr lang="ru-RU" sz="4400" dirty="0">
                <a:solidFill>
                  <a:schemeClr val="tx1"/>
                </a:solidFill>
              </a:rPr>
              <a:t/>
            </a:r>
            <a:br>
              <a:rPr lang="ru-RU" sz="4400" dirty="0">
                <a:solidFill>
                  <a:schemeClr val="tx1"/>
                </a:solidFill>
              </a:rPr>
            </a:br>
            <a:r>
              <a:rPr lang="ru-RU" sz="4400" dirty="0" smtClean="0">
                <a:solidFill>
                  <a:schemeClr val="tx1"/>
                </a:solidFill>
              </a:rPr>
              <a:t/>
            </a:r>
            <a:br>
              <a:rPr lang="ru-RU" sz="4400" dirty="0" smtClean="0">
                <a:solidFill>
                  <a:schemeClr val="tx1"/>
                </a:solidFill>
              </a:rPr>
            </a:br>
            <a:r>
              <a:rPr lang="ru-RU" sz="4400" dirty="0">
                <a:solidFill>
                  <a:schemeClr val="tx1"/>
                </a:solidFill>
              </a:rPr>
              <a:t/>
            </a:r>
            <a:br>
              <a:rPr lang="ru-RU" sz="4400" dirty="0">
                <a:solidFill>
                  <a:schemeClr val="tx1"/>
                </a:solidFill>
              </a:rPr>
            </a:br>
            <a:r>
              <a:rPr lang="ru-RU" sz="4400" dirty="0" smtClean="0">
                <a:solidFill>
                  <a:schemeClr val="tx1"/>
                </a:solidFill>
              </a:rPr>
              <a:t/>
            </a:r>
            <a:br>
              <a:rPr lang="ru-RU" sz="4400" dirty="0" smtClean="0">
                <a:solidFill>
                  <a:schemeClr val="tx1"/>
                </a:solidFill>
              </a:rPr>
            </a:br>
            <a:r>
              <a:rPr lang="ru-RU" sz="4400" dirty="0" smtClean="0">
                <a:solidFill>
                  <a:schemeClr val="tx1"/>
                </a:solidFill>
              </a:rPr>
              <a:t/>
            </a:r>
            <a:br>
              <a:rPr lang="ru-RU" sz="4400" dirty="0" smtClean="0">
                <a:solidFill>
                  <a:schemeClr val="tx1"/>
                </a:solidFill>
              </a:rPr>
            </a:br>
            <a:r>
              <a:rPr lang="ru-RU" sz="4400" dirty="0">
                <a:solidFill>
                  <a:schemeClr val="tx1"/>
                </a:solidFill>
              </a:rPr>
              <a:t/>
            </a:r>
            <a:br>
              <a:rPr lang="ru-RU" sz="4400" dirty="0">
                <a:solidFill>
                  <a:schemeClr val="tx1"/>
                </a:solidFill>
              </a:rPr>
            </a:br>
            <a:r>
              <a:rPr lang="ru-RU" sz="4400" dirty="0" smtClean="0">
                <a:solidFill>
                  <a:schemeClr val="tx1"/>
                </a:solidFill>
              </a:rPr>
              <a:t/>
            </a:r>
            <a:br>
              <a:rPr lang="ru-RU" sz="4400" dirty="0" smtClean="0">
                <a:solidFill>
                  <a:schemeClr val="tx1"/>
                </a:solidFill>
              </a:rPr>
            </a:br>
            <a:r>
              <a:rPr lang="ru-RU" sz="4400" dirty="0">
                <a:solidFill>
                  <a:schemeClr val="tx1"/>
                </a:solidFill>
              </a:rPr>
              <a:t/>
            </a:r>
            <a:br>
              <a:rPr lang="ru-RU" sz="4400" dirty="0">
                <a:solidFill>
                  <a:schemeClr val="tx1"/>
                </a:solidFill>
              </a:rPr>
            </a:br>
            <a:r>
              <a:rPr lang="ru-RU" sz="4400" dirty="0" smtClean="0">
                <a:solidFill>
                  <a:schemeClr val="tx1"/>
                </a:solidFill>
              </a:rPr>
              <a:t/>
            </a:r>
            <a:br>
              <a:rPr lang="ru-RU" sz="4400" dirty="0" smtClean="0">
                <a:solidFill>
                  <a:schemeClr val="tx1"/>
                </a:solidFill>
              </a:rPr>
            </a:br>
            <a:r>
              <a:rPr lang="ru-RU" sz="4400" dirty="0">
                <a:solidFill>
                  <a:schemeClr val="tx1"/>
                </a:solidFill>
              </a:rPr>
              <a:t/>
            </a:r>
            <a:br>
              <a:rPr lang="ru-RU" sz="4400" dirty="0">
                <a:solidFill>
                  <a:schemeClr val="tx1"/>
                </a:solidFill>
              </a:rPr>
            </a:br>
            <a:r>
              <a:rPr lang="ru-RU" sz="4400" dirty="0" smtClean="0">
                <a:solidFill>
                  <a:schemeClr val="tx1"/>
                </a:solidFill>
              </a:rPr>
              <a:t/>
            </a:r>
            <a:br>
              <a:rPr lang="ru-RU" sz="4400" dirty="0" smtClean="0">
                <a:solidFill>
                  <a:schemeClr val="tx1"/>
                </a:solidFill>
              </a:rPr>
            </a:br>
            <a:r>
              <a:rPr lang="ru-RU" sz="4400" dirty="0">
                <a:solidFill>
                  <a:schemeClr val="tx1"/>
                </a:solidFill>
              </a:rPr>
              <a:t/>
            </a:r>
            <a:br>
              <a:rPr lang="ru-RU" sz="4400" dirty="0">
                <a:solidFill>
                  <a:schemeClr val="tx1"/>
                </a:solidFill>
              </a:rPr>
            </a:br>
            <a:r>
              <a:rPr lang="ru-RU" sz="4400" dirty="0" smtClean="0">
                <a:solidFill>
                  <a:schemeClr val="tx1"/>
                </a:solidFill>
              </a:rPr>
              <a:t/>
            </a:r>
            <a:br>
              <a:rPr lang="ru-RU" sz="4400" dirty="0" smtClean="0">
                <a:solidFill>
                  <a:schemeClr val="tx1"/>
                </a:solidFill>
              </a:rPr>
            </a:br>
            <a:r>
              <a:rPr lang="ru-RU" sz="4400" dirty="0">
                <a:solidFill>
                  <a:schemeClr val="tx1"/>
                </a:solidFill>
              </a:rPr>
              <a:t/>
            </a:r>
            <a:br>
              <a:rPr lang="ru-RU" sz="4400" dirty="0">
                <a:solidFill>
                  <a:schemeClr val="tx1"/>
                </a:solidFill>
              </a:rPr>
            </a:br>
            <a:r>
              <a:rPr lang="ru-RU" sz="4400" dirty="0" smtClean="0">
                <a:solidFill>
                  <a:schemeClr val="tx1"/>
                </a:solidFill>
              </a:rPr>
              <a:t/>
            </a:r>
            <a:br>
              <a:rPr lang="ru-RU" sz="4400" dirty="0" smtClean="0">
                <a:solidFill>
                  <a:schemeClr val="tx1"/>
                </a:solidFill>
              </a:rPr>
            </a:br>
            <a:r>
              <a:rPr lang="ru-RU" sz="4400" dirty="0">
                <a:solidFill>
                  <a:schemeClr val="tx1"/>
                </a:solidFill>
              </a:rPr>
              <a:t/>
            </a:r>
            <a:br>
              <a:rPr lang="ru-RU" sz="4400" dirty="0">
                <a:solidFill>
                  <a:schemeClr val="tx1"/>
                </a:solidFill>
              </a:rPr>
            </a:br>
            <a:r>
              <a:rPr lang="ru-RU" sz="4400" dirty="0" smtClean="0">
                <a:solidFill>
                  <a:schemeClr val="tx1"/>
                </a:solidFill>
              </a:rPr>
              <a:t/>
            </a:r>
            <a:br>
              <a:rPr lang="ru-RU" sz="4400" dirty="0" smtClean="0">
                <a:solidFill>
                  <a:schemeClr val="tx1"/>
                </a:solidFill>
              </a:rPr>
            </a:br>
            <a:r>
              <a:rPr lang="ru-RU" sz="4400" dirty="0" smtClean="0">
                <a:solidFill>
                  <a:schemeClr val="tx1"/>
                </a:solidFill>
                <a:effectLst/>
              </a:rPr>
              <a:t/>
            </a:r>
            <a:br>
              <a:rPr lang="ru-RU" sz="4400" dirty="0" smtClean="0">
                <a:solidFill>
                  <a:schemeClr val="tx1"/>
                </a:solidFill>
                <a:effectLst/>
              </a:rPr>
            </a:br>
            <a:r>
              <a:rPr lang="en-US" sz="4400" dirty="0" smtClean="0">
                <a:solidFill>
                  <a:schemeClr val="tx1"/>
                </a:solidFill>
                <a:effectLst/>
              </a:rPr>
              <a:t/>
            </a:r>
            <a:br>
              <a:rPr lang="en-US" sz="4400" dirty="0" smtClean="0">
                <a:solidFill>
                  <a:schemeClr val="tx1"/>
                </a:solidFill>
                <a:effectLst/>
              </a:rPr>
            </a:br>
            <a:r>
              <a:rPr lang="en-US" sz="4400" dirty="0">
                <a:solidFill>
                  <a:schemeClr val="tx1"/>
                </a:solidFill>
              </a:rPr>
              <a:t/>
            </a:r>
            <a:br>
              <a:rPr lang="en-US" sz="4400" dirty="0">
                <a:solidFill>
                  <a:schemeClr val="tx1"/>
                </a:solidFill>
              </a:rPr>
            </a:br>
            <a:r>
              <a:rPr lang="en-US" sz="4400" dirty="0" smtClean="0">
                <a:solidFill>
                  <a:schemeClr val="tx1"/>
                </a:solidFill>
              </a:rPr>
              <a:t/>
            </a:r>
            <a:br>
              <a:rPr lang="en-US" sz="4400" dirty="0" smtClean="0">
                <a:solidFill>
                  <a:schemeClr val="tx1"/>
                </a:solidFill>
              </a:rPr>
            </a:br>
            <a:r>
              <a:rPr lang="en-US" sz="4400" dirty="0">
                <a:solidFill>
                  <a:schemeClr val="tx1"/>
                </a:solidFill>
              </a:rPr>
              <a:t/>
            </a:r>
            <a:br>
              <a:rPr lang="en-US" sz="4400" dirty="0">
                <a:solidFill>
                  <a:schemeClr val="tx1"/>
                </a:solidFill>
              </a:rPr>
            </a:br>
            <a:r>
              <a:rPr lang="en-US" sz="4400" dirty="0" smtClean="0">
                <a:solidFill>
                  <a:schemeClr val="tx1"/>
                </a:solidFill>
              </a:rPr>
              <a:t/>
            </a:r>
            <a:br>
              <a:rPr lang="en-US" sz="4400" dirty="0" smtClean="0">
                <a:solidFill>
                  <a:schemeClr val="tx1"/>
                </a:solidFill>
              </a:rPr>
            </a:br>
            <a:r>
              <a:rPr lang="en-US" sz="4400" dirty="0">
                <a:solidFill>
                  <a:schemeClr val="tx1"/>
                </a:solidFill>
              </a:rPr>
              <a:t/>
            </a:r>
            <a:br>
              <a:rPr lang="en-US" sz="4400" dirty="0">
                <a:solidFill>
                  <a:schemeClr val="tx1"/>
                </a:solidFill>
              </a:rPr>
            </a:br>
            <a:r>
              <a:rPr lang="en-US" sz="4400" dirty="0" smtClean="0">
                <a:solidFill>
                  <a:schemeClr val="tx1"/>
                </a:solidFill>
              </a:rPr>
              <a:t/>
            </a:r>
            <a:br>
              <a:rPr lang="en-US" sz="4400" dirty="0" smtClean="0">
                <a:solidFill>
                  <a:schemeClr val="tx1"/>
                </a:solidFill>
              </a:rPr>
            </a:br>
            <a:r>
              <a:rPr lang="en-US" sz="3600" dirty="0" smtClean="0">
                <a:effectLst>
                  <a:outerShdw blurRad="38100" dist="38100" dir="2700000" algn="tl">
                    <a:srgbClr val="000000">
                      <a:alpha val="43137"/>
                    </a:srgbClr>
                  </a:outerShdw>
                </a:effectLst>
              </a:rPr>
              <a:t>Vibraimage </a:t>
            </a:r>
            <a:r>
              <a:rPr lang="en-US" sz="3600" dirty="0">
                <a:effectLst>
                  <a:outerShdw blurRad="38100" dist="38100" dir="2700000" algn="tl">
                    <a:srgbClr val="000000">
                      <a:alpha val="43137"/>
                    </a:srgbClr>
                  </a:outerShdw>
                </a:effectLst>
              </a:rPr>
              <a:t>technology</a:t>
            </a:r>
            <a:r>
              <a:rPr lang="ru-RU" sz="3600" dirty="0">
                <a:effectLst>
                  <a:outerShdw blurRad="38100" dist="38100" dir="2700000" algn="tl">
                    <a:srgbClr val="000000">
                      <a:alpha val="43137"/>
                    </a:srgbClr>
                  </a:outerShdw>
                </a:effectLst>
              </a:rPr>
              <a:t> </a:t>
            </a:r>
            <a:r>
              <a:rPr lang="en-US" sz="3600" dirty="0" smtClean="0">
                <a:solidFill>
                  <a:schemeClr val="tx1"/>
                </a:solidFill>
              </a:rPr>
              <a:t>application in </a:t>
            </a:r>
            <a:r>
              <a:rPr lang="en-US" sz="3600" dirty="0">
                <a:solidFill>
                  <a:schemeClr val="tx1"/>
                </a:solidFill>
              </a:rPr>
              <a:t>psychology</a:t>
            </a:r>
            <a:r>
              <a:rPr lang="ru-RU" dirty="0">
                <a:solidFill>
                  <a:schemeClr val="tx1"/>
                </a:solidFill>
              </a:rPr>
              <a:t/>
            </a:r>
            <a:br>
              <a:rPr lang="ru-RU" dirty="0">
                <a:solidFill>
                  <a:schemeClr val="tx1"/>
                </a:solidFill>
              </a:rPr>
            </a:br>
            <a:r>
              <a:rPr lang="ru-RU" dirty="0">
                <a:solidFill>
                  <a:schemeClr val="tx1"/>
                </a:solidFill>
                <a:effectLst/>
              </a:rPr>
              <a:t/>
            </a:r>
            <a:br>
              <a:rPr lang="ru-RU" dirty="0">
                <a:solidFill>
                  <a:schemeClr val="tx1"/>
                </a:solidFill>
                <a:effectLst/>
              </a:rPr>
            </a:br>
            <a:endParaRPr lang="ru-RU" dirty="0">
              <a:solidFill>
                <a:schemeClr val="tx1"/>
              </a:solidFill>
            </a:endParaRPr>
          </a:p>
        </p:txBody>
      </p:sp>
      <p:sp>
        <p:nvSpPr>
          <p:cNvPr id="3" name="Подзаголовок 2"/>
          <p:cNvSpPr>
            <a:spLocks noGrp="1"/>
          </p:cNvSpPr>
          <p:nvPr>
            <p:ph type="subTitle" idx="1"/>
          </p:nvPr>
        </p:nvSpPr>
        <p:spPr>
          <a:xfrm>
            <a:off x="1876424" y="4389120"/>
            <a:ext cx="8495485" cy="1152338"/>
          </a:xfrm>
        </p:spPr>
        <p:txBody>
          <a:bodyPr>
            <a:normAutofit/>
          </a:bodyPr>
          <a:lstStyle/>
          <a:p>
            <a:pPr algn="ctr"/>
            <a:r>
              <a:rPr lang="en-US" sz="3000" dirty="0" err="1" smtClean="0">
                <a:solidFill>
                  <a:schemeClr val="tx1"/>
                </a:solidFill>
              </a:rPr>
              <a:t>Nikolaenko</a:t>
            </a:r>
            <a:r>
              <a:rPr lang="en-US" sz="3000" dirty="0" smtClean="0">
                <a:solidFill>
                  <a:schemeClr val="tx1"/>
                </a:solidFill>
              </a:rPr>
              <a:t> Yana, </a:t>
            </a:r>
            <a:r>
              <a:rPr lang="en-US" sz="2000" dirty="0" err="1" smtClean="0">
                <a:solidFill>
                  <a:schemeClr val="tx1"/>
                </a:solidFill>
                <a:latin typeface="Arial" panose="020B0604020202020204" pitchFamily="34" charset="0"/>
                <a:cs typeface="Arial" panose="020B0604020202020204" pitchFamily="34" charset="0"/>
              </a:rPr>
              <a:t>Ph.D</a:t>
            </a:r>
            <a:endParaRPr lang="en-US" sz="2000" dirty="0">
              <a:solidFill>
                <a:schemeClr val="tx1"/>
              </a:solidFill>
              <a:latin typeface="Arial" panose="020B0604020202020204" pitchFamily="34" charset="0"/>
              <a:cs typeface="Arial" panose="020B0604020202020204" pitchFamily="34" charset="0"/>
            </a:endParaRPr>
          </a:p>
          <a:p>
            <a:pPr algn="ctr"/>
            <a:r>
              <a:rPr lang="ru-RU" sz="2400" dirty="0" smtClean="0">
                <a:solidFill>
                  <a:schemeClr val="tx1"/>
                </a:solidFill>
              </a:rPr>
              <a:t> </a:t>
            </a:r>
            <a:endParaRPr lang="ru-RU" sz="2400" dirty="0">
              <a:solidFill>
                <a:schemeClr val="tx1"/>
              </a:solidFill>
            </a:endParaRPr>
          </a:p>
        </p:txBody>
      </p:sp>
      <p:pic>
        <p:nvPicPr>
          <p:cNvPr id="4" name="Рисунок 3"/>
          <p:cNvPicPr>
            <a:picLocks noChangeAspect="1"/>
          </p:cNvPicPr>
          <p:nvPr/>
        </p:nvPicPr>
        <p:blipFill>
          <a:blip r:embed="rId3"/>
          <a:stretch>
            <a:fillRect/>
          </a:stretch>
        </p:blipFill>
        <p:spPr>
          <a:xfrm>
            <a:off x="9330543" y="359070"/>
            <a:ext cx="2051457" cy="1023245"/>
          </a:xfrm>
          <a:prstGeom prst="rect">
            <a:avLst/>
          </a:prstGeom>
        </p:spPr>
      </p:pic>
      <p:pic>
        <p:nvPicPr>
          <p:cNvPr id="5" name="Рисунок 4"/>
          <p:cNvPicPr>
            <a:picLocks noChangeAspect="1"/>
          </p:cNvPicPr>
          <p:nvPr/>
        </p:nvPicPr>
        <p:blipFill>
          <a:blip r:embed="rId4"/>
          <a:stretch>
            <a:fillRect/>
          </a:stretch>
        </p:blipFill>
        <p:spPr>
          <a:xfrm>
            <a:off x="934275" y="196244"/>
            <a:ext cx="2201091" cy="1348898"/>
          </a:xfrm>
          <a:prstGeom prst="rect">
            <a:avLst/>
          </a:prstGeom>
        </p:spPr>
      </p:pic>
    </p:spTree>
    <p:extLst>
      <p:ext uri="{BB962C8B-B14F-4D97-AF65-F5344CB8AC3E}">
        <p14:creationId xmlns:p14="http://schemas.microsoft.com/office/powerpoint/2010/main" val="39611678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716691" y="194275"/>
            <a:ext cx="8712968" cy="974265"/>
          </a:xfrm>
          <a:prstGeom prst="rect">
            <a:avLst/>
          </a:prstGeom>
        </p:spPr>
        <p:txBody>
          <a:bodyPr/>
          <a:lstStyle/>
          <a:p>
            <a:pPr lvl="0" algn="ctr">
              <a:spcBef>
                <a:spcPct val="0"/>
              </a:spcBef>
              <a:defRPr/>
            </a:pPr>
            <a:r>
              <a:rPr lang="en-US" sz="2800" b="1" dirty="0">
                <a:solidFill>
                  <a:schemeClr val="accent1">
                    <a:lumMod val="75000"/>
                  </a:schemeClr>
                </a:solidFill>
                <a:effectLst>
                  <a:outerShdw blurRad="38100" dist="38100" dir="2700000" algn="tl">
                    <a:srgbClr val="000000">
                      <a:alpha val="43137"/>
                    </a:srgbClr>
                  </a:outerShdw>
                </a:effectLst>
              </a:rPr>
              <a:t>Behavioral</a:t>
            </a:r>
            <a:r>
              <a:rPr lang="ru-RU" sz="2800" b="1" dirty="0">
                <a:solidFill>
                  <a:schemeClr val="accent1">
                    <a:lumMod val="75000"/>
                  </a:schemeClr>
                </a:solidFill>
                <a:effectLst>
                  <a:outerShdw blurRad="38100" dist="38100" dir="2700000" algn="tl">
                    <a:srgbClr val="000000">
                      <a:alpha val="43137"/>
                    </a:srgbClr>
                  </a:outerShdw>
                </a:effectLst>
              </a:rPr>
              <a:t> </a:t>
            </a:r>
            <a:r>
              <a:rPr lang="en-US" sz="2800" b="1" dirty="0" smtClean="0">
                <a:solidFill>
                  <a:schemeClr val="accent1">
                    <a:lumMod val="75000"/>
                  </a:schemeClr>
                </a:solidFill>
                <a:effectLst>
                  <a:outerShdw blurRad="38100" dist="38100" dir="2700000" algn="tl">
                    <a:srgbClr val="000000">
                      <a:alpha val="43137"/>
                    </a:srgbClr>
                  </a:outerShdw>
                </a:effectLst>
              </a:rPr>
              <a:t>psychology </a:t>
            </a:r>
            <a:r>
              <a:rPr lang="en-US" sz="2800" b="1" dirty="0">
                <a:solidFill>
                  <a:schemeClr val="accent2">
                    <a:lumMod val="75000"/>
                  </a:schemeClr>
                </a:solidFill>
                <a:effectLst>
                  <a:outerShdw blurRad="38100" dist="38100" dir="2700000" algn="tl">
                    <a:srgbClr val="000000">
                      <a:alpha val="43137"/>
                    </a:srgbClr>
                  </a:outerShdw>
                </a:effectLst>
              </a:rPr>
              <a:t>and </a:t>
            </a:r>
            <a:r>
              <a:rPr lang="en-US" sz="2800" b="1" dirty="0" err="1">
                <a:solidFill>
                  <a:schemeClr val="accent2">
                    <a:lumMod val="75000"/>
                  </a:schemeClr>
                </a:solidFill>
                <a:effectLst>
                  <a:outerShdw blurRad="38100" dist="38100" dir="2700000" algn="tl">
                    <a:srgbClr val="000000">
                      <a:alpha val="43137"/>
                    </a:srgbClr>
                  </a:outerShdw>
                </a:effectLst>
              </a:rPr>
              <a:t>PsyAccent</a:t>
            </a:r>
            <a:r>
              <a:rPr lang="en-US" sz="2800" b="1" dirty="0">
                <a:solidFill>
                  <a:schemeClr val="accent2">
                    <a:lumMod val="75000"/>
                  </a:schemeClr>
                </a:solidFill>
                <a:effectLst>
                  <a:outerShdw blurRad="38100" dist="38100" dir="2700000" algn="tl">
                    <a:srgbClr val="000000">
                      <a:alpha val="43137"/>
                    </a:srgbClr>
                  </a:outerShdw>
                </a:effectLst>
              </a:rPr>
              <a:t> </a:t>
            </a:r>
            <a:r>
              <a:rPr lang="en-US" sz="2800" dirty="0" smtClean="0">
                <a:solidFill>
                  <a:srgbClr val="FF0000"/>
                </a:solidFill>
                <a:effectLst>
                  <a:outerShdw blurRad="38100" dist="38100" dir="2700000" algn="tl">
                    <a:srgbClr val="000000">
                      <a:alpha val="43137"/>
                    </a:srgbClr>
                  </a:outerShdw>
                </a:effectLst>
              </a:rPr>
              <a:t> </a:t>
            </a:r>
          </a:p>
          <a:p>
            <a:pPr lvl="0" algn="ctr">
              <a:spcBef>
                <a:spcPct val="0"/>
              </a:spcBef>
              <a:defRPr/>
            </a:pPr>
            <a:r>
              <a:rPr lang="en-US" sz="2800" dirty="0" smtClean="0"/>
              <a:t>Questionnaires:</a:t>
            </a:r>
            <a:endParaRPr lang="ru-RU" sz="2800" dirty="0">
              <a:solidFill>
                <a:srgbClr val="FF0000"/>
              </a:solidFill>
              <a:effectLst>
                <a:outerShdw blurRad="38100" dist="38100" dir="2700000" algn="tl">
                  <a:srgbClr val="000000">
                    <a:alpha val="43137"/>
                  </a:srgbClr>
                </a:outerShdw>
              </a:effectLst>
              <a:ea typeface="+mj-ea"/>
              <a:cs typeface="+mj-cs"/>
            </a:endParaRPr>
          </a:p>
        </p:txBody>
      </p:sp>
      <p:sp>
        <p:nvSpPr>
          <p:cNvPr id="24580" name="AutoShape 4" descr="&amp;Kcy;&amp;acy;&amp;rcy;&amp;tcy;&amp;icy;&amp;ncy;&amp;kcy;&amp;icy; &amp;pcy;&amp;ocy; &amp;zcy;&amp;acy;&amp;pcy;&amp;rcy;&amp;ocy;&amp;scy;&amp;ucy; &amp;bcy;&amp;iecy;&amp;zcy;&amp;ocy;&amp;pcy;&amp;acy;&amp;scy;&amp;ncy;&amp;ocy;&amp;scy;&amp;tcy;&amp;softcy; &amp;dcy;&amp;ocy;&amp;mcy;&amp;acy;"/>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4586" name="AutoShape 10" descr="&amp;Kcy;&amp;acy;&amp;rcy;&amp;tcy;&amp;icy;&amp;ncy;&amp;kcy;&amp;icy; &amp;pcy;&amp;ocy; &amp;zcy;&amp;acy;&amp;pcy;&amp;rcy;&amp;ocy;&amp;scy;&amp;ucy; &amp;acy;&amp;ecy;&amp;rcy;&amp;ocy;&amp;pcy;&amp;ocy;&amp;rcy;&amp;tcy;"/>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5602" name="AutoShape 2" descr="&amp;Kcy;&amp;acy;&amp;rcy;&amp;tcy;&amp;icy;&amp;ncy;&amp;kcy;&amp;icy; &amp;pcy;&amp;ocy; &amp;zcy;&amp;acy;&amp;pcy;&amp;rcy;&amp;ocy;&amp;scy;&amp;ucy; &amp;mcy;&amp;iecy;&amp;dcy;&amp;icy;&amp;tscy;&amp;icy;&amp;ncy;&amp;acy;"/>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5" name="Text Box 6"/>
          <p:cNvSpPr txBox="1">
            <a:spLocks noChangeArrowheads="1"/>
          </p:cNvSpPr>
          <p:nvPr/>
        </p:nvSpPr>
        <p:spPr bwMode="auto">
          <a:xfrm>
            <a:off x="716691" y="1448120"/>
            <a:ext cx="5278322" cy="480131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sz="2400" dirty="0"/>
              <a:t>The </a:t>
            </a:r>
            <a:r>
              <a:rPr lang="en-US" sz="2400" dirty="0" err="1"/>
              <a:t>PsyAccent</a:t>
            </a:r>
            <a:r>
              <a:rPr lang="en-US" sz="2400" dirty="0"/>
              <a:t> program contains 3 questionnaires:</a:t>
            </a:r>
          </a:p>
          <a:p>
            <a:r>
              <a:rPr lang="en-US" sz="2400" dirty="0"/>
              <a:t>• L12 - for adults (developed with reference to the concept of K. Leonhard)</a:t>
            </a:r>
          </a:p>
          <a:p>
            <a:r>
              <a:rPr lang="en-US" sz="2400" dirty="0"/>
              <a:t>• T12 - for adolescents and young men (developed with the support of </a:t>
            </a:r>
            <a:r>
              <a:rPr lang="en-US" sz="2400" dirty="0" smtClean="0"/>
              <a:t>A.Y. </a:t>
            </a:r>
            <a:r>
              <a:rPr lang="en-US" sz="2400" dirty="0" err="1"/>
              <a:t>Lichko's</a:t>
            </a:r>
            <a:r>
              <a:rPr lang="en-US" sz="2400" dirty="0"/>
              <a:t> concept)</a:t>
            </a:r>
          </a:p>
          <a:p>
            <a:r>
              <a:rPr lang="en-US" sz="2400" dirty="0"/>
              <a:t>• PA - to determine the psychological compatibility of the patient and the doctor (developed with the support of A. </a:t>
            </a:r>
            <a:r>
              <a:rPr lang="en-US" sz="2400" dirty="0" err="1"/>
              <a:t>Gnezdilov</a:t>
            </a:r>
            <a:r>
              <a:rPr lang="en-US" sz="2400" dirty="0"/>
              <a:t> A.V concept)</a:t>
            </a:r>
          </a:p>
          <a:p>
            <a:pPr marL="0" indent="0" algn="just" eaLnBrk="1" hangingPunct="1">
              <a:spcAft>
                <a:spcPts val="600"/>
              </a:spcAft>
            </a:pPr>
            <a:endParaRPr lang="fr-FR" altLang="ru-RU" sz="2400" dirty="0">
              <a:latin typeface="+mn-lt"/>
              <a:cs typeface="+mn-cs"/>
            </a:endParaRPr>
          </a:p>
        </p:txBody>
      </p:sp>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1631" y="1278619"/>
            <a:ext cx="3048000" cy="2033016"/>
          </a:xfrm>
          <a:prstGeom prst="rect">
            <a:avLst/>
          </a:prstGeom>
        </p:spPr>
      </p:pic>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47151" y="2812045"/>
            <a:ext cx="3110197" cy="2073464"/>
          </a:xfrm>
          <a:prstGeom prst="rect">
            <a:avLst/>
          </a:prstGeom>
        </p:spPr>
      </p:pic>
      <p:pic>
        <p:nvPicPr>
          <p:cNvPr id="7" name="Рисунок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21631" y="4633054"/>
            <a:ext cx="2670714" cy="2011765"/>
          </a:xfrm>
          <a:prstGeom prst="rect">
            <a:avLst/>
          </a:prstGeom>
        </p:spPr>
      </p:pic>
    </p:spTree>
    <p:extLst>
      <p:ext uri="{BB962C8B-B14F-4D97-AF65-F5344CB8AC3E}">
        <p14:creationId xmlns:p14="http://schemas.microsoft.com/office/powerpoint/2010/main" val="12772106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803189" y="304354"/>
            <a:ext cx="9685299" cy="1036414"/>
          </a:xfrm>
          <a:prstGeom prst="rect">
            <a:avLst/>
          </a:prstGeom>
        </p:spPr>
        <p:txBody>
          <a:bodyPr/>
          <a:lstStyle/>
          <a:p>
            <a:pPr lvl="0" algn="ctr">
              <a:spcBef>
                <a:spcPct val="0"/>
              </a:spcBef>
              <a:defRPr/>
            </a:pPr>
            <a:r>
              <a:rPr lang="en-US" sz="2800" b="1" dirty="0">
                <a:solidFill>
                  <a:schemeClr val="accent1">
                    <a:lumMod val="75000"/>
                  </a:schemeClr>
                </a:solidFill>
                <a:effectLst>
                  <a:outerShdw blurRad="38100" dist="38100" dir="2700000" algn="tl">
                    <a:srgbClr val="000000">
                      <a:alpha val="43137"/>
                    </a:srgbClr>
                  </a:outerShdw>
                </a:effectLst>
              </a:rPr>
              <a:t>Behavioral</a:t>
            </a:r>
            <a:r>
              <a:rPr lang="ru-RU" sz="2800" b="1" dirty="0">
                <a:solidFill>
                  <a:schemeClr val="accent1">
                    <a:lumMod val="75000"/>
                  </a:schemeClr>
                </a:solidFill>
                <a:effectLst>
                  <a:outerShdw blurRad="38100" dist="38100" dir="2700000" algn="tl">
                    <a:srgbClr val="000000">
                      <a:alpha val="43137"/>
                    </a:srgbClr>
                  </a:outerShdw>
                </a:effectLst>
              </a:rPr>
              <a:t> </a:t>
            </a:r>
            <a:r>
              <a:rPr lang="en-US" sz="2800" b="1" dirty="0" smtClean="0">
                <a:solidFill>
                  <a:schemeClr val="accent1">
                    <a:lumMod val="75000"/>
                  </a:schemeClr>
                </a:solidFill>
                <a:effectLst>
                  <a:outerShdw blurRad="38100" dist="38100" dir="2700000" algn="tl">
                    <a:srgbClr val="000000">
                      <a:alpha val="43137"/>
                    </a:srgbClr>
                  </a:outerShdw>
                </a:effectLst>
              </a:rPr>
              <a:t>psychology </a:t>
            </a:r>
            <a:r>
              <a:rPr lang="en-US" sz="2800" b="1" dirty="0">
                <a:solidFill>
                  <a:schemeClr val="accent2">
                    <a:lumMod val="75000"/>
                  </a:schemeClr>
                </a:solidFill>
                <a:effectLst>
                  <a:outerShdw blurRad="38100" dist="38100" dir="2700000" algn="tl">
                    <a:srgbClr val="000000">
                      <a:alpha val="43137"/>
                    </a:srgbClr>
                  </a:outerShdw>
                </a:effectLst>
              </a:rPr>
              <a:t>and </a:t>
            </a:r>
            <a:r>
              <a:rPr lang="en-US" sz="2800" b="1" dirty="0" err="1" smtClean="0">
                <a:solidFill>
                  <a:schemeClr val="accent2">
                    <a:lumMod val="75000"/>
                  </a:schemeClr>
                </a:solidFill>
                <a:effectLst>
                  <a:outerShdw blurRad="38100" dist="38100" dir="2700000" algn="tl">
                    <a:srgbClr val="000000">
                      <a:alpha val="43137"/>
                    </a:srgbClr>
                  </a:outerShdw>
                </a:effectLst>
              </a:rPr>
              <a:t>PsyAccent</a:t>
            </a:r>
            <a:r>
              <a:rPr lang="en-US" sz="2800" b="1" dirty="0" smtClean="0">
                <a:solidFill>
                  <a:schemeClr val="accent2">
                    <a:lumMod val="75000"/>
                  </a:schemeClr>
                </a:solidFill>
                <a:effectLst>
                  <a:outerShdw blurRad="38100" dist="38100" dir="2700000" algn="tl">
                    <a:srgbClr val="000000">
                      <a:alpha val="43137"/>
                    </a:srgbClr>
                  </a:outerShdw>
                </a:effectLst>
              </a:rPr>
              <a:t>: c</a:t>
            </a:r>
            <a:r>
              <a:rPr lang="en-US" sz="2800" dirty="0" smtClean="0">
                <a:solidFill>
                  <a:schemeClr val="accent2">
                    <a:lumMod val="75000"/>
                  </a:schemeClr>
                </a:solidFill>
                <a:effectLst>
                  <a:outerShdw blurRad="38100" dist="38100" dir="2700000" algn="tl">
                    <a:srgbClr val="000000">
                      <a:alpha val="43137"/>
                    </a:srgbClr>
                  </a:outerShdw>
                </a:effectLst>
              </a:rPr>
              <a:t>ontents, tabs</a:t>
            </a:r>
          </a:p>
          <a:p>
            <a:pPr lvl="0" algn="ctr">
              <a:spcBef>
                <a:spcPct val="0"/>
              </a:spcBef>
              <a:defRPr/>
            </a:pPr>
            <a:r>
              <a:rPr lang="ru-RU" sz="2800" dirty="0" smtClean="0">
                <a:solidFill>
                  <a:srgbClr val="002060"/>
                </a:solidFill>
                <a:latin typeface="Times New Roman" panose="02020603050405020304" pitchFamily="18" charset="0"/>
                <a:cs typeface="Times New Roman" panose="02020603050405020304" pitchFamily="18" charset="0"/>
              </a:rPr>
              <a:t>L12 </a:t>
            </a:r>
            <a:r>
              <a:rPr lang="ru-RU" sz="2800" dirty="0">
                <a:solidFill>
                  <a:srgbClr val="002060"/>
                </a:solidFill>
                <a:latin typeface="Times New Roman" panose="02020603050405020304" pitchFamily="18" charset="0"/>
                <a:cs typeface="Times New Roman" panose="02020603050405020304" pitchFamily="18" charset="0"/>
              </a:rPr>
              <a:t>– </a:t>
            </a:r>
            <a:r>
              <a:rPr lang="en-US" sz="2800" dirty="0"/>
              <a:t>for adults </a:t>
            </a:r>
            <a:endParaRPr lang="ru-RU" sz="2800" dirty="0">
              <a:solidFill>
                <a:srgbClr val="002060"/>
              </a:solidFill>
              <a:effectLst>
                <a:outerShdw blurRad="38100" dist="38100" dir="2700000" algn="tl">
                  <a:srgbClr val="000000">
                    <a:alpha val="43137"/>
                  </a:srgbClr>
                </a:outerShdw>
              </a:effectLst>
              <a:ea typeface="+mj-ea"/>
              <a:cs typeface="+mj-cs"/>
            </a:endParaRPr>
          </a:p>
        </p:txBody>
      </p:sp>
      <p:sp>
        <p:nvSpPr>
          <p:cNvPr id="24580" name="AutoShape 4" descr="&amp;Kcy;&amp;acy;&amp;rcy;&amp;tcy;&amp;icy;&amp;ncy;&amp;kcy;&amp;icy; &amp;pcy;&amp;ocy; &amp;zcy;&amp;acy;&amp;pcy;&amp;rcy;&amp;ocy;&amp;scy;&amp;ucy; &amp;bcy;&amp;iecy;&amp;zcy;&amp;ocy;&amp;pcy;&amp;acy;&amp;scy;&amp;ncy;&amp;ocy;&amp;scy;&amp;tcy;&amp;softcy; &amp;dcy;&amp;ocy;&amp;mcy;&amp;acy;"/>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4586" name="AutoShape 10" descr="&amp;Kcy;&amp;acy;&amp;rcy;&amp;tcy;&amp;icy;&amp;ncy;&amp;kcy;&amp;icy; &amp;pcy;&amp;ocy; &amp;zcy;&amp;acy;&amp;pcy;&amp;rcy;&amp;ocy;&amp;scy;&amp;ucy; &amp;acy;&amp;ecy;&amp;rcy;&amp;ocy;&amp;pcy;&amp;ocy;&amp;rcy;&amp;tcy;"/>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5602" name="AutoShape 2" descr="&amp;Kcy;&amp;acy;&amp;rcy;&amp;tcy;&amp;icy;&amp;ncy;&amp;kcy;&amp;icy; &amp;pcy;&amp;ocy; &amp;zcy;&amp;acy;&amp;pcy;&amp;rcy;&amp;ocy;&amp;scy;&amp;ucy; &amp;mcy;&amp;iecy;&amp;dcy;&amp;icy;&amp;tscy;&amp;icy;&amp;ncy;&amp;acy;"/>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3" name="TextBox 2"/>
          <p:cNvSpPr txBox="1"/>
          <p:nvPr/>
        </p:nvSpPr>
        <p:spPr>
          <a:xfrm flipH="1">
            <a:off x="703383" y="1484785"/>
            <a:ext cx="7600357" cy="2492990"/>
          </a:xfrm>
          <a:prstGeom prst="rect">
            <a:avLst/>
          </a:prstGeom>
          <a:noFill/>
        </p:spPr>
        <p:txBody>
          <a:bodyPr wrap="square" rtlCol="0">
            <a:spAutoFit/>
          </a:bodyPr>
          <a:lstStyle/>
          <a:p>
            <a:r>
              <a:rPr lang="en-US" sz="2800" dirty="0" smtClean="0"/>
              <a:t>Questionnaires</a:t>
            </a:r>
            <a:r>
              <a:rPr lang="ru-RU" sz="2800" dirty="0" smtClean="0"/>
              <a:t> </a:t>
            </a:r>
            <a:r>
              <a:rPr lang="en-US" sz="2800" dirty="0"/>
              <a:t>L12</a:t>
            </a:r>
            <a:r>
              <a:rPr lang="ru-RU" sz="2800" dirty="0"/>
              <a:t> </a:t>
            </a:r>
            <a:r>
              <a:rPr lang="en-US" sz="2800" dirty="0" smtClean="0"/>
              <a:t>contains </a:t>
            </a:r>
            <a:r>
              <a:rPr lang="en-US" sz="2800" dirty="0"/>
              <a:t>t</a:t>
            </a:r>
            <a:r>
              <a:rPr lang="en-US" sz="2800" dirty="0" smtClean="0"/>
              <a:t>he </a:t>
            </a:r>
            <a:r>
              <a:rPr lang="en-US" sz="2800" dirty="0"/>
              <a:t>following main tabs</a:t>
            </a:r>
            <a:r>
              <a:rPr lang="ru-RU" sz="2800" dirty="0" smtClean="0"/>
              <a:t>:</a:t>
            </a:r>
            <a:endParaRPr lang="en-US" sz="2800" dirty="0" smtClean="0"/>
          </a:p>
          <a:p>
            <a:endParaRPr lang="ru-RU" sz="2800" dirty="0"/>
          </a:p>
          <a:p>
            <a:pPr marL="285750" indent="-285750">
              <a:buFont typeface="Arial" panose="020B0604020202020204" pitchFamily="34" charset="0"/>
              <a:buChar char="•"/>
            </a:pPr>
            <a:r>
              <a:rPr lang="en-US" sz="2400" dirty="0"/>
              <a:t>The main feature </a:t>
            </a:r>
            <a:endParaRPr lang="en-US" sz="2400" dirty="0" smtClean="0"/>
          </a:p>
          <a:p>
            <a:pPr marL="285750" indent="-285750">
              <a:buFont typeface="Arial" panose="020B0604020202020204" pitchFamily="34" charset="0"/>
              <a:buChar char="•"/>
            </a:pPr>
            <a:r>
              <a:rPr lang="en-US" sz="2400" dirty="0"/>
              <a:t>Vulnerable place </a:t>
            </a:r>
            <a:endParaRPr lang="en-US" sz="2400" dirty="0" smtClean="0"/>
          </a:p>
          <a:p>
            <a:pPr marL="285750" indent="-285750">
              <a:buFont typeface="Arial" panose="020B0604020202020204" pitchFamily="34" charset="0"/>
              <a:buChar char="•"/>
            </a:pPr>
            <a:r>
              <a:rPr lang="en-US" sz="2400" dirty="0"/>
              <a:t>Compatibility </a:t>
            </a:r>
            <a:endParaRPr lang="ru-RU" sz="2400" dirty="0"/>
          </a:p>
        </p:txBody>
      </p:sp>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28111" y="1764321"/>
            <a:ext cx="2720753" cy="4076305"/>
          </a:xfrm>
          <a:prstGeom prst="rect">
            <a:avLst/>
          </a:prstGeom>
        </p:spPr>
      </p:pic>
      <p:pic>
        <p:nvPicPr>
          <p:cNvPr id="5" name="Рисунок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0234" y="3385751"/>
            <a:ext cx="4145691" cy="2763794"/>
          </a:xfrm>
          <a:prstGeom prst="rect">
            <a:avLst/>
          </a:prstGeom>
        </p:spPr>
      </p:pic>
    </p:spTree>
    <p:extLst>
      <p:ext uri="{BB962C8B-B14F-4D97-AF65-F5344CB8AC3E}">
        <p14:creationId xmlns:p14="http://schemas.microsoft.com/office/powerpoint/2010/main" val="1222253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1000897" y="304354"/>
            <a:ext cx="9487591" cy="1036414"/>
          </a:xfrm>
          <a:prstGeom prst="rect">
            <a:avLst/>
          </a:prstGeom>
        </p:spPr>
        <p:txBody>
          <a:bodyPr/>
          <a:lstStyle/>
          <a:p>
            <a:pPr lvl="0" algn="ctr">
              <a:spcBef>
                <a:spcPct val="0"/>
              </a:spcBef>
              <a:defRPr/>
            </a:pPr>
            <a:r>
              <a:rPr lang="en-US" sz="2800" b="1" dirty="0">
                <a:solidFill>
                  <a:schemeClr val="accent1">
                    <a:lumMod val="75000"/>
                  </a:schemeClr>
                </a:solidFill>
                <a:effectLst>
                  <a:outerShdw blurRad="38100" dist="38100" dir="2700000" algn="tl">
                    <a:srgbClr val="000000">
                      <a:alpha val="43137"/>
                    </a:srgbClr>
                  </a:outerShdw>
                </a:effectLst>
              </a:rPr>
              <a:t>Behavioral</a:t>
            </a:r>
            <a:r>
              <a:rPr lang="ru-RU" sz="2800" b="1" dirty="0">
                <a:solidFill>
                  <a:schemeClr val="accent1">
                    <a:lumMod val="75000"/>
                  </a:schemeClr>
                </a:solidFill>
                <a:effectLst>
                  <a:outerShdw blurRad="38100" dist="38100" dir="2700000" algn="tl">
                    <a:srgbClr val="000000">
                      <a:alpha val="43137"/>
                    </a:srgbClr>
                  </a:outerShdw>
                </a:effectLst>
              </a:rPr>
              <a:t> </a:t>
            </a:r>
            <a:r>
              <a:rPr lang="en-US" sz="2800" b="1" dirty="0" smtClean="0">
                <a:solidFill>
                  <a:schemeClr val="accent1">
                    <a:lumMod val="75000"/>
                  </a:schemeClr>
                </a:solidFill>
                <a:effectLst>
                  <a:outerShdw blurRad="38100" dist="38100" dir="2700000" algn="tl">
                    <a:srgbClr val="000000">
                      <a:alpha val="43137"/>
                    </a:srgbClr>
                  </a:outerShdw>
                </a:effectLst>
              </a:rPr>
              <a:t>psychology </a:t>
            </a:r>
            <a:r>
              <a:rPr lang="en-US" sz="2800" b="1" dirty="0">
                <a:solidFill>
                  <a:schemeClr val="accent2">
                    <a:lumMod val="75000"/>
                  </a:schemeClr>
                </a:solidFill>
                <a:effectLst>
                  <a:outerShdw blurRad="38100" dist="38100" dir="2700000" algn="tl">
                    <a:srgbClr val="000000">
                      <a:alpha val="43137"/>
                    </a:srgbClr>
                  </a:outerShdw>
                </a:effectLst>
              </a:rPr>
              <a:t>and </a:t>
            </a:r>
            <a:r>
              <a:rPr lang="en-US" sz="2800" b="1" dirty="0" err="1">
                <a:solidFill>
                  <a:schemeClr val="accent2">
                    <a:lumMod val="75000"/>
                  </a:schemeClr>
                </a:solidFill>
                <a:effectLst>
                  <a:outerShdw blurRad="38100" dist="38100" dir="2700000" algn="tl">
                    <a:srgbClr val="000000">
                      <a:alpha val="43137"/>
                    </a:srgbClr>
                  </a:outerShdw>
                </a:effectLst>
              </a:rPr>
              <a:t>PsyAccent</a:t>
            </a:r>
            <a:r>
              <a:rPr lang="en-US" sz="2800" b="1" dirty="0">
                <a:solidFill>
                  <a:schemeClr val="accent2">
                    <a:lumMod val="75000"/>
                  </a:schemeClr>
                </a:solidFill>
                <a:effectLst>
                  <a:outerShdw blurRad="38100" dist="38100" dir="2700000" algn="tl">
                    <a:srgbClr val="000000">
                      <a:alpha val="43137"/>
                    </a:srgbClr>
                  </a:outerShdw>
                </a:effectLst>
              </a:rPr>
              <a:t>: c</a:t>
            </a:r>
            <a:r>
              <a:rPr lang="en-US" sz="2800" dirty="0">
                <a:solidFill>
                  <a:schemeClr val="accent2">
                    <a:lumMod val="75000"/>
                  </a:schemeClr>
                </a:solidFill>
                <a:effectLst>
                  <a:outerShdw blurRad="38100" dist="38100" dir="2700000" algn="tl">
                    <a:srgbClr val="000000">
                      <a:alpha val="43137"/>
                    </a:srgbClr>
                  </a:outerShdw>
                </a:effectLst>
              </a:rPr>
              <a:t>ontents, tabs</a:t>
            </a:r>
          </a:p>
          <a:p>
            <a:pPr lvl="0" algn="ctr">
              <a:spcBef>
                <a:spcPct val="0"/>
              </a:spcBef>
              <a:defRPr/>
            </a:pPr>
            <a:r>
              <a:rPr lang="ru-RU" sz="2800" dirty="0" smtClean="0">
                <a:solidFill>
                  <a:srgbClr val="0070C0"/>
                </a:solidFill>
                <a:latin typeface="Times New Roman" panose="02020603050405020304" pitchFamily="18" charset="0"/>
                <a:cs typeface="Times New Roman" panose="02020603050405020304" pitchFamily="18" charset="0"/>
              </a:rPr>
              <a:t>T12 </a:t>
            </a:r>
            <a:r>
              <a:rPr lang="ru-RU" sz="2800" dirty="0">
                <a:solidFill>
                  <a:srgbClr val="0070C0"/>
                </a:solidFill>
                <a:latin typeface="Times New Roman" panose="02020603050405020304" pitchFamily="18" charset="0"/>
                <a:cs typeface="Times New Roman" panose="02020603050405020304" pitchFamily="18" charset="0"/>
              </a:rPr>
              <a:t>- </a:t>
            </a:r>
            <a:r>
              <a:rPr lang="en-US" sz="2800" dirty="0"/>
              <a:t>for adolescents and young men </a:t>
            </a:r>
            <a:endParaRPr lang="ru-RU" sz="2800" dirty="0">
              <a:solidFill>
                <a:srgbClr val="0070C0"/>
              </a:solidFill>
              <a:effectLst>
                <a:outerShdw blurRad="38100" dist="38100" dir="2700000" algn="tl">
                  <a:srgbClr val="000000">
                    <a:alpha val="43137"/>
                  </a:srgbClr>
                </a:outerShdw>
              </a:effectLst>
              <a:ea typeface="+mj-ea"/>
              <a:cs typeface="+mj-cs"/>
            </a:endParaRPr>
          </a:p>
        </p:txBody>
      </p:sp>
      <p:sp>
        <p:nvSpPr>
          <p:cNvPr id="24580" name="AutoShape 4" descr="&amp;Kcy;&amp;acy;&amp;rcy;&amp;tcy;&amp;icy;&amp;ncy;&amp;kcy;&amp;icy; &amp;pcy;&amp;ocy; &amp;zcy;&amp;acy;&amp;pcy;&amp;rcy;&amp;ocy;&amp;scy;&amp;ucy; &amp;bcy;&amp;iecy;&amp;zcy;&amp;ocy;&amp;pcy;&amp;acy;&amp;scy;&amp;ncy;&amp;ocy;&amp;scy;&amp;tcy;&amp;softcy; &amp;dcy;&amp;ocy;&amp;mcy;&amp;acy;"/>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4586" name="AutoShape 10" descr="&amp;Kcy;&amp;acy;&amp;rcy;&amp;tcy;&amp;icy;&amp;ncy;&amp;kcy;&amp;icy; &amp;pcy;&amp;ocy; &amp;zcy;&amp;acy;&amp;pcy;&amp;rcy;&amp;ocy;&amp;scy;&amp;ucy; &amp;acy;&amp;ecy;&amp;rcy;&amp;ocy;&amp;pcy;&amp;ocy;&amp;rcy;&amp;tcy;"/>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5602" name="AutoShape 2" descr="&amp;Kcy;&amp;acy;&amp;rcy;&amp;tcy;&amp;icy;&amp;ncy;&amp;kcy;&amp;icy; &amp;pcy;&amp;ocy; &amp;zcy;&amp;acy;&amp;pcy;&amp;rcy;&amp;ocy;&amp;scy;&amp;ucy; &amp;mcy;&amp;iecy;&amp;dcy;&amp;icy;&amp;tscy;&amp;icy;&amp;ncy;&amp;acy;"/>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3" name="TextBox 2"/>
          <p:cNvSpPr txBox="1"/>
          <p:nvPr/>
        </p:nvSpPr>
        <p:spPr>
          <a:xfrm flipH="1">
            <a:off x="914399" y="1591731"/>
            <a:ext cx="5968721" cy="2308324"/>
          </a:xfrm>
          <a:prstGeom prst="rect">
            <a:avLst/>
          </a:prstGeom>
          <a:noFill/>
        </p:spPr>
        <p:txBody>
          <a:bodyPr wrap="square" rtlCol="0">
            <a:spAutoFit/>
          </a:bodyPr>
          <a:lstStyle/>
          <a:p>
            <a:r>
              <a:rPr lang="en-US" sz="2400" dirty="0"/>
              <a:t>Questionnaires</a:t>
            </a:r>
            <a:r>
              <a:rPr lang="ru-RU" sz="2400" dirty="0"/>
              <a:t> </a:t>
            </a:r>
            <a:r>
              <a:rPr lang="en-US" sz="2400" dirty="0" smtClean="0"/>
              <a:t>T12</a:t>
            </a:r>
            <a:r>
              <a:rPr lang="ru-RU" sz="2400" dirty="0" smtClean="0"/>
              <a:t> </a:t>
            </a:r>
            <a:r>
              <a:rPr lang="en-US" sz="2400" dirty="0"/>
              <a:t>contains the following main tabs</a:t>
            </a:r>
            <a:r>
              <a:rPr lang="ru-RU" sz="2400" dirty="0"/>
              <a:t>:</a:t>
            </a:r>
            <a:endParaRPr lang="en-US" sz="2400" dirty="0"/>
          </a:p>
          <a:p>
            <a:endParaRPr lang="ru-RU" sz="2400" dirty="0"/>
          </a:p>
          <a:p>
            <a:pPr marL="285750" indent="-285750">
              <a:buFont typeface="Arial" panose="020B0604020202020204" pitchFamily="34" charset="0"/>
              <a:buChar char="•"/>
            </a:pPr>
            <a:r>
              <a:rPr lang="en-US" sz="2400" dirty="0"/>
              <a:t>The main feature </a:t>
            </a:r>
          </a:p>
          <a:p>
            <a:pPr marL="285750" indent="-285750">
              <a:buFont typeface="Arial" panose="020B0604020202020204" pitchFamily="34" charset="0"/>
              <a:buChar char="•"/>
            </a:pPr>
            <a:r>
              <a:rPr lang="en-US" sz="2400" dirty="0"/>
              <a:t>Vulnerable place </a:t>
            </a:r>
          </a:p>
          <a:p>
            <a:pPr marL="285750" indent="-285750">
              <a:buFont typeface="Arial" panose="020B0604020202020204" pitchFamily="34" charset="0"/>
              <a:buChar char="•"/>
            </a:pPr>
            <a:r>
              <a:rPr lang="en-US" sz="2400" dirty="0" smtClean="0"/>
              <a:t>Risk </a:t>
            </a:r>
            <a:r>
              <a:rPr lang="en-US" sz="2400" dirty="0"/>
              <a:t>group</a:t>
            </a:r>
            <a:endParaRPr lang="ru-RU" sz="2400" dirty="0"/>
          </a:p>
        </p:txBody>
      </p:sp>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7009" y="1828799"/>
            <a:ext cx="3869666" cy="2849648"/>
          </a:xfrm>
          <a:prstGeom prst="rect">
            <a:avLst/>
          </a:prstGeom>
        </p:spPr>
      </p:pic>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31490" y="3472246"/>
            <a:ext cx="3624649" cy="2718487"/>
          </a:xfrm>
          <a:prstGeom prst="rect">
            <a:avLst/>
          </a:prstGeom>
        </p:spPr>
      </p:pic>
    </p:spTree>
    <p:extLst>
      <p:ext uri="{BB962C8B-B14F-4D97-AF65-F5344CB8AC3E}">
        <p14:creationId xmlns:p14="http://schemas.microsoft.com/office/powerpoint/2010/main" val="17355915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620" y="284205"/>
            <a:ext cx="11103531" cy="1004189"/>
          </a:xfrm>
        </p:spPr>
        <p:txBody>
          <a:bodyPr>
            <a:noAutofit/>
          </a:bodyPr>
          <a:lstStyle/>
          <a:p>
            <a:pPr algn="ctr"/>
            <a:r>
              <a:rPr lang="en-US" sz="2800" b="1" dirty="0" smtClean="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n-US" sz="2800" b="1" dirty="0" smtClean="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2800" b="1" dirty="0" smtClean="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n-US" sz="2800" b="1" dirty="0" smtClean="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ru-RU" sz="2800" b="1" dirty="0" smtClean="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br>
              <a:rPr lang="ru-RU" sz="2800" b="1" dirty="0" smtClean="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ru-RU" sz="2800" b="1"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ru-RU" sz="2800" b="1"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ru-RU" sz="2800" b="1" dirty="0" smtClean="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ru-RU" sz="2800" b="1" dirty="0" smtClean="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ru-RU" sz="2800" b="1" dirty="0" smtClean="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ru-RU" sz="2800" b="1" dirty="0" smtClean="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ru-RU" sz="2800" b="1"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ru-RU" sz="2800" b="1"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ru-RU" sz="2800" b="1" dirty="0" smtClean="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ru-RU" sz="2800" b="1" dirty="0" smtClean="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ru-RU" sz="2800" b="1"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ru-RU" sz="2800" b="1"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ru-RU" sz="2800" b="1" dirty="0" smtClean="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ru-RU" sz="2800" b="1" dirty="0" smtClean="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ru-RU" sz="2800" b="1"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ru-RU" sz="2800" b="1"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ru-RU" sz="2800" b="1" dirty="0" smtClean="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ru-RU" sz="2800" b="1" dirty="0" smtClean="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ru-RU" sz="2800" b="1"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ru-RU" sz="2800" b="1"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ru-RU" sz="2800" b="1" dirty="0" smtClean="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ru-RU" sz="2800" b="1" dirty="0" smtClean="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ru-RU" sz="2800" b="1"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ru-RU" sz="2800" b="1"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ru-RU" sz="2800" b="1" dirty="0" smtClean="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ru-RU" sz="2800" b="1" dirty="0" smtClean="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ru-RU" sz="2800" b="1"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ru-RU" sz="2800" b="1"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ru-RU" sz="2800" b="1" dirty="0" smtClean="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ru-RU" sz="2800" b="1" dirty="0" smtClean="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ru-RU" sz="2800" b="1"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ru-RU" sz="2800" b="1"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ru-RU" sz="2800" b="1" dirty="0" smtClean="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ru-RU" sz="2800" b="1" dirty="0" smtClean="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ru-RU" sz="2800" b="1"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ru-RU" sz="2800" b="1"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2800" b="1" dirty="0" smtClean="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n-US" sz="2800" b="1" dirty="0" smtClean="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2800" b="1"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n-US" sz="2800" b="1"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2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Cognitive</a:t>
            </a:r>
            <a:r>
              <a:rPr lang="ru-RU" sz="2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&amp; </a:t>
            </a:r>
            <a:r>
              <a:rPr lang="en-US"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Social </a:t>
            </a:r>
            <a:r>
              <a:rPr lang="en-US" sz="24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a:t>
            </a:r>
            <a:r>
              <a:rPr lang="en-US"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Social Cognitive Theory </a:t>
            </a:r>
            <a:r>
              <a:rPr lang="en-US" sz="24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ru-RU" sz="24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ru-RU" sz="24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ru-RU" sz="2400" dirty="0" smtClean="0">
                <a:solidFill>
                  <a:schemeClr val="accent1">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400" dirty="0" smtClean="0">
                <a:solidFill>
                  <a:schemeClr val="accent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with</a:t>
            </a:r>
            <a:r>
              <a:rPr lang="ru-RU" sz="2400" dirty="0" smtClean="0">
                <a:solidFill>
                  <a:schemeClr val="accent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400" dirty="0" err="1">
                <a:solidFill>
                  <a:schemeClr val="accent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PsyAccent</a:t>
            </a:r>
            <a:r>
              <a:rPr lang="ru-RU" sz="2400" dirty="0" smtClean="0">
                <a:solidFill>
                  <a:schemeClr val="accent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endParaRPr lang="ru-RU" sz="2400"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TextBox 2"/>
          <p:cNvSpPr txBox="1"/>
          <p:nvPr/>
        </p:nvSpPr>
        <p:spPr>
          <a:xfrm>
            <a:off x="481913" y="1443185"/>
            <a:ext cx="10676238" cy="830997"/>
          </a:xfrm>
          <a:prstGeom prst="rect">
            <a:avLst/>
          </a:prstGeom>
          <a:noFill/>
        </p:spPr>
        <p:txBody>
          <a:bodyPr wrap="square" rtlCol="0">
            <a:spAutoFit/>
          </a:bodyPr>
          <a:lstStyle/>
          <a:p>
            <a:r>
              <a:rPr lang="en-US" sz="2400" dirty="0"/>
              <a:t>Cognitive</a:t>
            </a:r>
            <a:r>
              <a:rPr lang="ru-RU" sz="2400" dirty="0"/>
              <a:t> </a:t>
            </a:r>
            <a:r>
              <a:rPr lang="en-US" sz="2400" dirty="0" smtClean="0"/>
              <a:t>and Social </a:t>
            </a:r>
            <a:r>
              <a:rPr lang="en-US" sz="2400" dirty="0"/>
              <a:t>theory most popular </a:t>
            </a:r>
            <a:r>
              <a:rPr lang="en-US" sz="2400" dirty="0" smtClean="0"/>
              <a:t>in a Social </a:t>
            </a:r>
            <a:r>
              <a:rPr lang="en-US" sz="2400" dirty="0"/>
              <a:t>Cognitive </a:t>
            </a:r>
            <a:r>
              <a:rPr lang="en-US" sz="2400" dirty="0" smtClean="0"/>
              <a:t>Theory by </a:t>
            </a:r>
            <a:r>
              <a:rPr lang="en-US" sz="2400" b="1" dirty="0">
                <a:solidFill>
                  <a:srgbClr val="FF0000"/>
                </a:solidFill>
              </a:rPr>
              <a:t>Albert Bandura</a:t>
            </a:r>
            <a:r>
              <a:rPr lang="en-US" sz="2400" dirty="0">
                <a:solidFill>
                  <a:srgbClr val="FF0000"/>
                </a:solidFill>
              </a:rPr>
              <a:t> - </a:t>
            </a:r>
            <a:r>
              <a:rPr lang="en-US" sz="2400" dirty="0"/>
              <a:t>originator of social learning theory </a:t>
            </a:r>
            <a:endParaRPr lang="ru-RU" sz="2400" dirty="0"/>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1912" y="2274182"/>
            <a:ext cx="11297915" cy="4358630"/>
          </a:xfrm>
          <a:prstGeom prst="rect">
            <a:avLst/>
          </a:prstGeom>
        </p:spPr>
      </p:pic>
    </p:spTree>
    <p:extLst>
      <p:ext uri="{BB962C8B-B14F-4D97-AF65-F5344CB8AC3E}">
        <p14:creationId xmlns:p14="http://schemas.microsoft.com/office/powerpoint/2010/main" val="16896339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2890" y="47814"/>
            <a:ext cx="11103531" cy="1004189"/>
          </a:xfrm>
        </p:spPr>
        <p:txBody>
          <a:bodyPr>
            <a:noAutofit/>
          </a:bodyPr>
          <a:lstStyle/>
          <a:p>
            <a:pPr algn="ctr"/>
            <a:r>
              <a:rPr lang="en-US" sz="2800" b="1" dirty="0" smtClean="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n-US" sz="2800" b="1" dirty="0" smtClean="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2800" b="1" dirty="0" smtClean="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n-US" sz="2800" b="1" dirty="0" smtClean="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ru-RU" sz="2800" b="1" dirty="0" smtClean="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br>
              <a:rPr lang="ru-RU" sz="2800" b="1" dirty="0" smtClean="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ru-RU" sz="2800" b="1"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ru-RU" sz="2800" b="1"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ru-RU" sz="2800" b="1" dirty="0" smtClean="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ru-RU" sz="2800" b="1" dirty="0" smtClean="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ru-RU" sz="2800" b="1" dirty="0" smtClean="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ru-RU" sz="2800" b="1" dirty="0" smtClean="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ru-RU" sz="2800" b="1"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ru-RU" sz="2800" b="1"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ru-RU" sz="2800" b="1" dirty="0" smtClean="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ru-RU" sz="2800" b="1" dirty="0" smtClean="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ru-RU" sz="2800" b="1"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ru-RU" sz="2800" b="1"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ru-RU" sz="2800" b="1" dirty="0" smtClean="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ru-RU" sz="2800" b="1" dirty="0" smtClean="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ru-RU" sz="2800" b="1"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ru-RU" sz="2800" b="1"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ru-RU" sz="2800" b="1" dirty="0" smtClean="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ru-RU" sz="2800" b="1" dirty="0" smtClean="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ru-RU" sz="2800" b="1"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ru-RU" sz="2800" b="1"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ru-RU" sz="2800" b="1" dirty="0" smtClean="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ru-RU" sz="2800" b="1" dirty="0" smtClean="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ru-RU" sz="2800" b="1"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ru-RU" sz="2800" b="1"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ru-RU" sz="2800" b="1" dirty="0" smtClean="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ru-RU" sz="2800" b="1" dirty="0" smtClean="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ru-RU" sz="2800" b="1"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ru-RU" sz="2800" b="1"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ru-RU" sz="2800" b="1" dirty="0" smtClean="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ru-RU" sz="2800" b="1" dirty="0" smtClean="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ru-RU" sz="2800" b="1"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ru-RU" sz="2800" b="1"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ru-RU" sz="2800" b="1" dirty="0" smtClean="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ru-RU" sz="2800" b="1" dirty="0" smtClean="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ru-RU" sz="2800" b="1"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ru-RU" sz="2800" b="1"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2800" b="1" dirty="0" smtClean="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n-US" sz="2800" b="1" dirty="0" smtClean="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2800" b="1"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n-US" sz="2800" b="1"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2800" b="1" dirty="0" smtClean="0">
                <a:effectLst>
                  <a:outerShdw blurRad="38100" dist="38100" dir="2700000" algn="tl">
                    <a:srgbClr val="000000">
                      <a:alpha val="43137"/>
                    </a:srgbClr>
                  </a:outerShdw>
                </a:effectLst>
              </a:rPr>
              <a:t>Cognitive</a:t>
            </a:r>
            <a:r>
              <a:rPr lang="ru-RU" sz="2800" b="1" dirty="0" smtClean="0">
                <a:effectLst>
                  <a:outerShdw blurRad="38100" dist="38100" dir="2700000" algn="tl">
                    <a:srgbClr val="000000">
                      <a:alpha val="43137"/>
                    </a:srgbClr>
                  </a:outerShdw>
                </a:effectLst>
              </a:rPr>
              <a:t> </a:t>
            </a:r>
            <a:r>
              <a:rPr lang="en-US" sz="2800" b="1" dirty="0" smtClean="0">
                <a:effectLst>
                  <a:outerShdw blurRad="38100" dist="38100" dir="2700000" algn="tl">
                    <a:srgbClr val="000000">
                      <a:alpha val="43137"/>
                    </a:srgbClr>
                  </a:outerShdw>
                </a:effectLst>
              </a:rPr>
              <a:t>&amp; </a:t>
            </a:r>
            <a:r>
              <a:rPr lang="en-US" sz="2800" b="1" dirty="0">
                <a:effectLst>
                  <a:outerShdw blurRad="38100" dist="38100" dir="2700000" algn="tl">
                    <a:srgbClr val="000000">
                      <a:alpha val="43137"/>
                    </a:srgbClr>
                  </a:outerShdw>
                </a:effectLst>
              </a:rPr>
              <a:t>Social </a:t>
            </a:r>
            <a:r>
              <a:rPr lang="en-US" sz="2800" b="1" dirty="0" smtClean="0">
                <a:effectLst>
                  <a:outerShdw blurRad="38100" dist="38100" dir="2700000" algn="tl">
                    <a:srgbClr val="000000">
                      <a:alpha val="43137"/>
                    </a:srgbClr>
                  </a:outerShdw>
                </a:effectLst>
              </a:rPr>
              <a:t>(Social </a:t>
            </a:r>
            <a:r>
              <a:rPr lang="en-US" sz="2800" b="1" dirty="0">
                <a:effectLst>
                  <a:outerShdw blurRad="38100" dist="38100" dir="2700000" algn="tl">
                    <a:srgbClr val="000000">
                      <a:alpha val="43137"/>
                    </a:srgbClr>
                  </a:outerShdw>
                </a:effectLst>
              </a:rPr>
              <a:t>Cognitive Theory </a:t>
            </a:r>
            <a:r>
              <a:rPr lang="en-US" sz="2800" b="1" dirty="0" smtClean="0">
                <a:effectLst>
                  <a:outerShdw blurRad="38100" dist="38100" dir="2700000" algn="tl">
                    <a:srgbClr val="000000">
                      <a:alpha val="43137"/>
                    </a:srgbClr>
                  </a:outerShdw>
                </a:effectLst>
              </a:rPr>
              <a:t>) </a:t>
            </a:r>
            <a:r>
              <a:rPr lang="en-US" sz="2800" b="1" dirty="0" smtClean="0">
                <a:solidFill>
                  <a:schemeClr val="accent2">
                    <a:lumMod val="75000"/>
                  </a:schemeClr>
                </a:solidFill>
                <a:effectLst>
                  <a:outerShdw blurRad="38100" dist="38100" dir="2700000" algn="tl">
                    <a:srgbClr val="000000">
                      <a:alpha val="43137"/>
                    </a:srgbClr>
                  </a:outerShdw>
                </a:effectLst>
              </a:rPr>
              <a:t>psychology</a:t>
            </a:r>
            <a:r>
              <a:rPr lang="ru-RU" sz="2800" b="1" dirty="0" smtClean="0">
                <a:solidFill>
                  <a:schemeClr val="accent2">
                    <a:lumMod val="75000"/>
                  </a:schemeClr>
                </a:solidFill>
                <a:effectLst>
                  <a:outerShdw blurRad="38100" dist="38100" dir="2700000" algn="tl">
                    <a:srgbClr val="000000">
                      <a:alpha val="43137"/>
                    </a:srgbClr>
                  </a:outerShdw>
                </a:effectLst>
              </a:rPr>
              <a:t> </a:t>
            </a:r>
            <a:r>
              <a:rPr lang="en-US" sz="2800" b="1" dirty="0" smtClean="0">
                <a:solidFill>
                  <a:schemeClr val="accent2">
                    <a:lumMod val="75000"/>
                  </a:schemeClr>
                </a:solidFill>
                <a:effectLst>
                  <a:outerShdw blurRad="38100" dist="38100" dir="2700000" algn="tl">
                    <a:srgbClr val="000000">
                      <a:alpha val="43137"/>
                    </a:srgbClr>
                  </a:outerShdw>
                </a:effectLst>
              </a:rPr>
              <a:t>with</a:t>
            </a:r>
            <a:r>
              <a:rPr lang="ru-RU" sz="2800" b="1" dirty="0" smtClean="0">
                <a:solidFill>
                  <a:schemeClr val="accent2">
                    <a:lumMod val="75000"/>
                  </a:schemeClr>
                </a:solidFill>
                <a:effectLst>
                  <a:outerShdw blurRad="38100" dist="38100" dir="2700000" algn="tl">
                    <a:srgbClr val="000000">
                      <a:alpha val="43137"/>
                    </a:srgbClr>
                  </a:outerShdw>
                </a:effectLst>
              </a:rPr>
              <a:t> </a:t>
            </a:r>
            <a:r>
              <a:rPr lang="en-US" sz="2800" dirty="0" err="1" smtClean="0">
                <a:solidFill>
                  <a:schemeClr val="accent2">
                    <a:lumMod val="75000"/>
                  </a:schemeClr>
                </a:solidFill>
                <a:latin typeface="Arial" panose="020B0604020202020204" pitchFamily="34" charset="0"/>
                <a:cs typeface="Arial" panose="020B0604020202020204" pitchFamily="34" charset="0"/>
              </a:rPr>
              <a:t>VibraMed</a:t>
            </a:r>
            <a:r>
              <a:rPr lang="ru-RU" sz="2800" b="1" dirty="0" smtClean="0">
                <a:solidFill>
                  <a:schemeClr val="accent2">
                    <a:lumMod val="75000"/>
                  </a:schemeClr>
                </a:solidFill>
              </a:rPr>
              <a:t> </a:t>
            </a:r>
            <a:endParaRPr lang="ru-RU" sz="2800" dirty="0">
              <a:solidFill>
                <a:srgbClr val="FFC000"/>
              </a:solidFill>
              <a:latin typeface="Arial" panose="020B0604020202020204" pitchFamily="34" charset="0"/>
              <a:cs typeface="Arial" panose="020B0604020202020204" pitchFamily="34" charset="0"/>
            </a:endParaRPr>
          </a:p>
        </p:txBody>
      </p:sp>
      <p:pic>
        <p:nvPicPr>
          <p:cNvPr id="8" name="Рисунок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04655" y="1036387"/>
            <a:ext cx="4095601" cy="5047491"/>
          </a:xfrm>
          <a:prstGeom prst="rect">
            <a:avLst/>
          </a:prstGeom>
        </p:spPr>
      </p:pic>
      <p:pic>
        <p:nvPicPr>
          <p:cNvPr id="9" name="Рисунок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0424" y="1103571"/>
            <a:ext cx="4059442" cy="4980307"/>
          </a:xfrm>
          <a:prstGeom prst="rect">
            <a:avLst/>
          </a:prstGeom>
        </p:spPr>
      </p:pic>
      <p:sp>
        <p:nvSpPr>
          <p:cNvPr id="5" name="Rectangle 4"/>
          <p:cNvSpPr/>
          <p:nvPr/>
        </p:nvSpPr>
        <p:spPr>
          <a:xfrm>
            <a:off x="1288518" y="6083878"/>
            <a:ext cx="3751348" cy="461665"/>
          </a:xfrm>
          <a:prstGeom prst="rect">
            <a:avLst/>
          </a:prstGeom>
        </p:spPr>
        <p:txBody>
          <a:bodyPr wrap="none">
            <a:spAutoFit/>
          </a:bodyPr>
          <a:lstStyle/>
          <a:p>
            <a:r>
              <a:rPr lang="en-US" sz="2400" dirty="0"/>
              <a:t>Example 1.</a:t>
            </a:r>
            <a:r>
              <a:rPr lang="ru-RU" sz="2400" dirty="0"/>
              <a:t> </a:t>
            </a:r>
            <a:r>
              <a:rPr lang="en-US" sz="2400" dirty="0" err="1"/>
              <a:t>Hyperthymic</a:t>
            </a:r>
            <a:r>
              <a:rPr lang="en-US" sz="2400" dirty="0"/>
              <a:t>  </a:t>
            </a:r>
            <a:endParaRPr lang="ru-RU" sz="2400" dirty="0"/>
          </a:p>
        </p:txBody>
      </p:sp>
      <p:sp>
        <p:nvSpPr>
          <p:cNvPr id="10" name="TextBox 9"/>
          <p:cNvSpPr txBox="1"/>
          <p:nvPr/>
        </p:nvSpPr>
        <p:spPr>
          <a:xfrm>
            <a:off x="6386415" y="6099494"/>
            <a:ext cx="3978876" cy="461665"/>
          </a:xfrm>
          <a:prstGeom prst="rect">
            <a:avLst/>
          </a:prstGeom>
          <a:noFill/>
        </p:spPr>
        <p:txBody>
          <a:bodyPr wrap="square" rtlCol="0">
            <a:spAutoFit/>
          </a:bodyPr>
          <a:lstStyle/>
          <a:p>
            <a:r>
              <a:rPr lang="en-US" sz="2400" dirty="0"/>
              <a:t>Example </a:t>
            </a:r>
            <a:r>
              <a:rPr lang="en-US" sz="2400" dirty="0" smtClean="0"/>
              <a:t>2. </a:t>
            </a:r>
            <a:r>
              <a:rPr lang="en-US" sz="2400" dirty="0" err="1" smtClean="0"/>
              <a:t>Epileptoid</a:t>
            </a:r>
            <a:endParaRPr lang="ru-RU" sz="2400" dirty="0"/>
          </a:p>
        </p:txBody>
      </p:sp>
    </p:spTree>
    <p:extLst>
      <p:ext uri="{BB962C8B-B14F-4D97-AF65-F5344CB8AC3E}">
        <p14:creationId xmlns:p14="http://schemas.microsoft.com/office/powerpoint/2010/main" val="13554465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81913" y="534631"/>
            <a:ext cx="11103531" cy="741406"/>
          </a:xfrm>
        </p:spPr>
        <p:txBody>
          <a:bodyPr>
            <a:noAutofit/>
          </a:bodyPr>
          <a:lstStyle/>
          <a:p>
            <a:pPr lvl="0" algn="ctr"/>
            <a:r>
              <a:rPr lang="en-US" sz="2800" b="1" dirty="0" smtClean="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n-US" sz="2800" b="1" dirty="0" smtClean="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2800" b="1" dirty="0" smtClean="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n-US" sz="2800" b="1" dirty="0" smtClean="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ru-RU" sz="2800" b="1" dirty="0" smtClean="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br>
              <a:rPr lang="ru-RU" sz="2800" b="1" dirty="0" smtClean="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ru-RU" sz="2800" b="1"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ru-RU" sz="2800" b="1"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ru-RU" sz="2800" b="1" dirty="0" smtClean="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ru-RU" sz="2800" b="1" dirty="0" smtClean="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ru-RU" sz="2800" b="1" dirty="0" smtClean="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ru-RU" sz="2800" b="1" dirty="0" smtClean="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ru-RU" sz="2800" b="1"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ru-RU" sz="2800" b="1"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ru-RU" sz="2800" b="1" dirty="0" smtClean="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ru-RU" sz="2800" b="1" dirty="0" smtClean="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ru-RU" sz="2800" b="1"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ru-RU" sz="2800" b="1"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ru-RU" sz="2800" b="1" dirty="0" smtClean="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ru-RU" sz="2800" b="1" dirty="0" smtClean="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ru-RU" sz="2800" b="1"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ru-RU" sz="2800" b="1"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ru-RU" sz="2800" b="1" dirty="0" smtClean="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ru-RU" sz="2800" b="1" dirty="0" smtClean="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ru-RU" sz="2800" b="1"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ru-RU" sz="2800" b="1"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ru-RU" sz="2800" b="1" dirty="0" smtClean="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ru-RU" sz="2800" b="1" dirty="0" smtClean="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ru-RU" sz="2800" b="1"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ru-RU" sz="2800" b="1"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ru-RU" sz="2800" b="1" dirty="0" smtClean="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ru-RU" sz="2800" b="1" dirty="0" smtClean="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ru-RU" sz="2800" b="1"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ru-RU" sz="2800" b="1"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ru-RU" sz="2800" b="1" dirty="0" smtClean="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ru-RU" sz="2800" b="1" dirty="0" smtClean="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ru-RU" sz="2800" b="1"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ru-RU" sz="2800" b="1"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ru-RU" sz="2800" b="1" dirty="0" smtClean="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ru-RU" sz="2800" b="1" dirty="0" smtClean="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ru-RU" sz="2800" b="1"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ru-RU" sz="2800" b="1"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2800" b="1" dirty="0" smtClean="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n-US" sz="2800" b="1" dirty="0" smtClean="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2800" b="1"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n-US" sz="2800" b="1"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2800" b="1" dirty="0" smtClean="0">
                <a:solidFill>
                  <a:schemeClr val="accent1">
                    <a:lumMod val="75000"/>
                  </a:schemeClr>
                </a:solidFill>
                <a:effectLst>
                  <a:outerShdw blurRad="38100" dist="38100" dir="2700000" algn="tl">
                    <a:srgbClr val="000000">
                      <a:alpha val="43137"/>
                    </a:srgbClr>
                  </a:outerShdw>
                </a:effectLst>
              </a:rPr>
              <a:t>Existential-humanistic</a:t>
            </a:r>
            <a:r>
              <a:rPr lang="ru-RU" sz="2800" b="1" dirty="0" smtClean="0">
                <a:solidFill>
                  <a:schemeClr val="accent1">
                    <a:lumMod val="75000"/>
                  </a:schemeClr>
                </a:solidFill>
                <a:effectLst>
                  <a:outerShdw blurRad="38100" dist="38100" dir="2700000" algn="tl">
                    <a:srgbClr val="000000">
                      <a:alpha val="43137"/>
                    </a:srgbClr>
                  </a:outerShdw>
                </a:effectLst>
              </a:rPr>
              <a:t> </a:t>
            </a:r>
            <a:r>
              <a:rPr lang="en-US" sz="2800" b="1" dirty="0" smtClean="0">
                <a:solidFill>
                  <a:schemeClr val="accent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psychology</a:t>
            </a:r>
            <a:r>
              <a:rPr lang="ru-RU" sz="2400" b="1" dirty="0" smtClean="0">
                <a:solidFill>
                  <a:schemeClr val="accent1">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400" b="1" dirty="0" smtClean="0">
                <a:solidFill>
                  <a:schemeClr val="accent1">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n-US" sz="2400" b="1" dirty="0" smtClean="0">
                <a:solidFill>
                  <a:schemeClr val="accent1">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2400" dirty="0" smtClean="0">
                <a:solidFill>
                  <a:schemeClr val="accent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with</a:t>
            </a:r>
            <a:r>
              <a:rPr lang="ru-RU" sz="2400" dirty="0" smtClean="0">
                <a:solidFill>
                  <a:schemeClr val="accent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400" dirty="0" err="1" smtClean="0">
                <a:solidFill>
                  <a:schemeClr val="accent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VibraMI</a:t>
            </a:r>
            <a:r>
              <a:rPr lang="en-US" sz="2400" dirty="0" smtClean="0">
                <a:solidFill>
                  <a:schemeClr val="accent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&amp; </a:t>
            </a:r>
            <a:r>
              <a:rPr lang="en-US" sz="2400" dirty="0" err="1" smtClean="0">
                <a:solidFill>
                  <a:schemeClr val="accent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PsyAccent</a:t>
            </a:r>
            <a:endParaRPr lang="ru-RU" sz="2400"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TextBox 2"/>
          <p:cNvSpPr txBox="1"/>
          <p:nvPr/>
        </p:nvSpPr>
        <p:spPr>
          <a:xfrm>
            <a:off x="481913" y="1746236"/>
            <a:ext cx="10676238" cy="1569660"/>
          </a:xfrm>
          <a:prstGeom prst="rect">
            <a:avLst/>
          </a:prstGeom>
          <a:noFill/>
        </p:spPr>
        <p:txBody>
          <a:bodyPr wrap="square" rtlCol="0">
            <a:spAutoFit/>
          </a:bodyPr>
          <a:lstStyle/>
          <a:p>
            <a:r>
              <a:rPr lang="en-US" sz="2400" dirty="0" smtClean="0"/>
              <a:t>Personality </a:t>
            </a:r>
            <a:r>
              <a:rPr lang="en-US" sz="2400" dirty="0"/>
              <a:t>as a unique holistic system. </a:t>
            </a:r>
            <a:r>
              <a:rPr lang="en-US" sz="2400" dirty="0" smtClean="0"/>
              <a:t>This </a:t>
            </a:r>
            <a:r>
              <a:rPr lang="en-US" sz="2400" dirty="0"/>
              <a:t>approach emphasizes individuals' inherent drive towards self-actualization, the process of realizing and expressing one's own capabilities and </a:t>
            </a:r>
            <a:r>
              <a:rPr lang="en-US" sz="2400" dirty="0" smtClean="0"/>
              <a:t>creativity, </a:t>
            </a:r>
            <a:r>
              <a:rPr lang="en-US" sz="2400" dirty="0" smtClean="0">
                <a:solidFill>
                  <a:srgbClr val="FF0000"/>
                </a:solidFill>
              </a:rPr>
              <a:t>Abraham </a:t>
            </a:r>
            <a:r>
              <a:rPr lang="en-US" sz="2400" dirty="0">
                <a:solidFill>
                  <a:srgbClr val="FF0000"/>
                </a:solidFill>
              </a:rPr>
              <a:t>Maslow, Carl Rogers</a:t>
            </a:r>
            <a:endParaRPr lang="ru-RU" sz="2400" dirty="0">
              <a:solidFill>
                <a:srgbClr val="FF0000"/>
              </a:solidFill>
            </a:endParaRPr>
          </a:p>
        </p:txBody>
      </p:sp>
      <p:pic>
        <p:nvPicPr>
          <p:cNvPr id="7" name="Рисунок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4106" y="3741780"/>
            <a:ext cx="4460789" cy="2509194"/>
          </a:xfrm>
          <a:prstGeom prst="rect">
            <a:avLst/>
          </a:prstGeom>
        </p:spPr>
      </p:pic>
      <p:pic>
        <p:nvPicPr>
          <p:cNvPr id="8" name="Рисунок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34715" y="3179993"/>
            <a:ext cx="3258045" cy="2170510"/>
          </a:xfrm>
          <a:prstGeom prst="rect">
            <a:avLst/>
          </a:prstGeom>
        </p:spPr>
      </p:pic>
      <p:pic>
        <p:nvPicPr>
          <p:cNvPr id="9" name="Рисунок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21876" y="3910110"/>
            <a:ext cx="4163568" cy="2340864"/>
          </a:xfrm>
          <a:prstGeom prst="rect">
            <a:avLst/>
          </a:prstGeom>
        </p:spPr>
      </p:pic>
    </p:spTree>
    <p:extLst>
      <p:ext uri="{BB962C8B-B14F-4D97-AF65-F5344CB8AC3E}">
        <p14:creationId xmlns:p14="http://schemas.microsoft.com/office/powerpoint/2010/main" val="22721786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750938" y="418987"/>
            <a:ext cx="10271760" cy="892552"/>
          </a:xfrm>
          <a:prstGeom prst="rect">
            <a:avLst/>
          </a:prstGeom>
          <a:noFill/>
        </p:spPr>
        <p:txBody>
          <a:bodyPr wrap="square" rtlCol="0">
            <a:spAutoFit/>
          </a:bodyPr>
          <a:lstStyle/>
          <a:p>
            <a:pPr algn="ctr"/>
            <a:r>
              <a:rPr lang="en-US" sz="2800" b="1" dirty="0">
                <a:solidFill>
                  <a:schemeClr val="accent1">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Existential-humanistic</a:t>
            </a:r>
            <a:r>
              <a:rPr lang="ru-RU" sz="2800" b="1" dirty="0">
                <a:solidFill>
                  <a:schemeClr val="accent1">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800" dirty="0" smtClean="0">
                <a:solidFill>
                  <a:schemeClr val="accent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psychology</a:t>
            </a:r>
            <a:r>
              <a:rPr lang="ru-RU" sz="2800" dirty="0" smtClean="0">
                <a:solidFill>
                  <a:schemeClr val="accent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800" dirty="0">
                <a:solidFill>
                  <a:schemeClr val="accent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and abilities</a:t>
            </a:r>
            <a:endParaRPr lang="ru-RU" sz="2800" dirty="0" smtClean="0">
              <a:solidFill>
                <a:schemeClr val="accent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r>
              <a:rPr lang="en-US" sz="2400" dirty="0" smtClean="0">
                <a:solidFill>
                  <a:schemeClr val="accent2">
                    <a:lumMod val="75000"/>
                  </a:schemeClr>
                </a:solidFill>
                <a:effectLst>
                  <a:outerShdw blurRad="38100" dist="38100" dir="2700000" algn="tl">
                    <a:srgbClr val="000000">
                      <a:alpha val="43137"/>
                    </a:srgbClr>
                  </a:outerShdw>
                </a:effectLst>
              </a:rPr>
              <a:t>IQ </a:t>
            </a:r>
            <a:r>
              <a:rPr lang="en-US" sz="2400" dirty="0">
                <a:solidFill>
                  <a:schemeClr val="accent2">
                    <a:lumMod val="75000"/>
                  </a:schemeClr>
                </a:solidFill>
                <a:effectLst>
                  <a:outerShdw blurRad="38100" dist="38100" dir="2700000" algn="tl">
                    <a:srgbClr val="000000">
                      <a:alpha val="43137"/>
                    </a:srgbClr>
                  </a:outerShdw>
                </a:effectLst>
              </a:rPr>
              <a:t>or </a:t>
            </a:r>
            <a:r>
              <a:rPr lang="en-US" sz="2400" dirty="0" smtClean="0">
                <a:solidFill>
                  <a:schemeClr val="accent2">
                    <a:lumMod val="75000"/>
                  </a:schemeClr>
                </a:solidFill>
                <a:effectLst>
                  <a:outerShdw blurRad="38100" dist="38100" dir="2700000" algn="tl">
                    <a:srgbClr val="000000">
                      <a:alpha val="43137"/>
                    </a:srgbClr>
                  </a:outerShdw>
                </a:effectLst>
              </a:rPr>
              <a:t>Multiple Intelligences? </a:t>
            </a:r>
            <a:endParaRPr lang="ru-RU" sz="2400" dirty="0">
              <a:solidFill>
                <a:schemeClr val="accent2">
                  <a:lumMod val="75000"/>
                </a:schemeClr>
              </a:solidFill>
              <a:effectLst>
                <a:outerShdw blurRad="38100" dist="38100" dir="2700000" algn="tl">
                  <a:srgbClr val="000000">
                    <a:alpha val="43137"/>
                  </a:srgbClr>
                </a:outerShdw>
              </a:effectLst>
            </a:endParaRPr>
          </a:p>
        </p:txBody>
      </p:sp>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8797" y="1972075"/>
            <a:ext cx="7729181" cy="4114350"/>
          </a:xfrm>
          <a:prstGeom prst="rect">
            <a:avLst/>
          </a:prstGeom>
        </p:spPr>
      </p:pic>
      <p:sp>
        <p:nvSpPr>
          <p:cNvPr id="6" name="TextBox 5"/>
          <p:cNvSpPr txBox="1"/>
          <p:nvPr/>
        </p:nvSpPr>
        <p:spPr>
          <a:xfrm rot="10800000" flipH="1" flipV="1">
            <a:off x="3472463" y="1618476"/>
            <a:ext cx="1022033" cy="707886"/>
          </a:xfrm>
          <a:prstGeom prst="rect">
            <a:avLst/>
          </a:prstGeom>
          <a:noFill/>
        </p:spPr>
        <p:txBody>
          <a:bodyPr wrap="square" rtlCol="0">
            <a:spAutoFit/>
          </a:bodyPr>
          <a:lstStyle/>
          <a:p>
            <a:r>
              <a:rPr lang="en-US" sz="4000" dirty="0" smtClean="0">
                <a:solidFill>
                  <a:srgbClr val="00B050"/>
                </a:solidFill>
                <a:effectLst>
                  <a:outerShdw blurRad="38100" dist="38100" dir="2700000" algn="tl">
                    <a:srgbClr val="000000">
                      <a:alpha val="43137"/>
                    </a:srgbClr>
                  </a:outerShdw>
                </a:effectLst>
              </a:rPr>
              <a:t>IQ</a:t>
            </a:r>
            <a:endParaRPr lang="ru-RU" sz="4000" dirty="0">
              <a:solidFill>
                <a:srgbClr val="00B050"/>
              </a:solidFill>
              <a:effectLst>
                <a:outerShdw blurRad="38100" dist="38100" dir="2700000" algn="tl">
                  <a:srgbClr val="000000">
                    <a:alpha val="43137"/>
                  </a:srgbClr>
                </a:outerShdw>
              </a:effectLst>
            </a:endParaRPr>
          </a:p>
        </p:txBody>
      </p:sp>
      <p:sp>
        <p:nvSpPr>
          <p:cNvPr id="7" name="TextBox 6"/>
          <p:cNvSpPr txBox="1"/>
          <p:nvPr/>
        </p:nvSpPr>
        <p:spPr>
          <a:xfrm>
            <a:off x="4671658" y="1664940"/>
            <a:ext cx="901153" cy="707886"/>
          </a:xfrm>
          <a:prstGeom prst="rect">
            <a:avLst/>
          </a:prstGeom>
          <a:noFill/>
        </p:spPr>
        <p:txBody>
          <a:bodyPr wrap="square" rtlCol="0">
            <a:spAutoFit/>
          </a:bodyPr>
          <a:lstStyle/>
          <a:p>
            <a:r>
              <a:rPr lang="en-US" sz="4000" dirty="0" smtClean="0">
                <a:solidFill>
                  <a:srgbClr val="FF0000"/>
                </a:solidFill>
                <a:effectLst>
                  <a:outerShdw blurRad="38100" dist="38100" dir="2700000" algn="tl">
                    <a:srgbClr val="000000">
                      <a:alpha val="43137"/>
                    </a:srgbClr>
                  </a:outerShdw>
                </a:effectLst>
              </a:rPr>
              <a:t>MI</a:t>
            </a:r>
            <a:endParaRPr lang="ru-RU" sz="4000" dirty="0">
              <a:solidFill>
                <a:srgbClr val="FF0000"/>
              </a:solidFill>
              <a:effectLst>
                <a:outerShdw blurRad="38100" dist="38100" dir="2700000" algn="tl">
                  <a:srgbClr val="000000">
                    <a:alpha val="43137"/>
                  </a:srgbClr>
                </a:outerShdw>
              </a:effectLst>
            </a:endParaRPr>
          </a:p>
        </p:txBody>
      </p:sp>
      <p:pic>
        <p:nvPicPr>
          <p:cNvPr id="9" name="Рисунок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02819" y="1046212"/>
            <a:ext cx="1531088" cy="1562205"/>
          </a:xfrm>
          <a:prstGeom prst="rect">
            <a:avLst/>
          </a:prstGeom>
        </p:spPr>
      </p:pic>
      <p:sp>
        <p:nvSpPr>
          <p:cNvPr id="2" name="TextBox 1"/>
          <p:cNvSpPr txBox="1"/>
          <p:nvPr/>
        </p:nvSpPr>
        <p:spPr>
          <a:xfrm>
            <a:off x="271849" y="2905236"/>
            <a:ext cx="2174788" cy="2123658"/>
          </a:xfrm>
          <a:prstGeom prst="rect">
            <a:avLst/>
          </a:prstGeom>
          <a:noFill/>
        </p:spPr>
        <p:txBody>
          <a:bodyPr wrap="square" rtlCol="0">
            <a:spAutoFit/>
          </a:bodyPr>
          <a:lstStyle/>
          <a:p>
            <a:r>
              <a:rPr lang="en-US" sz="2400" b="1" dirty="0">
                <a:solidFill>
                  <a:srgbClr val="FF0000"/>
                </a:solidFill>
                <a:latin typeface="Times New Roman" panose="02020603050405020304" pitchFamily="18" charset="0"/>
                <a:cs typeface="Times New Roman" panose="02020603050405020304" pitchFamily="18" charset="0"/>
              </a:rPr>
              <a:t>David </a:t>
            </a:r>
            <a:r>
              <a:rPr lang="en-US" sz="2400" b="1" dirty="0" err="1" smtClean="0">
                <a:solidFill>
                  <a:srgbClr val="FF0000"/>
                </a:solidFill>
                <a:latin typeface="Times New Roman" panose="02020603050405020304" pitchFamily="18" charset="0"/>
                <a:cs typeface="Times New Roman" panose="02020603050405020304" pitchFamily="18" charset="0"/>
              </a:rPr>
              <a:t>Wechsle</a:t>
            </a:r>
            <a:endParaRPr lang="en-US" sz="2400" b="1" dirty="0" smtClean="0">
              <a:solidFill>
                <a:srgbClr val="FF0000"/>
              </a:solidFill>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He developed well-known intelligence scales, such as the </a:t>
            </a:r>
            <a:r>
              <a:rPr lang="en-US" b="1" dirty="0">
                <a:latin typeface="Times New Roman" panose="02020603050405020304" pitchFamily="18" charset="0"/>
                <a:cs typeface="Times New Roman" panose="02020603050405020304" pitchFamily="18" charset="0"/>
              </a:rPr>
              <a:t>Wechsler Adult Intelligence Scale</a:t>
            </a:r>
            <a:r>
              <a:rPr lang="en-US" dirty="0">
                <a:latin typeface="Times New Roman" panose="02020603050405020304" pitchFamily="18" charset="0"/>
                <a:cs typeface="Times New Roman" panose="02020603050405020304" pitchFamily="18" charset="0"/>
              </a:rPr>
              <a:t> (WAIS</a:t>
            </a:r>
            <a:r>
              <a:rPr lang="en-US" dirty="0" smtClean="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4947" y="1048905"/>
            <a:ext cx="1401587" cy="1559512"/>
          </a:xfrm>
          <a:prstGeom prst="rect">
            <a:avLst/>
          </a:prstGeom>
        </p:spPr>
      </p:pic>
      <p:sp>
        <p:nvSpPr>
          <p:cNvPr id="5" name="TextBox 4"/>
          <p:cNvSpPr txBox="1"/>
          <p:nvPr/>
        </p:nvSpPr>
        <p:spPr>
          <a:xfrm>
            <a:off x="9887977" y="2905236"/>
            <a:ext cx="1653233" cy="2062103"/>
          </a:xfrm>
          <a:prstGeom prst="rect">
            <a:avLst/>
          </a:prstGeom>
          <a:noFill/>
        </p:spPr>
        <p:txBody>
          <a:bodyPr wrap="square" rtlCol="0">
            <a:spAutoFit/>
          </a:bodyPr>
          <a:lstStyle/>
          <a:p>
            <a:r>
              <a:rPr lang="en-US" sz="2400" b="1" dirty="0">
                <a:solidFill>
                  <a:srgbClr val="FF0000"/>
                </a:solidFill>
                <a:latin typeface="Times New Roman" panose="02020603050405020304" pitchFamily="18" charset="0"/>
                <a:cs typeface="Times New Roman" panose="02020603050405020304" pitchFamily="18" charset="0"/>
              </a:rPr>
              <a:t>Howard </a:t>
            </a:r>
            <a:r>
              <a:rPr lang="en-US" sz="2400" b="1" dirty="0" smtClean="0">
                <a:solidFill>
                  <a:srgbClr val="FF0000"/>
                </a:solidFill>
                <a:latin typeface="Times New Roman" panose="02020603050405020304" pitchFamily="18" charset="0"/>
                <a:cs typeface="Times New Roman" panose="02020603050405020304" pitchFamily="18" charset="0"/>
              </a:rPr>
              <a:t>Gardner </a:t>
            </a:r>
            <a:r>
              <a:rPr lang="en-US" sz="2000" dirty="0" smtClean="0">
                <a:latin typeface="Times New Roman" panose="02020603050405020304" pitchFamily="18" charset="0"/>
                <a:cs typeface="Times New Roman" panose="02020603050405020304" pitchFamily="18" charset="0"/>
              </a:rPr>
              <a:t>The author of the </a:t>
            </a:r>
            <a:r>
              <a:rPr lang="en-US" sz="2000" b="1" dirty="0" smtClean="0">
                <a:latin typeface="Times New Roman" panose="02020603050405020304" pitchFamily="18" charset="0"/>
                <a:cs typeface="Times New Roman" panose="02020603050405020304" pitchFamily="18" charset="0"/>
              </a:rPr>
              <a:t>Multiple intelligence concept</a:t>
            </a:r>
            <a:endParaRPr lang="ru-RU"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027102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flipH="1">
            <a:off x="650240" y="342900"/>
            <a:ext cx="11094083" cy="1212640"/>
          </a:xfrm>
          <a:prstGeom prst="rect">
            <a:avLst/>
          </a:prstGeom>
          <a:noFill/>
        </p:spPr>
        <p:txBody>
          <a:bodyPr wrap="square" rtlCol="0">
            <a:spAutoFit/>
          </a:bodyPr>
          <a:lstStyle/>
          <a:p>
            <a:pPr algn="ctr">
              <a:lnSpc>
                <a:spcPct val="80000"/>
              </a:lnSpc>
              <a:spcBef>
                <a:spcPct val="50000"/>
              </a:spcBef>
            </a:pPr>
            <a:r>
              <a:rPr lang="en-US" sz="2800" b="1" dirty="0">
                <a:solidFill>
                  <a:schemeClr val="accent1">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Existential-humanistic</a:t>
            </a:r>
            <a:r>
              <a:rPr lang="ru-RU" sz="2800" b="1" dirty="0">
                <a:solidFill>
                  <a:schemeClr val="accent1">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800" dirty="0">
                <a:solidFill>
                  <a:schemeClr val="accent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psychological</a:t>
            </a:r>
            <a:r>
              <a:rPr lang="ru-RU" sz="2800" dirty="0">
                <a:solidFill>
                  <a:schemeClr val="accent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800" dirty="0">
                <a:solidFill>
                  <a:schemeClr val="accent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and </a:t>
            </a:r>
            <a:r>
              <a:rPr lang="en-US" sz="2800" dirty="0" smtClean="0">
                <a:solidFill>
                  <a:schemeClr val="accent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abilities</a:t>
            </a:r>
          </a:p>
          <a:p>
            <a:pPr algn="ctr">
              <a:lnSpc>
                <a:spcPct val="80000"/>
              </a:lnSpc>
              <a:spcBef>
                <a:spcPct val="50000"/>
              </a:spcBef>
            </a:pPr>
            <a:r>
              <a:rPr lang="en-US" sz="2400" dirty="0" smtClean="0">
                <a:latin typeface="Arial" panose="020B0604020202020204" pitchFamily="34" charset="0"/>
                <a:cs typeface="Arial" panose="020B0604020202020204" pitchFamily="34" charset="0"/>
              </a:rPr>
              <a:t>Extended and amended Gardner`s classification structure of</a:t>
            </a:r>
            <a:r>
              <a:rPr lang="en-US" sz="2400" dirty="0" smtClean="0">
                <a:solidFill>
                  <a:srgbClr val="FF0000"/>
                </a:solidFill>
                <a:latin typeface="Arial" panose="020B0604020202020204" pitchFamily="34" charset="0"/>
                <a:cs typeface="Arial" panose="020B0604020202020204" pitchFamily="34" charset="0"/>
              </a:rPr>
              <a:t>                      </a:t>
            </a:r>
            <a:r>
              <a:rPr lang="en-US" sz="2400" dirty="0" smtClean="0">
                <a:solidFill>
                  <a:schemeClr val="accent1"/>
                </a:solidFill>
              </a:rPr>
              <a:t>Multiple </a:t>
            </a:r>
            <a:r>
              <a:rPr lang="en-US" sz="2400" dirty="0">
                <a:solidFill>
                  <a:schemeClr val="accent1"/>
                </a:solidFill>
              </a:rPr>
              <a:t>Intelligences</a:t>
            </a:r>
            <a:r>
              <a:rPr lang="en-US" sz="2400" dirty="0" smtClean="0">
                <a:solidFill>
                  <a:schemeClr val="accent1"/>
                </a:solidFill>
                <a:latin typeface="Arial" panose="020B0604020202020204" pitchFamily="34" charset="0"/>
                <a:cs typeface="Arial" panose="020B0604020202020204" pitchFamily="34" charset="0"/>
              </a:rPr>
              <a:t> </a:t>
            </a:r>
            <a:endParaRPr lang="ru-RU" sz="2400" dirty="0">
              <a:solidFill>
                <a:schemeClr val="accent1"/>
              </a:solidFill>
              <a:latin typeface="Arial" panose="020B0604020202020204" pitchFamily="34" charset="0"/>
              <a:cs typeface="Arial" panose="020B0604020202020204" pitchFamily="34" charset="0"/>
            </a:endParaRPr>
          </a:p>
        </p:txBody>
      </p:sp>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0970" y="1645932"/>
            <a:ext cx="6813722" cy="4606589"/>
          </a:xfrm>
          <a:prstGeom prst="rect">
            <a:avLst/>
          </a:prstGeom>
        </p:spPr>
      </p:pic>
      <p:pic>
        <p:nvPicPr>
          <p:cNvPr id="4" name="Рисунок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78840" y="1830042"/>
            <a:ext cx="2940399" cy="4238368"/>
          </a:xfrm>
          <a:prstGeom prst="rect">
            <a:avLst/>
          </a:prstGeom>
        </p:spPr>
      </p:pic>
    </p:spTree>
    <p:extLst>
      <p:ext uri="{BB962C8B-B14F-4D97-AF65-F5344CB8AC3E}">
        <p14:creationId xmlns:p14="http://schemas.microsoft.com/office/powerpoint/2010/main" val="6080942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86249" y="172995"/>
            <a:ext cx="9703424" cy="893805"/>
          </a:xfrm>
        </p:spPr>
        <p:txBody>
          <a:bodyPr>
            <a:noAutofit/>
          </a:bodyPr>
          <a:lstStyle/>
          <a:p>
            <a:pPr algn="ctr">
              <a:defRPr/>
            </a:pPr>
            <a:r>
              <a:rPr lang="en-US" sz="2800" b="1" dirty="0">
                <a:solidFill>
                  <a:schemeClr val="accent1">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Existential-humanistic</a:t>
            </a:r>
            <a:r>
              <a:rPr lang="ru-RU" sz="2800" b="1" dirty="0">
                <a:solidFill>
                  <a:schemeClr val="accent1">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800" dirty="0">
                <a:solidFill>
                  <a:schemeClr val="accent1">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psychological</a:t>
            </a:r>
            <a:r>
              <a:rPr lang="ru-RU" sz="2800" dirty="0">
                <a:solidFill>
                  <a:schemeClr val="accent1">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800" dirty="0">
                <a:solidFill>
                  <a:schemeClr val="accent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and abilities</a:t>
            </a:r>
            <a:r>
              <a:rPr lang="ru-RU" sz="2800" dirty="0">
                <a:solidFill>
                  <a:schemeClr val="accent2">
                    <a:lumMod val="75000"/>
                  </a:schemeClr>
                </a:solidFill>
                <a:latin typeface="Arial" panose="020B0604020202020204" pitchFamily="34" charset="0"/>
                <a:cs typeface="Arial" panose="020B0604020202020204" pitchFamily="34" charset="0"/>
              </a:rPr>
              <a:t/>
            </a:r>
            <a:br>
              <a:rPr lang="ru-RU" sz="2800" dirty="0">
                <a:solidFill>
                  <a:schemeClr val="accent2">
                    <a:lumMod val="75000"/>
                  </a:schemeClr>
                </a:solidFill>
                <a:latin typeface="Arial" panose="020B0604020202020204" pitchFamily="34" charset="0"/>
                <a:cs typeface="Arial" panose="020B0604020202020204" pitchFamily="34" charset="0"/>
              </a:rPr>
            </a:br>
            <a:r>
              <a:rPr lang="en-US" sz="2800" dirty="0" err="1" smtClean="0">
                <a:solidFill>
                  <a:schemeClr val="tx1"/>
                </a:solidFill>
              </a:rPr>
              <a:t>VibraMI</a:t>
            </a:r>
            <a:r>
              <a:rPr lang="en-US" sz="2800" dirty="0">
                <a:solidFill>
                  <a:schemeClr val="tx1"/>
                </a:solidFill>
              </a:rPr>
              <a:t>:</a:t>
            </a:r>
            <a:r>
              <a:rPr lang="en-US" sz="2800" dirty="0" smtClean="0">
                <a:solidFill>
                  <a:schemeClr val="tx1"/>
                </a:solidFill>
              </a:rPr>
              <a:t> </a:t>
            </a:r>
            <a:r>
              <a:rPr lang="en-US" sz="2800" dirty="0">
                <a:solidFill>
                  <a:schemeClr val="tx1"/>
                </a:solidFill>
              </a:rPr>
              <a:t>questionnaires:</a:t>
            </a:r>
            <a:endParaRPr lang="ru-RU" sz="2800" dirty="0">
              <a:solidFill>
                <a:schemeClr val="tx1"/>
              </a:solidFill>
              <a:effectLst>
                <a:outerShdw blurRad="38100" dist="38100" dir="2700000" algn="tl">
                  <a:srgbClr val="000000">
                    <a:alpha val="43137"/>
                  </a:srgbClr>
                </a:outerShdw>
              </a:effectLst>
            </a:endParaRPr>
          </a:p>
        </p:txBody>
      </p:sp>
      <p:sp>
        <p:nvSpPr>
          <p:cNvPr id="4" name="Текст 3"/>
          <p:cNvSpPr>
            <a:spLocks noGrp="1"/>
          </p:cNvSpPr>
          <p:nvPr>
            <p:ph type="body" sz="half" idx="2"/>
          </p:nvPr>
        </p:nvSpPr>
        <p:spPr>
          <a:xfrm>
            <a:off x="698270" y="1363287"/>
            <a:ext cx="8911934" cy="5128953"/>
          </a:xfrm>
        </p:spPr>
        <p:txBody>
          <a:bodyPr>
            <a:normAutofit lnSpcReduction="10000"/>
          </a:bodyPr>
          <a:lstStyle/>
          <a:p>
            <a:r>
              <a:rPr lang="en-US" sz="2800" dirty="0" smtClean="0">
                <a:solidFill>
                  <a:schemeClr val="accent1">
                    <a:lumMod val="75000"/>
                  </a:schemeClr>
                </a:solidFill>
                <a:latin typeface="Times New Roman" panose="02020603050405020304" pitchFamily="18" charset="0"/>
                <a:cs typeface="Times New Roman" panose="02020603050405020304" pitchFamily="18" charset="0"/>
              </a:rPr>
              <a:t>Gardner_</a:t>
            </a:r>
            <a:r>
              <a:rPr lang="ru-RU" sz="2800" dirty="0" smtClean="0">
                <a:solidFill>
                  <a:schemeClr val="accent1">
                    <a:lumMod val="75000"/>
                  </a:schemeClr>
                </a:solidFill>
                <a:latin typeface="Times New Roman" panose="02020603050405020304" pitchFamily="18" charset="0"/>
                <a:cs typeface="Times New Roman" panose="02020603050405020304" pitchFamily="18" charset="0"/>
              </a:rPr>
              <a:t>12 </a:t>
            </a:r>
            <a:r>
              <a:rPr lang="en-US" sz="2800" dirty="0" err="1" smtClean="0">
                <a:solidFill>
                  <a:schemeClr val="accent1">
                    <a:lumMod val="75000"/>
                  </a:schemeClr>
                </a:solidFill>
                <a:latin typeface="Times New Roman" panose="02020603050405020304" pitchFamily="18" charset="0"/>
                <a:cs typeface="Times New Roman" panose="02020603050405020304" pitchFamily="18" charset="0"/>
              </a:rPr>
              <a:t>Eng</a:t>
            </a:r>
            <a:r>
              <a:rPr lang="ru-RU" sz="2800" dirty="0" smtClean="0">
                <a:solidFill>
                  <a:schemeClr val="accent1">
                    <a:lumMod val="75000"/>
                  </a:schemeClr>
                </a:solidFill>
                <a:latin typeface="Times New Roman" panose="02020603050405020304" pitchFamily="18" charset="0"/>
                <a:cs typeface="Times New Roman" panose="02020603050405020304" pitchFamily="18" charset="0"/>
              </a:rPr>
              <a:t> </a:t>
            </a:r>
            <a:r>
              <a:rPr lang="ru-RU" sz="2800" dirty="0" smtClean="0">
                <a:latin typeface="Times New Roman" panose="02020603050405020304" pitchFamily="18" charset="0"/>
                <a:cs typeface="Times New Roman" panose="02020603050405020304" pitchFamily="18" charset="0"/>
              </a:rPr>
              <a:t>– </a:t>
            </a:r>
            <a:r>
              <a:rPr lang="en-US" sz="2800" dirty="0"/>
              <a:t>questionnaire is intended to identify </a:t>
            </a:r>
            <a:endParaRPr lang="en-US" sz="2800" dirty="0" smtClean="0"/>
          </a:p>
          <a:p>
            <a:r>
              <a:rPr lang="en-US" sz="2800" dirty="0" smtClean="0"/>
              <a:t>the </a:t>
            </a:r>
            <a:r>
              <a:rPr lang="en-US" sz="2800" dirty="0"/>
              <a:t>human abilities and field of specialization</a:t>
            </a:r>
            <a:r>
              <a:rPr lang="ru-RU" sz="2800" dirty="0"/>
              <a:t> </a:t>
            </a:r>
            <a:r>
              <a:rPr lang="ru-RU" sz="2800" dirty="0" smtClean="0">
                <a:latin typeface="Times New Roman" panose="02020603050405020304" pitchFamily="18" charset="0"/>
                <a:cs typeface="Times New Roman" panose="02020603050405020304" pitchFamily="18" charset="0"/>
              </a:rPr>
              <a:t>(1</a:t>
            </a:r>
            <a:r>
              <a:rPr lang="en-US" sz="2800" dirty="0" smtClean="0">
                <a:latin typeface="Times New Roman" panose="02020603050405020304" pitchFamily="18" charset="0"/>
                <a:cs typeface="Times New Roman" panose="02020603050405020304" pitchFamily="18" charset="0"/>
              </a:rPr>
              <a:t>4</a:t>
            </a:r>
            <a:r>
              <a:rPr lang="ru-RU" sz="2800" dirty="0" smtClean="0">
                <a:latin typeface="Times New Roman" panose="02020603050405020304" pitchFamily="18" charset="0"/>
                <a:cs typeface="Times New Roman" panose="02020603050405020304" pitchFamily="18" charset="0"/>
              </a:rPr>
              <a:t>+) </a:t>
            </a:r>
            <a:endParaRPr lang="ru-RU" sz="2800" dirty="0">
              <a:latin typeface="Times New Roman" panose="02020603050405020304" pitchFamily="18" charset="0"/>
              <a:cs typeface="Times New Roman" panose="02020603050405020304" pitchFamily="18" charset="0"/>
            </a:endParaRPr>
          </a:p>
          <a:p>
            <a:r>
              <a:rPr lang="en-US" sz="2800" dirty="0" smtClean="0">
                <a:solidFill>
                  <a:schemeClr val="accent1">
                    <a:lumMod val="75000"/>
                  </a:schemeClr>
                </a:solidFill>
                <a:latin typeface="Times New Roman" panose="02020603050405020304" pitchFamily="18" charset="0"/>
                <a:cs typeface="Times New Roman" panose="02020603050405020304" pitchFamily="18" charset="0"/>
              </a:rPr>
              <a:t>Gardner_</a:t>
            </a:r>
            <a:r>
              <a:rPr lang="ru-RU" sz="2800" dirty="0" smtClean="0">
                <a:solidFill>
                  <a:schemeClr val="accent1">
                    <a:lumMod val="75000"/>
                  </a:schemeClr>
                </a:solidFill>
                <a:latin typeface="Times New Roman" panose="02020603050405020304" pitchFamily="18" charset="0"/>
                <a:cs typeface="Times New Roman" panose="02020603050405020304" pitchFamily="18" charset="0"/>
              </a:rPr>
              <a:t>12</a:t>
            </a:r>
            <a:r>
              <a:rPr lang="en-US" sz="2800" dirty="0" smtClean="0">
                <a:solidFill>
                  <a:schemeClr val="accent1">
                    <a:lumMod val="75000"/>
                  </a:schemeClr>
                </a:solidFill>
                <a:latin typeface="Times New Roman" panose="02020603050405020304" pitchFamily="18" charset="0"/>
                <a:cs typeface="Times New Roman" panose="02020603050405020304" pitchFamily="18" charset="0"/>
              </a:rPr>
              <a:t>S </a:t>
            </a:r>
            <a:r>
              <a:rPr lang="en-US" sz="2800" dirty="0" err="1" smtClean="0">
                <a:solidFill>
                  <a:schemeClr val="accent1">
                    <a:lumMod val="75000"/>
                  </a:schemeClr>
                </a:solidFill>
                <a:latin typeface="Times New Roman" panose="02020603050405020304" pitchFamily="18" charset="0"/>
                <a:cs typeface="Times New Roman" panose="02020603050405020304" pitchFamily="18" charset="0"/>
              </a:rPr>
              <a:t>Eng</a:t>
            </a:r>
            <a:r>
              <a:rPr lang="ru-RU" sz="2800" dirty="0" smtClean="0">
                <a:solidFill>
                  <a:schemeClr val="accent1">
                    <a:lumMod val="75000"/>
                  </a:schemeClr>
                </a:solidFill>
                <a:latin typeface="Times New Roman" panose="02020603050405020304" pitchFamily="18" charset="0"/>
                <a:cs typeface="Times New Roman" panose="02020603050405020304" pitchFamily="18" charset="0"/>
              </a:rPr>
              <a:t> </a:t>
            </a:r>
            <a:r>
              <a:rPr lang="ru-RU" sz="2800" dirty="0" smtClean="0">
                <a:latin typeface="Times New Roman" panose="02020603050405020304" pitchFamily="18" charset="0"/>
                <a:cs typeface="Times New Roman" panose="02020603050405020304" pitchFamily="18" charset="0"/>
              </a:rPr>
              <a:t>– </a:t>
            </a:r>
            <a:r>
              <a:rPr lang="en-US" sz="2800" dirty="0"/>
              <a:t>questionnaire is intended to identify the human abilities and outside interest (pre-professional hobbies, second specialty)</a:t>
            </a:r>
          </a:p>
          <a:p>
            <a:r>
              <a:rPr lang="en-US" sz="2800" dirty="0" smtClean="0">
                <a:solidFill>
                  <a:schemeClr val="accent1">
                    <a:lumMod val="75000"/>
                  </a:schemeClr>
                </a:solidFill>
                <a:latin typeface="Times New Roman" panose="02020603050405020304" pitchFamily="18" charset="0"/>
                <a:cs typeface="Times New Roman" panose="02020603050405020304" pitchFamily="18" charset="0"/>
              </a:rPr>
              <a:t>Gardner_</a:t>
            </a:r>
            <a:r>
              <a:rPr lang="ru-RU" sz="2800" dirty="0" smtClean="0">
                <a:solidFill>
                  <a:schemeClr val="accent1">
                    <a:lumMod val="75000"/>
                  </a:schemeClr>
                </a:solidFill>
                <a:latin typeface="Times New Roman" panose="02020603050405020304" pitchFamily="18" charset="0"/>
                <a:cs typeface="Times New Roman" panose="02020603050405020304" pitchFamily="18" charset="0"/>
              </a:rPr>
              <a:t>12</a:t>
            </a:r>
            <a:r>
              <a:rPr lang="en-US" sz="2800" dirty="0" smtClean="0">
                <a:solidFill>
                  <a:schemeClr val="accent1">
                    <a:lumMod val="75000"/>
                  </a:schemeClr>
                </a:solidFill>
                <a:latin typeface="Times New Roman" panose="02020603050405020304" pitchFamily="18" charset="0"/>
                <a:cs typeface="Times New Roman" panose="02020603050405020304" pitchFamily="18" charset="0"/>
              </a:rPr>
              <a:t>T </a:t>
            </a:r>
            <a:r>
              <a:rPr lang="en-US" sz="2800" dirty="0" err="1" smtClean="0">
                <a:solidFill>
                  <a:schemeClr val="accent1">
                    <a:lumMod val="75000"/>
                  </a:schemeClr>
                </a:solidFill>
                <a:latin typeface="Times New Roman" panose="02020603050405020304" pitchFamily="18" charset="0"/>
                <a:cs typeface="Times New Roman" panose="02020603050405020304" pitchFamily="18" charset="0"/>
              </a:rPr>
              <a:t>Eng</a:t>
            </a:r>
            <a:r>
              <a:rPr lang="en-US" sz="2800" dirty="0" smtClean="0">
                <a:latin typeface="Times New Roman" panose="02020603050405020304" pitchFamily="18" charset="0"/>
                <a:cs typeface="Times New Roman" panose="02020603050405020304" pitchFamily="18" charset="0"/>
              </a:rPr>
              <a:t>- </a:t>
            </a:r>
            <a:r>
              <a:rPr lang="en-US" sz="2800" dirty="0"/>
              <a:t>questionnaire is intended to identify for adolescents and young men abilities </a:t>
            </a:r>
            <a:r>
              <a:rPr lang="en-US" sz="2800" dirty="0" smtClean="0"/>
              <a:t>and </a:t>
            </a:r>
            <a:r>
              <a:rPr lang="en-US" sz="2800" dirty="0"/>
              <a:t>field of specialization</a:t>
            </a:r>
            <a:r>
              <a:rPr lang="ru-RU" sz="2800" dirty="0"/>
              <a:t> (12+)</a:t>
            </a:r>
            <a:endParaRPr lang="en-US" sz="2800" dirty="0"/>
          </a:p>
          <a:p>
            <a:r>
              <a:rPr lang="en-US" sz="2800" dirty="0" smtClean="0">
                <a:solidFill>
                  <a:schemeClr val="accent1">
                    <a:lumMod val="75000"/>
                  </a:schemeClr>
                </a:solidFill>
                <a:latin typeface="Times New Roman" panose="02020603050405020304" pitchFamily="18" charset="0"/>
                <a:cs typeface="Times New Roman" panose="02020603050405020304" pitchFamily="18" charset="0"/>
              </a:rPr>
              <a:t>Gardner_</a:t>
            </a:r>
            <a:r>
              <a:rPr lang="ru-RU" sz="2800" dirty="0">
                <a:solidFill>
                  <a:schemeClr val="accent1">
                    <a:lumMod val="75000"/>
                  </a:schemeClr>
                </a:solidFill>
                <a:latin typeface="Times New Roman" panose="02020603050405020304" pitchFamily="18" charset="0"/>
                <a:cs typeface="Times New Roman" panose="02020603050405020304" pitchFamily="18" charset="0"/>
              </a:rPr>
              <a:t>12</a:t>
            </a:r>
            <a:r>
              <a:rPr lang="en-US" sz="2800" dirty="0" smtClean="0">
                <a:solidFill>
                  <a:schemeClr val="accent1">
                    <a:lumMod val="75000"/>
                  </a:schemeClr>
                </a:solidFill>
                <a:latin typeface="Times New Roman" panose="02020603050405020304" pitchFamily="18" charset="0"/>
                <a:cs typeface="Times New Roman" panose="02020603050405020304" pitchFamily="18" charset="0"/>
              </a:rPr>
              <a:t>S</a:t>
            </a:r>
            <a:r>
              <a:rPr lang="ru-RU" sz="2800" dirty="0" smtClean="0">
                <a:solidFill>
                  <a:schemeClr val="accent1">
                    <a:lumMod val="75000"/>
                  </a:schemeClr>
                </a:solidFill>
                <a:latin typeface="Times New Roman" panose="02020603050405020304" pitchFamily="18" charset="0"/>
                <a:cs typeface="Times New Roman" panose="02020603050405020304" pitchFamily="18" charset="0"/>
              </a:rPr>
              <a:t>5 </a:t>
            </a:r>
            <a:r>
              <a:rPr lang="en-US" sz="2800" dirty="0" err="1" smtClean="0">
                <a:solidFill>
                  <a:schemeClr val="accent1">
                    <a:lumMod val="75000"/>
                  </a:schemeClr>
                </a:solidFill>
                <a:latin typeface="Times New Roman" panose="02020603050405020304" pitchFamily="18" charset="0"/>
                <a:cs typeface="Times New Roman" panose="02020603050405020304" pitchFamily="18" charset="0"/>
              </a:rPr>
              <a:t>Eng</a:t>
            </a:r>
            <a:r>
              <a:rPr lang="ru-RU" sz="2800" dirty="0" smtClean="0">
                <a:latin typeface="Times New Roman" panose="02020603050405020304" pitchFamily="18" charset="0"/>
                <a:cs typeface="Times New Roman" panose="02020603050405020304" pitchFamily="18" charset="0"/>
              </a:rPr>
              <a:t>- </a:t>
            </a:r>
            <a:r>
              <a:rPr lang="en-US" sz="2800" dirty="0"/>
              <a:t>questionnaire is intended for 5-1</a:t>
            </a:r>
            <a:r>
              <a:rPr lang="ru-RU" sz="2800" dirty="0"/>
              <a:t>1</a:t>
            </a:r>
            <a:r>
              <a:rPr lang="en-US" sz="2800" dirty="0"/>
              <a:t> years old kids testing</a:t>
            </a:r>
            <a:r>
              <a:rPr lang="ru-RU" sz="2800" dirty="0"/>
              <a:t>,</a:t>
            </a:r>
            <a:r>
              <a:rPr lang="en-US" sz="2800" dirty="0"/>
              <a:t> to identify the human </a:t>
            </a:r>
            <a:r>
              <a:rPr lang="en-US" sz="2800" dirty="0" smtClean="0"/>
              <a:t>abilities</a:t>
            </a:r>
            <a:r>
              <a:rPr lang="ru-RU" sz="2800" dirty="0" smtClean="0">
                <a:latin typeface="Times New Roman" panose="02020603050405020304" pitchFamily="18" charset="0"/>
                <a:cs typeface="Times New Roman" panose="02020603050405020304" pitchFamily="18" charset="0"/>
              </a:rPr>
              <a:t> (5+)</a:t>
            </a:r>
            <a:r>
              <a:rPr lang="ru-RU" sz="2800" dirty="0"/>
              <a:t> </a:t>
            </a:r>
            <a:endParaRPr lang="ru-RU" sz="2800" dirty="0">
              <a:latin typeface="Arial" panose="020B0604020202020204" pitchFamily="34" charset="0"/>
              <a:cs typeface="Arial" panose="020B0604020202020204" pitchFamily="34" charset="0"/>
            </a:endParaRPr>
          </a:p>
        </p:txBody>
      </p:sp>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9610203" y="4739093"/>
            <a:ext cx="2311843" cy="1753147"/>
          </a:xfrm>
          <a:prstGeom prst="rect">
            <a:avLst/>
          </a:prstGeom>
        </p:spPr>
      </p:pic>
      <p:pic>
        <p:nvPicPr>
          <p:cNvPr id="11" name="Рисунок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94271" y="1066800"/>
            <a:ext cx="2369820" cy="1579880"/>
          </a:xfrm>
          <a:prstGeom prst="rect">
            <a:avLst/>
          </a:prstGeom>
        </p:spPr>
      </p:pic>
      <p:pic>
        <p:nvPicPr>
          <p:cNvPr id="12" name="Рисунок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53588" y="2888381"/>
            <a:ext cx="2410503" cy="1609011"/>
          </a:xfrm>
          <a:prstGeom prst="rect">
            <a:avLst/>
          </a:prstGeom>
        </p:spPr>
      </p:pic>
    </p:spTree>
    <p:extLst>
      <p:ext uri="{BB962C8B-B14F-4D97-AF65-F5344CB8AC3E}">
        <p14:creationId xmlns:p14="http://schemas.microsoft.com/office/powerpoint/2010/main" val="41203386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55472" y="160865"/>
            <a:ext cx="9730291" cy="1002920"/>
          </a:xfrm>
        </p:spPr>
        <p:txBody>
          <a:bodyPr>
            <a:noAutofit/>
          </a:bodyPr>
          <a:lstStyle/>
          <a:p>
            <a:pPr algn="ctr"/>
            <a:r>
              <a:rPr lang="ru-RU" sz="2800" dirty="0" smtClean="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800" b="1" dirty="0">
                <a:solidFill>
                  <a:schemeClr val="accent1">
                    <a:lumMod val="75000"/>
                  </a:schemeClr>
                </a:solidFill>
                <a:latin typeface="Arial" panose="020B0604020202020204" pitchFamily="34" charset="0"/>
                <a:cs typeface="Arial" panose="020B0604020202020204" pitchFamily="34" charset="0"/>
              </a:rPr>
              <a:t>Existential-humanistic</a:t>
            </a:r>
            <a:r>
              <a:rPr lang="ru-RU" sz="2800" b="1" dirty="0">
                <a:solidFill>
                  <a:schemeClr val="accent1">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800" dirty="0" smtClean="0">
                <a:solidFill>
                  <a:schemeClr val="accent1">
                    <a:lumMod val="75000"/>
                  </a:schemeClr>
                </a:solidFill>
                <a:latin typeface="Arial" panose="020B0604020202020204" pitchFamily="34" charset="0"/>
                <a:cs typeface="Arial" panose="020B0604020202020204" pitchFamily="34" charset="0"/>
              </a:rPr>
              <a:t>psychology</a:t>
            </a:r>
            <a:r>
              <a:rPr lang="ru-RU" sz="2800" dirty="0" smtClean="0">
                <a:solidFill>
                  <a:schemeClr val="accent1">
                    <a:lumMod val="75000"/>
                  </a:schemeClr>
                </a:solidFill>
                <a:latin typeface="Arial" panose="020B0604020202020204" pitchFamily="34" charset="0"/>
                <a:cs typeface="Arial" panose="020B0604020202020204" pitchFamily="34" charset="0"/>
              </a:rPr>
              <a:t> </a:t>
            </a:r>
            <a:r>
              <a:rPr lang="en-US" sz="2800" dirty="0">
                <a:solidFill>
                  <a:schemeClr val="accent2">
                    <a:lumMod val="75000"/>
                  </a:schemeClr>
                </a:solidFill>
                <a:latin typeface="Arial" panose="020B0604020202020204" pitchFamily="34" charset="0"/>
                <a:cs typeface="Arial" panose="020B0604020202020204" pitchFamily="34" charset="0"/>
              </a:rPr>
              <a:t>and abilities </a:t>
            </a:r>
            <a:r>
              <a:rPr lang="en-US" sz="2800" dirty="0" smtClean="0">
                <a:solidFill>
                  <a:schemeClr val="accent2">
                    <a:lumMod val="75000"/>
                  </a:schemeClr>
                </a:solidFill>
                <a:latin typeface="Arial" panose="020B0604020202020204" pitchFamily="34" charset="0"/>
                <a:cs typeface="Arial" panose="020B0604020202020204" pitchFamily="34" charset="0"/>
              </a:rPr>
              <a:t/>
            </a:r>
            <a:br>
              <a:rPr lang="en-US" sz="2800" dirty="0" smtClean="0">
                <a:solidFill>
                  <a:schemeClr val="accent2">
                    <a:lumMod val="75000"/>
                  </a:schemeClr>
                </a:solidFill>
                <a:latin typeface="Arial" panose="020B0604020202020204" pitchFamily="34" charset="0"/>
                <a:cs typeface="Arial" panose="020B0604020202020204" pitchFamily="34" charset="0"/>
              </a:rPr>
            </a:br>
            <a:r>
              <a:rPr lang="en-US" sz="2800" dirty="0" smtClean="0">
                <a:solidFill>
                  <a:schemeClr val="accent2">
                    <a:lumMod val="75000"/>
                  </a:schemeClr>
                </a:solidFill>
              </a:rPr>
              <a:t>Final result</a:t>
            </a:r>
            <a:r>
              <a:rPr lang="ru-RU" sz="2800" dirty="0" smtClean="0">
                <a:solidFill>
                  <a:schemeClr val="accent2">
                    <a:lumMod val="75000"/>
                  </a:schemeClr>
                </a:solidFill>
              </a:rPr>
              <a:t>:</a:t>
            </a:r>
            <a:endParaRPr lang="ru-RU" sz="2800" dirty="0">
              <a:solidFill>
                <a:schemeClr val="accent2">
                  <a:lumMod val="75000"/>
                </a:schemeClr>
              </a:solidFill>
            </a:endParaRPr>
          </a:p>
        </p:txBody>
      </p:sp>
      <p:sp>
        <p:nvSpPr>
          <p:cNvPr id="3" name="TextBox 2"/>
          <p:cNvSpPr txBox="1"/>
          <p:nvPr/>
        </p:nvSpPr>
        <p:spPr>
          <a:xfrm>
            <a:off x="881148" y="1379913"/>
            <a:ext cx="9227127" cy="738664"/>
          </a:xfrm>
          <a:prstGeom prst="rect">
            <a:avLst/>
          </a:prstGeom>
          <a:noFill/>
        </p:spPr>
        <p:txBody>
          <a:bodyPr wrap="square" rtlCol="0">
            <a:spAutoFit/>
          </a:bodyPr>
          <a:lstStyle/>
          <a:p>
            <a:pPr algn="just"/>
            <a:endParaRPr lang="ru-RU" sz="2400" dirty="0">
              <a:latin typeface="Arial" panose="020B0604020202020204" pitchFamily="34" charset="0"/>
              <a:cs typeface="Arial" panose="020B0604020202020204" pitchFamily="34" charset="0"/>
            </a:endParaRPr>
          </a:p>
          <a:p>
            <a:endParaRPr lang="ru-RU" dirty="0"/>
          </a:p>
        </p:txBody>
      </p:sp>
      <p:graphicFrame>
        <p:nvGraphicFramePr>
          <p:cNvPr id="4" name="Таблица 3"/>
          <p:cNvGraphicFramePr>
            <a:graphicFrameLocks noGrp="1"/>
          </p:cNvGraphicFramePr>
          <p:nvPr>
            <p:extLst>
              <p:ext uri="{D42A27DB-BD31-4B8C-83A1-F6EECF244321}">
                <p14:modId xmlns:p14="http://schemas.microsoft.com/office/powerpoint/2010/main" val="3383373086"/>
              </p:ext>
            </p:extLst>
          </p:nvPr>
        </p:nvGraphicFramePr>
        <p:xfrm>
          <a:off x="5494712" y="1596041"/>
          <a:ext cx="5791052" cy="5016451"/>
        </p:xfrm>
        <a:graphic>
          <a:graphicData uri="http://schemas.openxmlformats.org/drawingml/2006/table">
            <a:tbl>
              <a:tblPr/>
              <a:tblGrid>
                <a:gridCol w="387666">
                  <a:extLst>
                    <a:ext uri="{9D8B030D-6E8A-4147-A177-3AD203B41FA5}">
                      <a16:colId xmlns:a16="http://schemas.microsoft.com/office/drawing/2014/main" val="188301560"/>
                    </a:ext>
                  </a:extLst>
                </a:gridCol>
                <a:gridCol w="516888">
                  <a:extLst>
                    <a:ext uri="{9D8B030D-6E8A-4147-A177-3AD203B41FA5}">
                      <a16:colId xmlns:a16="http://schemas.microsoft.com/office/drawing/2014/main" val="2178972024"/>
                    </a:ext>
                  </a:extLst>
                </a:gridCol>
                <a:gridCol w="729855">
                  <a:extLst>
                    <a:ext uri="{9D8B030D-6E8A-4147-A177-3AD203B41FA5}">
                      <a16:colId xmlns:a16="http://schemas.microsoft.com/office/drawing/2014/main" val="136891433"/>
                    </a:ext>
                  </a:extLst>
                </a:gridCol>
                <a:gridCol w="3846406">
                  <a:extLst>
                    <a:ext uri="{9D8B030D-6E8A-4147-A177-3AD203B41FA5}">
                      <a16:colId xmlns:a16="http://schemas.microsoft.com/office/drawing/2014/main" val="191994163"/>
                    </a:ext>
                  </a:extLst>
                </a:gridCol>
                <a:gridCol w="310237">
                  <a:extLst>
                    <a:ext uri="{9D8B030D-6E8A-4147-A177-3AD203B41FA5}">
                      <a16:colId xmlns:a16="http://schemas.microsoft.com/office/drawing/2014/main" val="2868367241"/>
                    </a:ext>
                  </a:extLst>
                </a:gridCol>
              </a:tblGrid>
              <a:tr h="308234">
                <a:tc>
                  <a:txBody>
                    <a:bodyPr/>
                    <a:lstStyle>
                      <a:lvl1pPr marL="0" algn="l" defTabSz="914400" rtl="0" eaLnBrk="1" latinLnBrk="0" hangingPunct="1">
                        <a:defRPr sz="1800" kern="1200">
                          <a:solidFill>
                            <a:schemeClr val="tx1"/>
                          </a:solidFill>
                          <a:latin typeface="Georgia"/>
                        </a:defRPr>
                      </a:lvl1pPr>
                      <a:lvl2pPr marL="457200" algn="l" defTabSz="914400" rtl="0" eaLnBrk="1" latinLnBrk="0" hangingPunct="1">
                        <a:defRPr sz="1800" kern="1200">
                          <a:solidFill>
                            <a:schemeClr val="tx1"/>
                          </a:solidFill>
                          <a:latin typeface="Georgia"/>
                        </a:defRPr>
                      </a:lvl2pPr>
                      <a:lvl3pPr marL="914400" algn="l" defTabSz="914400" rtl="0" eaLnBrk="1" latinLnBrk="0" hangingPunct="1">
                        <a:defRPr sz="1800" kern="1200">
                          <a:solidFill>
                            <a:schemeClr val="tx1"/>
                          </a:solidFill>
                          <a:latin typeface="Georgia"/>
                        </a:defRPr>
                      </a:lvl3pPr>
                      <a:lvl4pPr marL="1371600" algn="l" defTabSz="914400" rtl="0" eaLnBrk="1" latinLnBrk="0" hangingPunct="1">
                        <a:defRPr sz="1800" kern="1200">
                          <a:solidFill>
                            <a:schemeClr val="tx1"/>
                          </a:solidFill>
                          <a:latin typeface="Georgia"/>
                        </a:defRPr>
                      </a:lvl4pPr>
                      <a:lvl5pPr marL="1828800" algn="l" defTabSz="914400" rtl="0" eaLnBrk="1" latinLnBrk="0" hangingPunct="1">
                        <a:defRPr sz="1800" kern="1200">
                          <a:solidFill>
                            <a:schemeClr val="tx1"/>
                          </a:solidFill>
                          <a:latin typeface="Georgia"/>
                        </a:defRPr>
                      </a:lvl5pPr>
                      <a:lvl6pPr marL="2286000" algn="l" defTabSz="914400" rtl="0" eaLnBrk="1" latinLnBrk="0" hangingPunct="1">
                        <a:defRPr sz="1800" kern="1200">
                          <a:solidFill>
                            <a:schemeClr val="tx1"/>
                          </a:solidFill>
                          <a:latin typeface="Georgia"/>
                        </a:defRPr>
                      </a:lvl6pPr>
                      <a:lvl7pPr marL="2743200" algn="l" defTabSz="914400" rtl="0" eaLnBrk="1" latinLnBrk="0" hangingPunct="1">
                        <a:defRPr sz="1800" kern="1200">
                          <a:solidFill>
                            <a:schemeClr val="tx1"/>
                          </a:solidFill>
                          <a:latin typeface="Georgia"/>
                        </a:defRPr>
                      </a:lvl7pPr>
                      <a:lvl8pPr marL="3200400" algn="l" defTabSz="914400" rtl="0" eaLnBrk="1" latinLnBrk="0" hangingPunct="1">
                        <a:defRPr sz="1800" kern="1200">
                          <a:solidFill>
                            <a:schemeClr val="tx1"/>
                          </a:solidFill>
                          <a:latin typeface="Georgia"/>
                        </a:defRPr>
                      </a:lvl8pPr>
                      <a:lvl9pPr marL="3657600" algn="l" defTabSz="914400" rtl="0" eaLnBrk="1" latinLnBrk="0" hangingPunct="1">
                        <a:defRPr sz="1800" kern="1200">
                          <a:solidFill>
                            <a:schemeClr val="tx1"/>
                          </a:solidFill>
                          <a:latin typeface="Georgia"/>
                        </a:defRPr>
                      </a:lvl9pPr>
                    </a:lstStyle>
                    <a:p>
                      <a:pPr algn="l" fontAlgn="b"/>
                      <a:r>
                        <a:rPr lang="en-US" sz="1600" b="0" i="0" u="none" strike="noStrike" dirty="0">
                          <a:solidFill>
                            <a:srgbClr val="000000"/>
                          </a:solidFill>
                          <a:effectLst/>
                          <a:latin typeface="Calibri"/>
                        </a:rPr>
                        <a:t>N</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Georgia"/>
                        </a:defRPr>
                      </a:lvl1pPr>
                      <a:lvl2pPr marL="457200" algn="l" defTabSz="914400" rtl="0" eaLnBrk="1" latinLnBrk="0" hangingPunct="1">
                        <a:defRPr sz="1800" kern="1200">
                          <a:solidFill>
                            <a:schemeClr val="tx1"/>
                          </a:solidFill>
                          <a:latin typeface="Georgia"/>
                        </a:defRPr>
                      </a:lvl2pPr>
                      <a:lvl3pPr marL="914400" algn="l" defTabSz="914400" rtl="0" eaLnBrk="1" latinLnBrk="0" hangingPunct="1">
                        <a:defRPr sz="1800" kern="1200">
                          <a:solidFill>
                            <a:schemeClr val="tx1"/>
                          </a:solidFill>
                          <a:latin typeface="Georgia"/>
                        </a:defRPr>
                      </a:lvl3pPr>
                      <a:lvl4pPr marL="1371600" algn="l" defTabSz="914400" rtl="0" eaLnBrk="1" latinLnBrk="0" hangingPunct="1">
                        <a:defRPr sz="1800" kern="1200">
                          <a:solidFill>
                            <a:schemeClr val="tx1"/>
                          </a:solidFill>
                          <a:latin typeface="Georgia"/>
                        </a:defRPr>
                      </a:lvl4pPr>
                      <a:lvl5pPr marL="1828800" algn="l" defTabSz="914400" rtl="0" eaLnBrk="1" latinLnBrk="0" hangingPunct="1">
                        <a:defRPr sz="1800" kern="1200">
                          <a:solidFill>
                            <a:schemeClr val="tx1"/>
                          </a:solidFill>
                          <a:latin typeface="Georgia"/>
                        </a:defRPr>
                      </a:lvl5pPr>
                      <a:lvl6pPr marL="2286000" algn="l" defTabSz="914400" rtl="0" eaLnBrk="1" latinLnBrk="0" hangingPunct="1">
                        <a:defRPr sz="1800" kern="1200">
                          <a:solidFill>
                            <a:schemeClr val="tx1"/>
                          </a:solidFill>
                          <a:latin typeface="Georgia"/>
                        </a:defRPr>
                      </a:lvl6pPr>
                      <a:lvl7pPr marL="2743200" algn="l" defTabSz="914400" rtl="0" eaLnBrk="1" latinLnBrk="0" hangingPunct="1">
                        <a:defRPr sz="1800" kern="1200">
                          <a:solidFill>
                            <a:schemeClr val="tx1"/>
                          </a:solidFill>
                          <a:latin typeface="Georgia"/>
                        </a:defRPr>
                      </a:lvl7pPr>
                      <a:lvl8pPr marL="3200400" algn="l" defTabSz="914400" rtl="0" eaLnBrk="1" latinLnBrk="0" hangingPunct="1">
                        <a:defRPr sz="1800" kern="1200">
                          <a:solidFill>
                            <a:schemeClr val="tx1"/>
                          </a:solidFill>
                          <a:latin typeface="Georgia"/>
                        </a:defRPr>
                      </a:lvl8pPr>
                      <a:lvl9pPr marL="3657600" algn="l" defTabSz="914400" rtl="0" eaLnBrk="1" latinLnBrk="0" hangingPunct="1">
                        <a:defRPr sz="1800" kern="1200">
                          <a:solidFill>
                            <a:schemeClr val="tx1"/>
                          </a:solidFill>
                          <a:latin typeface="Georgia"/>
                        </a:defRPr>
                      </a:lvl9pPr>
                    </a:lstStyle>
                    <a:p>
                      <a:pPr algn="l" fontAlgn="b"/>
                      <a:r>
                        <a:rPr lang="ru-RU" sz="1600" b="0" i="0" u="none" strike="noStrike" dirty="0">
                          <a:solidFill>
                            <a:srgbClr val="000000"/>
                          </a:solidFill>
                          <a:effectLst/>
                          <a:latin typeface="Calibri"/>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Georgia"/>
                        </a:defRPr>
                      </a:lvl1pPr>
                      <a:lvl2pPr marL="457200" algn="l" defTabSz="914400" rtl="0" eaLnBrk="1" latinLnBrk="0" hangingPunct="1">
                        <a:defRPr sz="1800" kern="1200">
                          <a:solidFill>
                            <a:schemeClr val="tx1"/>
                          </a:solidFill>
                          <a:latin typeface="Georgia"/>
                        </a:defRPr>
                      </a:lvl2pPr>
                      <a:lvl3pPr marL="914400" algn="l" defTabSz="914400" rtl="0" eaLnBrk="1" latinLnBrk="0" hangingPunct="1">
                        <a:defRPr sz="1800" kern="1200">
                          <a:solidFill>
                            <a:schemeClr val="tx1"/>
                          </a:solidFill>
                          <a:latin typeface="Georgia"/>
                        </a:defRPr>
                      </a:lvl3pPr>
                      <a:lvl4pPr marL="1371600" algn="l" defTabSz="914400" rtl="0" eaLnBrk="1" latinLnBrk="0" hangingPunct="1">
                        <a:defRPr sz="1800" kern="1200">
                          <a:solidFill>
                            <a:schemeClr val="tx1"/>
                          </a:solidFill>
                          <a:latin typeface="Georgia"/>
                        </a:defRPr>
                      </a:lvl4pPr>
                      <a:lvl5pPr marL="1828800" algn="l" defTabSz="914400" rtl="0" eaLnBrk="1" latinLnBrk="0" hangingPunct="1">
                        <a:defRPr sz="1800" kern="1200">
                          <a:solidFill>
                            <a:schemeClr val="tx1"/>
                          </a:solidFill>
                          <a:latin typeface="Georgia"/>
                        </a:defRPr>
                      </a:lvl5pPr>
                      <a:lvl6pPr marL="2286000" algn="l" defTabSz="914400" rtl="0" eaLnBrk="1" latinLnBrk="0" hangingPunct="1">
                        <a:defRPr sz="1800" kern="1200">
                          <a:solidFill>
                            <a:schemeClr val="tx1"/>
                          </a:solidFill>
                          <a:latin typeface="Georgia"/>
                        </a:defRPr>
                      </a:lvl6pPr>
                      <a:lvl7pPr marL="2743200" algn="l" defTabSz="914400" rtl="0" eaLnBrk="1" latinLnBrk="0" hangingPunct="1">
                        <a:defRPr sz="1800" kern="1200">
                          <a:solidFill>
                            <a:schemeClr val="tx1"/>
                          </a:solidFill>
                          <a:latin typeface="Georgia"/>
                        </a:defRPr>
                      </a:lvl7pPr>
                      <a:lvl8pPr marL="3200400" algn="l" defTabSz="914400" rtl="0" eaLnBrk="1" latinLnBrk="0" hangingPunct="1">
                        <a:defRPr sz="1800" kern="1200">
                          <a:solidFill>
                            <a:schemeClr val="tx1"/>
                          </a:solidFill>
                          <a:latin typeface="Georgia"/>
                        </a:defRPr>
                      </a:lvl8pPr>
                      <a:lvl9pPr marL="3657600" algn="l" defTabSz="914400" rtl="0" eaLnBrk="1" latinLnBrk="0" hangingPunct="1">
                        <a:defRPr sz="1800" kern="1200">
                          <a:solidFill>
                            <a:schemeClr val="tx1"/>
                          </a:solidFill>
                          <a:latin typeface="Georgia"/>
                        </a:defRPr>
                      </a:lvl9pPr>
                    </a:lstStyle>
                    <a:p>
                      <a:pPr algn="l" fontAlgn="b"/>
                      <a:r>
                        <a:rPr lang="ru-RU" sz="10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2000" b="1" i="0" u="none" strike="noStrike" dirty="0">
                          <a:solidFill>
                            <a:srgbClr val="000000"/>
                          </a:solidFill>
                          <a:effectLst/>
                          <a:latin typeface="Calibri" panose="020F0502020204030204" pitchFamily="34" charset="0"/>
                        </a:rPr>
                        <a:t>Intelligence profile</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Georgia"/>
                        </a:defRPr>
                      </a:lvl1pPr>
                      <a:lvl2pPr marL="457200" algn="l" defTabSz="914400" rtl="0" eaLnBrk="1" latinLnBrk="0" hangingPunct="1">
                        <a:defRPr sz="1800" kern="1200">
                          <a:solidFill>
                            <a:schemeClr val="tx1"/>
                          </a:solidFill>
                          <a:latin typeface="Georgia"/>
                        </a:defRPr>
                      </a:lvl2pPr>
                      <a:lvl3pPr marL="914400" algn="l" defTabSz="914400" rtl="0" eaLnBrk="1" latinLnBrk="0" hangingPunct="1">
                        <a:defRPr sz="1800" kern="1200">
                          <a:solidFill>
                            <a:schemeClr val="tx1"/>
                          </a:solidFill>
                          <a:latin typeface="Georgia"/>
                        </a:defRPr>
                      </a:lvl3pPr>
                      <a:lvl4pPr marL="1371600" algn="l" defTabSz="914400" rtl="0" eaLnBrk="1" latinLnBrk="0" hangingPunct="1">
                        <a:defRPr sz="1800" kern="1200">
                          <a:solidFill>
                            <a:schemeClr val="tx1"/>
                          </a:solidFill>
                          <a:latin typeface="Georgia"/>
                        </a:defRPr>
                      </a:lvl4pPr>
                      <a:lvl5pPr marL="1828800" algn="l" defTabSz="914400" rtl="0" eaLnBrk="1" latinLnBrk="0" hangingPunct="1">
                        <a:defRPr sz="1800" kern="1200">
                          <a:solidFill>
                            <a:schemeClr val="tx1"/>
                          </a:solidFill>
                          <a:latin typeface="Georgia"/>
                        </a:defRPr>
                      </a:lvl5pPr>
                      <a:lvl6pPr marL="2286000" algn="l" defTabSz="914400" rtl="0" eaLnBrk="1" latinLnBrk="0" hangingPunct="1">
                        <a:defRPr sz="1800" kern="1200">
                          <a:solidFill>
                            <a:schemeClr val="tx1"/>
                          </a:solidFill>
                          <a:latin typeface="Georgia"/>
                        </a:defRPr>
                      </a:lvl6pPr>
                      <a:lvl7pPr marL="2743200" algn="l" defTabSz="914400" rtl="0" eaLnBrk="1" latinLnBrk="0" hangingPunct="1">
                        <a:defRPr sz="1800" kern="1200">
                          <a:solidFill>
                            <a:schemeClr val="tx1"/>
                          </a:solidFill>
                          <a:latin typeface="Georgia"/>
                        </a:defRPr>
                      </a:lvl7pPr>
                      <a:lvl8pPr marL="3200400" algn="l" defTabSz="914400" rtl="0" eaLnBrk="1" latinLnBrk="0" hangingPunct="1">
                        <a:defRPr sz="1800" kern="1200">
                          <a:solidFill>
                            <a:schemeClr val="tx1"/>
                          </a:solidFill>
                          <a:latin typeface="Georgia"/>
                        </a:defRPr>
                      </a:lvl8pPr>
                      <a:lvl9pPr marL="3657600" algn="l" defTabSz="914400" rtl="0" eaLnBrk="1" latinLnBrk="0" hangingPunct="1">
                        <a:defRPr sz="1800" kern="1200">
                          <a:solidFill>
                            <a:schemeClr val="tx1"/>
                          </a:solidFill>
                          <a:latin typeface="Georgia"/>
                        </a:defRPr>
                      </a:lvl9pPr>
                    </a:lstStyle>
                    <a:p>
                      <a:pPr algn="l" fontAlgn="b"/>
                      <a:endParaRPr lang="ru-RU" sz="800" b="0"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16034009"/>
                  </a:ext>
                </a:extLst>
              </a:tr>
              <a:tr h="398891">
                <a:tc>
                  <a:txBody>
                    <a:bodyPr/>
                    <a:lstStyle/>
                    <a:p>
                      <a:pPr algn="l" fontAlgn="b"/>
                      <a:r>
                        <a:rPr lang="ru-RU" sz="1600" b="0" i="0" u="none" strike="noStrike" dirty="0">
                          <a:solidFill>
                            <a:srgbClr val="000000"/>
                          </a:solidFill>
                          <a:effectLst/>
                          <a:latin typeface="Calibri" panose="020F0502020204030204" pitchFamily="34" charset="0"/>
                        </a:rPr>
                        <a:t>1</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ru-RU" sz="2000" b="0" i="0" u="none" strike="noStrike">
                          <a:solidFill>
                            <a:srgbClr val="000000"/>
                          </a:solidFill>
                          <a:effectLst/>
                          <a:latin typeface="Calibri" panose="020F0502020204030204" pitchFamily="34" charset="0"/>
                        </a:rPr>
                        <a:t>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2000" b="0" i="0" u="none" strike="noStrike">
                          <a:solidFill>
                            <a:srgbClr val="000000"/>
                          </a:solidFill>
                          <a:effectLst/>
                          <a:latin typeface="Calibri" panose="020F0502020204030204" pitchFamily="34" charset="0"/>
                        </a:rPr>
                        <a:t>BM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2000" b="0" i="0" u="none" strike="noStrike">
                          <a:solidFill>
                            <a:srgbClr val="000000"/>
                          </a:solidFill>
                          <a:effectLst/>
                          <a:latin typeface="Calibri" panose="020F0502020204030204" pitchFamily="34" charset="0"/>
                        </a:rPr>
                        <a:t>Business-Mercenary (BM)</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Georgia"/>
                        </a:defRPr>
                      </a:lvl1pPr>
                      <a:lvl2pPr marL="457200" algn="l" defTabSz="914400" rtl="0" eaLnBrk="1" latinLnBrk="0" hangingPunct="1">
                        <a:defRPr sz="1800" kern="1200">
                          <a:solidFill>
                            <a:schemeClr val="tx1"/>
                          </a:solidFill>
                          <a:latin typeface="Georgia"/>
                        </a:defRPr>
                      </a:lvl2pPr>
                      <a:lvl3pPr marL="914400" algn="l" defTabSz="914400" rtl="0" eaLnBrk="1" latinLnBrk="0" hangingPunct="1">
                        <a:defRPr sz="1800" kern="1200">
                          <a:solidFill>
                            <a:schemeClr val="tx1"/>
                          </a:solidFill>
                          <a:latin typeface="Georgia"/>
                        </a:defRPr>
                      </a:lvl3pPr>
                      <a:lvl4pPr marL="1371600" algn="l" defTabSz="914400" rtl="0" eaLnBrk="1" latinLnBrk="0" hangingPunct="1">
                        <a:defRPr sz="1800" kern="1200">
                          <a:solidFill>
                            <a:schemeClr val="tx1"/>
                          </a:solidFill>
                          <a:latin typeface="Georgia"/>
                        </a:defRPr>
                      </a:lvl4pPr>
                      <a:lvl5pPr marL="1828800" algn="l" defTabSz="914400" rtl="0" eaLnBrk="1" latinLnBrk="0" hangingPunct="1">
                        <a:defRPr sz="1800" kern="1200">
                          <a:solidFill>
                            <a:schemeClr val="tx1"/>
                          </a:solidFill>
                          <a:latin typeface="Georgia"/>
                        </a:defRPr>
                      </a:lvl5pPr>
                      <a:lvl6pPr marL="2286000" algn="l" defTabSz="914400" rtl="0" eaLnBrk="1" latinLnBrk="0" hangingPunct="1">
                        <a:defRPr sz="1800" kern="1200">
                          <a:solidFill>
                            <a:schemeClr val="tx1"/>
                          </a:solidFill>
                          <a:latin typeface="Georgia"/>
                        </a:defRPr>
                      </a:lvl6pPr>
                      <a:lvl7pPr marL="2743200" algn="l" defTabSz="914400" rtl="0" eaLnBrk="1" latinLnBrk="0" hangingPunct="1">
                        <a:defRPr sz="1800" kern="1200">
                          <a:solidFill>
                            <a:schemeClr val="tx1"/>
                          </a:solidFill>
                          <a:latin typeface="Georgia"/>
                        </a:defRPr>
                      </a:lvl7pPr>
                      <a:lvl8pPr marL="3200400" algn="l" defTabSz="914400" rtl="0" eaLnBrk="1" latinLnBrk="0" hangingPunct="1">
                        <a:defRPr sz="1800" kern="1200">
                          <a:solidFill>
                            <a:schemeClr val="tx1"/>
                          </a:solidFill>
                          <a:latin typeface="Georgia"/>
                        </a:defRPr>
                      </a:lvl8pPr>
                      <a:lvl9pPr marL="3657600" algn="l" defTabSz="914400" rtl="0" eaLnBrk="1" latinLnBrk="0" hangingPunct="1">
                        <a:defRPr sz="1800" kern="1200">
                          <a:solidFill>
                            <a:schemeClr val="tx1"/>
                          </a:solidFill>
                          <a:latin typeface="Georgia"/>
                        </a:defRPr>
                      </a:lvl9pPr>
                    </a:lstStyle>
                    <a:p>
                      <a:pPr algn="l" fontAlgn="b"/>
                      <a:endParaRPr lang="ru-RU" sz="800" b="0"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84720910"/>
                  </a:ext>
                </a:extLst>
              </a:tr>
              <a:tr h="398891">
                <a:tc>
                  <a:txBody>
                    <a:bodyPr/>
                    <a:lstStyle/>
                    <a:p>
                      <a:pPr algn="l" fontAlgn="b"/>
                      <a:r>
                        <a:rPr lang="ru-RU" sz="1600" b="0" i="0" u="none" strike="noStrike">
                          <a:solidFill>
                            <a:srgbClr val="000000"/>
                          </a:solidFill>
                          <a:effectLst/>
                          <a:latin typeface="Calibri" panose="020F0502020204030204" pitchFamily="34" charset="0"/>
                        </a:rPr>
                        <a:t>2</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2000" b="0" i="0" u="none" strike="noStrike" dirty="0" smtClean="0">
                          <a:solidFill>
                            <a:srgbClr val="000000"/>
                          </a:solidFill>
                          <a:effectLst/>
                          <a:latin typeface="Calibri" panose="020F0502020204030204" pitchFamily="34" charset="0"/>
                        </a:rPr>
                        <a:t>90</a:t>
                      </a:r>
                      <a:endParaRPr lang="ru-RU" sz="20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2000" b="0" i="0" u="none" strike="noStrike" dirty="0">
                          <a:solidFill>
                            <a:srgbClr val="000000"/>
                          </a:solidFill>
                          <a:effectLst/>
                          <a:latin typeface="Calibri" panose="020F0502020204030204" pitchFamily="34" charset="0"/>
                        </a:rPr>
                        <a:t>MR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2000" b="0" i="0" u="none" strike="noStrike">
                          <a:solidFill>
                            <a:srgbClr val="000000"/>
                          </a:solidFill>
                          <a:effectLst/>
                          <a:latin typeface="Calibri" panose="020F0502020204030204" pitchFamily="34" charset="0"/>
                        </a:rPr>
                        <a:t>Musical-rhythmic (MR)</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Georgia"/>
                        </a:defRPr>
                      </a:lvl1pPr>
                      <a:lvl2pPr marL="457200" algn="l" defTabSz="914400" rtl="0" eaLnBrk="1" latinLnBrk="0" hangingPunct="1">
                        <a:defRPr sz="1800" kern="1200">
                          <a:solidFill>
                            <a:schemeClr val="tx1"/>
                          </a:solidFill>
                          <a:latin typeface="Georgia"/>
                        </a:defRPr>
                      </a:lvl2pPr>
                      <a:lvl3pPr marL="914400" algn="l" defTabSz="914400" rtl="0" eaLnBrk="1" latinLnBrk="0" hangingPunct="1">
                        <a:defRPr sz="1800" kern="1200">
                          <a:solidFill>
                            <a:schemeClr val="tx1"/>
                          </a:solidFill>
                          <a:latin typeface="Georgia"/>
                        </a:defRPr>
                      </a:lvl3pPr>
                      <a:lvl4pPr marL="1371600" algn="l" defTabSz="914400" rtl="0" eaLnBrk="1" latinLnBrk="0" hangingPunct="1">
                        <a:defRPr sz="1800" kern="1200">
                          <a:solidFill>
                            <a:schemeClr val="tx1"/>
                          </a:solidFill>
                          <a:latin typeface="Georgia"/>
                        </a:defRPr>
                      </a:lvl4pPr>
                      <a:lvl5pPr marL="1828800" algn="l" defTabSz="914400" rtl="0" eaLnBrk="1" latinLnBrk="0" hangingPunct="1">
                        <a:defRPr sz="1800" kern="1200">
                          <a:solidFill>
                            <a:schemeClr val="tx1"/>
                          </a:solidFill>
                          <a:latin typeface="Georgia"/>
                        </a:defRPr>
                      </a:lvl5pPr>
                      <a:lvl6pPr marL="2286000" algn="l" defTabSz="914400" rtl="0" eaLnBrk="1" latinLnBrk="0" hangingPunct="1">
                        <a:defRPr sz="1800" kern="1200">
                          <a:solidFill>
                            <a:schemeClr val="tx1"/>
                          </a:solidFill>
                          <a:latin typeface="Georgia"/>
                        </a:defRPr>
                      </a:lvl6pPr>
                      <a:lvl7pPr marL="2743200" algn="l" defTabSz="914400" rtl="0" eaLnBrk="1" latinLnBrk="0" hangingPunct="1">
                        <a:defRPr sz="1800" kern="1200">
                          <a:solidFill>
                            <a:schemeClr val="tx1"/>
                          </a:solidFill>
                          <a:latin typeface="Georgia"/>
                        </a:defRPr>
                      </a:lvl7pPr>
                      <a:lvl8pPr marL="3200400" algn="l" defTabSz="914400" rtl="0" eaLnBrk="1" latinLnBrk="0" hangingPunct="1">
                        <a:defRPr sz="1800" kern="1200">
                          <a:solidFill>
                            <a:schemeClr val="tx1"/>
                          </a:solidFill>
                          <a:latin typeface="Georgia"/>
                        </a:defRPr>
                      </a:lvl8pPr>
                      <a:lvl9pPr marL="3657600" algn="l" defTabSz="914400" rtl="0" eaLnBrk="1" latinLnBrk="0" hangingPunct="1">
                        <a:defRPr sz="1800" kern="1200">
                          <a:solidFill>
                            <a:schemeClr val="tx1"/>
                          </a:solidFill>
                          <a:latin typeface="Georgia"/>
                        </a:defRPr>
                      </a:lvl9pPr>
                    </a:lstStyle>
                    <a:p>
                      <a:pPr algn="l" fontAlgn="b"/>
                      <a:endParaRPr lang="ru-RU" sz="800" b="0"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26651236"/>
                  </a:ext>
                </a:extLst>
              </a:tr>
              <a:tr h="398891">
                <a:tc>
                  <a:txBody>
                    <a:bodyPr/>
                    <a:lstStyle/>
                    <a:p>
                      <a:pPr algn="l" fontAlgn="b"/>
                      <a:r>
                        <a:rPr lang="ru-RU" sz="1600" b="0" i="0" u="none" strike="noStrike">
                          <a:solidFill>
                            <a:srgbClr val="000000"/>
                          </a:solidFill>
                          <a:effectLst/>
                          <a:latin typeface="Calibri" panose="020F0502020204030204" pitchFamily="34" charset="0"/>
                        </a:rPr>
                        <a:t>3</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ru-RU" sz="2000" b="0" i="0" u="none" strike="noStrike">
                          <a:solidFill>
                            <a:srgbClr val="000000"/>
                          </a:solidFill>
                          <a:effectLst/>
                          <a:latin typeface="Calibri" panose="020F0502020204030204" pitchFamily="34" charset="0"/>
                        </a:rPr>
                        <a:t>89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2000" b="0" i="0" u="none" strike="noStrike">
                          <a:solidFill>
                            <a:srgbClr val="000000"/>
                          </a:solidFill>
                          <a:effectLst/>
                          <a:latin typeface="Calibri" panose="020F0502020204030204" pitchFamily="34" charset="0"/>
                        </a:rPr>
                        <a:t>CR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2000" b="0" i="0" u="none" strike="noStrike">
                          <a:solidFill>
                            <a:srgbClr val="000000"/>
                          </a:solidFill>
                          <a:effectLst/>
                          <a:latin typeface="Calibri" panose="020F0502020204030204" pitchFamily="34" charset="0"/>
                        </a:rPr>
                        <a:t>Creative (CR)</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Georgia"/>
                        </a:defRPr>
                      </a:lvl1pPr>
                      <a:lvl2pPr marL="457200" algn="l" defTabSz="914400" rtl="0" eaLnBrk="1" latinLnBrk="0" hangingPunct="1">
                        <a:defRPr sz="1800" kern="1200">
                          <a:solidFill>
                            <a:schemeClr val="tx1"/>
                          </a:solidFill>
                          <a:latin typeface="Georgia"/>
                        </a:defRPr>
                      </a:lvl2pPr>
                      <a:lvl3pPr marL="914400" algn="l" defTabSz="914400" rtl="0" eaLnBrk="1" latinLnBrk="0" hangingPunct="1">
                        <a:defRPr sz="1800" kern="1200">
                          <a:solidFill>
                            <a:schemeClr val="tx1"/>
                          </a:solidFill>
                          <a:latin typeface="Georgia"/>
                        </a:defRPr>
                      </a:lvl3pPr>
                      <a:lvl4pPr marL="1371600" algn="l" defTabSz="914400" rtl="0" eaLnBrk="1" latinLnBrk="0" hangingPunct="1">
                        <a:defRPr sz="1800" kern="1200">
                          <a:solidFill>
                            <a:schemeClr val="tx1"/>
                          </a:solidFill>
                          <a:latin typeface="Georgia"/>
                        </a:defRPr>
                      </a:lvl4pPr>
                      <a:lvl5pPr marL="1828800" algn="l" defTabSz="914400" rtl="0" eaLnBrk="1" latinLnBrk="0" hangingPunct="1">
                        <a:defRPr sz="1800" kern="1200">
                          <a:solidFill>
                            <a:schemeClr val="tx1"/>
                          </a:solidFill>
                          <a:latin typeface="Georgia"/>
                        </a:defRPr>
                      </a:lvl5pPr>
                      <a:lvl6pPr marL="2286000" algn="l" defTabSz="914400" rtl="0" eaLnBrk="1" latinLnBrk="0" hangingPunct="1">
                        <a:defRPr sz="1800" kern="1200">
                          <a:solidFill>
                            <a:schemeClr val="tx1"/>
                          </a:solidFill>
                          <a:latin typeface="Georgia"/>
                        </a:defRPr>
                      </a:lvl6pPr>
                      <a:lvl7pPr marL="2743200" algn="l" defTabSz="914400" rtl="0" eaLnBrk="1" latinLnBrk="0" hangingPunct="1">
                        <a:defRPr sz="1800" kern="1200">
                          <a:solidFill>
                            <a:schemeClr val="tx1"/>
                          </a:solidFill>
                          <a:latin typeface="Georgia"/>
                        </a:defRPr>
                      </a:lvl7pPr>
                      <a:lvl8pPr marL="3200400" algn="l" defTabSz="914400" rtl="0" eaLnBrk="1" latinLnBrk="0" hangingPunct="1">
                        <a:defRPr sz="1800" kern="1200">
                          <a:solidFill>
                            <a:schemeClr val="tx1"/>
                          </a:solidFill>
                          <a:latin typeface="Georgia"/>
                        </a:defRPr>
                      </a:lvl8pPr>
                      <a:lvl9pPr marL="3657600" algn="l" defTabSz="914400" rtl="0" eaLnBrk="1" latinLnBrk="0" hangingPunct="1">
                        <a:defRPr sz="1800" kern="1200">
                          <a:solidFill>
                            <a:schemeClr val="tx1"/>
                          </a:solidFill>
                          <a:latin typeface="Georgia"/>
                        </a:defRPr>
                      </a:lvl9pPr>
                    </a:lstStyle>
                    <a:p>
                      <a:pPr algn="l" fontAlgn="b"/>
                      <a:endParaRPr lang="ru-RU" sz="800" b="0"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92209295"/>
                  </a:ext>
                </a:extLst>
              </a:tr>
              <a:tr h="398891">
                <a:tc>
                  <a:txBody>
                    <a:bodyPr/>
                    <a:lstStyle/>
                    <a:p>
                      <a:pPr algn="l" fontAlgn="b"/>
                      <a:r>
                        <a:rPr lang="ru-RU" sz="1600" b="0" i="0" u="none" strike="noStrike">
                          <a:solidFill>
                            <a:srgbClr val="000000"/>
                          </a:solidFill>
                          <a:effectLst/>
                          <a:latin typeface="Calibri" panose="020F0502020204030204" pitchFamily="34" charset="0"/>
                        </a:rPr>
                        <a:t>4</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ru-RU" sz="2000" b="0" i="0" u="none" strike="noStrike">
                          <a:solidFill>
                            <a:srgbClr val="000000"/>
                          </a:solidFill>
                          <a:effectLst/>
                          <a:latin typeface="Calibri" panose="020F0502020204030204" pitchFamily="34" charset="0"/>
                        </a:rPr>
                        <a:t>88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2000" b="0" i="0" u="none" strike="noStrike">
                          <a:solidFill>
                            <a:srgbClr val="000000"/>
                          </a:solidFill>
                          <a:effectLst/>
                          <a:latin typeface="Calibri" panose="020F0502020204030204" pitchFamily="34" charset="0"/>
                        </a:rPr>
                        <a:t>VS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2000" b="0" i="0" u="none" strike="noStrike">
                          <a:solidFill>
                            <a:srgbClr val="000000"/>
                          </a:solidFill>
                          <a:effectLst/>
                          <a:latin typeface="Calibri" panose="020F0502020204030204" pitchFamily="34" charset="0"/>
                        </a:rPr>
                        <a:t>Visual-spatial   (VS)</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Georgia"/>
                        </a:defRPr>
                      </a:lvl1pPr>
                      <a:lvl2pPr marL="457200" algn="l" defTabSz="914400" rtl="0" eaLnBrk="1" latinLnBrk="0" hangingPunct="1">
                        <a:defRPr sz="1800" kern="1200">
                          <a:solidFill>
                            <a:schemeClr val="tx1"/>
                          </a:solidFill>
                          <a:latin typeface="Georgia"/>
                        </a:defRPr>
                      </a:lvl2pPr>
                      <a:lvl3pPr marL="914400" algn="l" defTabSz="914400" rtl="0" eaLnBrk="1" latinLnBrk="0" hangingPunct="1">
                        <a:defRPr sz="1800" kern="1200">
                          <a:solidFill>
                            <a:schemeClr val="tx1"/>
                          </a:solidFill>
                          <a:latin typeface="Georgia"/>
                        </a:defRPr>
                      </a:lvl3pPr>
                      <a:lvl4pPr marL="1371600" algn="l" defTabSz="914400" rtl="0" eaLnBrk="1" latinLnBrk="0" hangingPunct="1">
                        <a:defRPr sz="1800" kern="1200">
                          <a:solidFill>
                            <a:schemeClr val="tx1"/>
                          </a:solidFill>
                          <a:latin typeface="Georgia"/>
                        </a:defRPr>
                      </a:lvl4pPr>
                      <a:lvl5pPr marL="1828800" algn="l" defTabSz="914400" rtl="0" eaLnBrk="1" latinLnBrk="0" hangingPunct="1">
                        <a:defRPr sz="1800" kern="1200">
                          <a:solidFill>
                            <a:schemeClr val="tx1"/>
                          </a:solidFill>
                          <a:latin typeface="Georgia"/>
                        </a:defRPr>
                      </a:lvl5pPr>
                      <a:lvl6pPr marL="2286000" algn="l" defTabSz="914400" rtl="0" eaLnBrk="1" latinLnBrk="0" hangingPunct="1">
                        <a:defRPr sz="1800" kern="1200">
                          <a:solidFill>
                            <a:schemeClr val="tx1"/>
                          </a:solidFill>
                          <a:latin typeface="Georgia"/>
                        </a:defRPr>
                      </a:lvl6pPr>
                      <a:lvl7pPr marL="2743200" algn="l" defTabSz="914400" rtl="0" eaLnBrk="1" latinLnBrk="0" hangingPunct="1">
                        <a:defRPr sz="1800" kern="1200">
                          <a:solidFill>
                            <a:schemeClr val="tx1"/>
                          </a:solidFill>
                          <a:latin typeface="Georgia"/>
                        </a:defRPr>
                      </a:lvl7pPr>
                      <a:lvl8pPr marL="3200400" algn="l" defTabSz="914400" rtl="0" eaLnBrk="1" latinLnBrk="0" hangingPunct="1">
                        <a:defRPr sz="1800" kern="1200">
                          <a:solidFill>
                            <a:schemeClr val="tx1"/>
                          </a:solidFill>
                          <a:latin typeface="Georgia"/>
                        </a:defRPr>
                      </a:lvl8pPr>
                      <a:lvl9pPr marL="3657600" algn="l" defTabSz="914400" rtl="0" eaLnBrk="1" latinLnBrk="0" hangingPunct="1">
                        <a:defRPr sz="1800" kern="1200">
                          <a:solidFill>
                            <a:schemeClr val="tx1"/>
                          </a:solidFill>
                          <a:latin typeface="Georgia"/>
                        </a:defRPr>
                      </a:lvl9pPr>
                    </a:lstStyle>
                    <a:p>
                      <a:pPr algn="l" fontAlgn="b"/>
                      <a:endParaRPr lang="ru-RU" sz="800" b="0"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51000587"/>
                  </a:ext>
                </a:extLst>
              </a:tr>
              <a:tr h="398891">
                <a:tc>
                  <a:txBody>
                    <a:bodyPr/>
                    <a:lstStyle/>
                    <a:p>
                      <a:pPr algn="l" fontAlgn="b"/>
                      <a:r>
                        <a:rPr lang="ru-RU" sz="1600" b="0" i="0" u="none" strike="noStrike">
                          <a:solidFill>
                            <a:srgbClr val="000000"/>
                          </a:solidFill>
                          <a:effectLst/>
                          <a:latin typeface="Calibri" panose="020F0502020204030204" pitchFamily="34" charset="0"/>
                        </a:rPr>
                        <a:t>5</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ru-RU" sz="2000" b="0" i="0" u="none" strike="noStrike">
                          <a:solidFill>
                            <a:srgbClr val="000000"/>
                          </a:solidFill>
                          <a:effectLst/>
                          <a:latin typeface="Calibri" panose="020F0502020204030204" pitchFamily="34" charset="0"/>
                        </a:rPr>
                        <a:t>83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2000" b="0" i="0" u="none" strike="noStrike">
                          <a:solidFill>
                            <a:srgbClr val="000000"/>
                          </a:solidFill>
                          <a:effectLst/>
                          <a:latin typeface="Calibri" panose="020F0502020204030204" pitchFamily="34" charset="0"/>
                        </a:rPr>
                        <a:t>IA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2000" b="0" i="0" u="none" strike="noStrike">
                          <a:solidFill>
                            <a:srgbClr val="000000"/>
                          </a:solidFill>
                          <a:effectLst/>
                          <a:latin typeface="Calibri" panose="020F0502020204030204" pitchFamily="34" charset="0"/>
                        </a:rPr>
                        <a:t>Intrapersonal  (IA)</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Georgia"/>
                        </a:defRPr>
                      </a:lvl1pPr>
                      <a:lvl2pPr marL="457200" algn="l" defTabSz="914400" rtl="0" eaLnBrk="1" latinLnBrk="0" hangingPunct="1">
                        <a:defRPr sz="1800" kern="1200">
                          <a:solidFill>
                            <a:schemeClr val="tx1"/>
                          </a:solidFill>
                          <a:latin typeface="Georgia"/>
                        </a:defRPr>
                      </a:lvl2pPr>
                      <a:lvl3pPr marL="914400" algn="l" defTabSz="914400" rtl="0" eaLnBrk="1" latinLnBrk="0" hangingPunct="1">
                        <a:defRPr sz="1800" kern="1200">
                          <a:solidFill>
                            <a:schemeClr val="tx1"/>
                          </a:solidFill>
                          <a:latin typeface="Georgia"/>
                        </a:defRPr>
                      </a:lvl3pPr>
                      <a:lvl4pPr marL="1371600" algn="l" defTabSz="914400" rtl="0" eaLnBrk="1" latinLnBrk="0" hangingPunct="1">
                        <a:defRPr sz="1800" kern="1200">
                          <a:solidFill>
                            <a:schemeClr val="tx1"/>
                          </a:solidFill>
                          <a:latin typeface="Georgia"/>
                        </a:defRPr>
                      </a:lvl4pPr>
                      <a:lvl5pPr marL="1828800" algn="l" defTabSz="914400" rtl="0" eaLnBrk="1" latinLnBrk="0" hangingPunct="1">
                        <a:defRPr sz="1800" kern="1200">
                          <a:solidFill>
                            <a:schemeClr val="tx1"/>
                          </a:solidFill>
                          <a:latin typeface="Georgia"/>
                        </a:defRPr>
                      </a:lvl5pPr>
                      <a:lvl6pPr marL="2286000" algn="l" defTabSz="914400" rtl="0" eaLnBrk="1" latinLnBrk="0" hangingPunct="1">
                        <a:defRPr sz="1800" kern="1200">
                          <a:solidFill>
                            <a:schemeClr val="tx1"/>
                          </a:solidFill>
                          <a:latin typeface="Georgia"/>
                        </a:defRPr>
                      </a:lvl6pPr>
                      <a:lvl7pPr marL="2743200" algn="l" defTabSz="914400" rtl="0" eaLnBrk="1" latinLnBrk="0" hangingPunct="1">
                        <a:defRPr sz="1800" kern="1200">
                          <a:solidFill>
                            <a:schemeClr val="tx1"/>
                          </a:solidFill>
                          <a:latin typeface="Georgia"/>
                        </a:defRPr>
                      </a:lvl7pPr>
                      <a:lvl8pPr marL="3200400" algn="l" defTabSz="914400" rtl="0" eaLnBrk="1" latinLnBrk="0" hangingPunct="1">
                        <a:defRPr sz="1800" kern="1200">
                          <a:solidFill>
                            <a:schemeClr val="tx1"/>
                          </a:solidFill>
                          <a:latin typeface="Georgia"/>
                        </a:defRPr>
                      </a:lvl8pPr>
                      <a:lvl9pPr marL="3657600" algn="l" defTabSz="914400" rtl="0" eaLnBrk="1" latinLnBrk="0" hangingPunct="1">
                        <a:defRPr sz="1800" kern="1200">
                          <a:solidFill>
                            <a:schemeClr val="tx1"/>
                          </a:solidFill>
                          <a:latin typeface="Georgia"/>
                        </a:defRPr>
                      </a:lvl9pPr>
                    </a:lstStyle>
                    <a:p>
                      <a:pPr algn="l" fontAlgn="b"/>
                      <a:endParaRPr lang="ru-RU" sz="800" b="0" i="0" u="none" strike="noStrike">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71328590"/>
                  </a:ext>
                </a:extLst>
              </a:tr>
              <a:tr h="398891">
                <a:tc>
                  <a:txBody>
                    <a:bodyPr/>
                    <a:lstStyle/>
                    <a:p>
                      <a:pPr algn="l" fontAlgn="b"/>
                      <a:r>
                        <a:rPr lang="ru-RU" sz="1600" b="0" i="0" u="none" strike="noStrike">
                          <a:solidFill>
                            <a:srgbClr val="000000"/>
                          </a:solidFill>
                          <a:effectLst/>
                          <a:latin typeface="Calibri" panose="020F0502020204030204" pitchFamily="34" charset="0"/>
                        </a:rPr>
                        <a:t>6</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ru-RU" sz="2000" b="0" i="0" u="none" strike="noStrike">
                          <a:solidFill>
                            <a:srgbClr val="000000"/>
                          </a:solidFill>
                          <a:effectLst/>
                          <a:latin typeface="Calibri" panose="020F0502020204030204" pitchFamily="34" charset="0"/>
                        </a:rPr>
                        <a:t>67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2000" b="0" i="0" u="none" strike="noStrike">
                          <a:solidFill>
                            <a:srgbClr val="000000"/>
                          </a:solidFill>
                          <a:effectLst/>
                          <a:latin typeface="Calibri" panose="020F0502020204030204" pitchFamily="34" charset="0"/>
                        </a:rPr>
                        <a:t>IE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2000" b="0" i="0" u="none" strike="noStrike">
                          <a:solidFill>
                            <a:srgbClr val="000000"/>
                          </a:solidFill>
                          <a:effectLst/>
                          <a:latin typeface="Calibri" panose="020F0502020204030204" pitchFamily="34" charset="0"/>
                        </a:rPr>
                        <a:t>Interpersonal (IE)</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Georgia"/>
                        </a:defRPr>
                      </a:lvl1pPr>
                      <a:lvl2pPr marL="457200" algn="l" defTabSz="914400" rtl="0" eaLnBrk="1" latinLnBrk="0" hangingPunct="1">
                        <a:defRPr sz="1800" kern="1200">
                          <a:solidFill>
                            <a:schemeClr val="tx1"/>
                          </a:solidFill>
                          <a:latin typeface="Georgia"/>
                        </a:defRPr>
                      </a:lvl2pPr>
                      <a:lvl3pPr marL="914400" algn="l" defTabSz="914400" rtl="0" eaLnBrk="1" latinLnBrk="0" hangingPunct="1">
                        <a:defRPr sz="1800" kern="1200">
                          <a:solidFill>
                            <a:schemeClr val="tx1"/>
                          </a:solidFill>
                          <a:latin typeface="Georgia"/>
                        </a:defRPr>
                      </a:lvl3pPr>
                      <a:lvl4pPr marL="1371600" algn="l" defTabSz="914400" rtl="0" eaLnBrk="1" latinLnBrk="0" hangingPunct="1">
                        <a:defRPr sz="1800" kern="1200">
                          <a:solidFill>
                            <a:schemeClr val="tx1"/>
                          </a:solidFill>
                          <a:latin typeface="Georgia"/>
                        </a:defRPr>
                      </a:lvl4pPr>
                      <a:lvl5pPr marL="1828800" algn="l" defTabSz="914400" rtl="0" eaLnBrk="1" latinLnBrk="0" hangingPunct="1">
                        <a:defRPr sz="1800" kern="1200">
                          <a:solidFill>
                            <a:schemeClr val="tx1"/>
                          </a:solidFill>
                          <a:latin typeface="Georgia"/>
                        </a:defRPr>
                      </a:lvl5pPr>
                      <a:lvl6pPr marL="2286000" algn="l" defTabSz="914400" rtl="0" eaLnBrk="1" latinLnBrk="0" hangingPunct="1">
                        <a:defRPr sz="1800" kern="1200">
                          <a:solidFill>
                            <a:schemeClr val="tx1"/>
                          </a:solidFill>
                          <a:latin typeface="Georgia"/>
                        </a:defRPr>
                      </a:lvl6pPr>
                      <a:lvl7pPr marL="2743200" algn="l" defTabSz="914400" rtl="0" eaLnBrk="1" latinLnBrk="0" hangingPunct="1">
                        <a:defRPr sz="1800" kern="1200">
                          <a:solidFill>
                            <a:schemeClr val="tx1"/>
                          </a:solidFill>
                          <a:latin typeface="Georgia"/>
                        </a:defRPr>
                      </a:lvl7pPr>
                      <a:lvl8pPr marL="3200400" algn="l" defTabSz="914400" rtl="0" eaLnBrk="1" latinLnBrk="0" hangingPunct="1">
                        <a:defRPr sz="1800" kern="1200">
                          <a:solidFill>
                            <a:schemeClr val="tx1"/>
                          </a:solidFill>
                          <a:latin typeface="Georgia"/>
                        </a:defRPr>
                      </a:lvl8pPr>
                      <a:lvl9pPr marL="3657600" algn="l" defTabSz="914400" rtl="0" eaLnBrk="1" latinLnBrk="0" hangingPunct="1">
                        <a:defRPr sz="1800" kern="1200">
                          <a:solidFill>
                            <a:schemeClr val="tx1"/>
                          </a:solidFill>
                          <a:latin typeface="Georgia"/>
                        </a:defRPr>
                      </a:lvl9pPr>
                    </a:lstStyle>
                    <a:p>
                      <a:pPr algn="l" fontAlgn="b"/>
                      <a:endParaRPr lang="ru-RU" sz="800" b="0"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82239883"/>
                  </a:ext>
                </a:extLst>
              </a:tr>
              <a:tr h="308234">
                <a:tc>
                  <a:txBody>
                    <a:bodyPr/>
                    <a:lstStyle/>
                    <a:p>
                      <a:pPr algn="l" fontAlgn="b"/>
                      <a:r>
                        <a:rPr lang="ru-RU" sz="1600" b="0" i="0" u="none" strike="noStrike">
                          <a:solidFill>
                            <a:srgbClr val="000000"/>
                          </a:solidFill>
                          <a:effectLst/>
                          <a:latin typeface="Calibri" panose="020F0502020204030204" pitchFamily="34" charset="0"/>
                        </a:rPr>
                        <a:t>7</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ru-RU" sz="2000" b="0" i="0" u="none" strike="noStrike">
                          <a:solidFill>
                            <a:srgbClr val="000000"/>
                          </a:solidFill>
                          <a:effectLst/>
                          <a:latin typeface="Calibri" panose="020F0502020204030204" pitchFamily="34" charset="0"/>
                        </a:rPr>
                        <a:t>54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2000" b="0" i="0" u="none" strike="noStrike">
                          <a:solidFill>
                            <a:srgbClr val="000000"/>
                          </a:solidFill>
                          <a:effectLst/>
                          <a:latin typeface="Calibri" panose="020F0502020204030204" pitchFamily="34" charset="0"/>
                        </a:rPr>
                        <a:t>BK</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2000" b="0" i="0" u="none" strike="noStrike">
                          <a:solidFill>
                            <a:srgbClr val="000000"/>
                          </a:solidFill>
                          <a:effectLst/>
                          <a:latin typeface="Calibri" panose="020F0502020204030204" pitchFamily="34" charset="0"/>
                        </a:rPr>
                        <a:t> Bodily-kinesthetic (BK)</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Georgia"/>
                        </a:defRPr>
                      </a:lvl1pPr>
                      <a:lvl2pPr marL="457200" algn="l" defTabSz="914400" rtl="0" eaLnBrk="1" latinLnBrk="0" hangingPunct="1">
                        <a:defRPr sz="1800" kern="1200">
                          <a:solidFill>
                            <a:schemeClr val="tx1"/>
                          </a:solidFill>
                          <a:latin typeface="Georgia"/>
                        </a:defRPr>
                      </a:lvl2pPr>
                      <a:lvl3pPr marL="914400" algn="l" defTabSz="914400" rtl="0" eaLnBrk="1" latinLnBrk="0" hangingPunct="1">
                        <a:defRPr sz="1800" kern="1200">
                          <a:solidFill>
                            <a:schemeClr val="tx1"/>
                          </a:solidFill>
                          <a:latin typeface="Georgia"/>
                        </a:defRPr>
                      </a:lvl3pPr>
                      <a:lvl4pPr marL="1371600" algn="l" defTabSz="914400" rtl="0" eaLnBrk="1" latinLnBrk="0" hangingPunct="1">
                        <a:defRPr sz="1800" kern="1200">
                          <a:solidFill>
                            <a:schemeClr val="tx1"/>
                          </a:solidFill>
                          <a:latin typeface="Georgia"/>
                        </a:defRPr>
                      </a:lvl4pPr>
                      <a:lvl5pPr marL="1828800" algn="l" defTabSz="914400" rtl="0" eaLnBrk="1" latinLnBrk="0" hangingPunct="1">
                        <a:defRPr sz="1800" kern="1200">
                          <a:solidFill>
                            <a:schemeClr val="tx1"/>
                          </a:solidFill>
                          <a:latin typeface="Georgia"/>
                        </a:defRPr>
                      </a:lvl5pPr>
                      <a:lvl6pPr marL="2286000" algn="l" defTabSz="914400" rtl="0" eaLnBrk="1" latinLnBrk="0" hangingPunct="1">
                        <a:defRPr sz="1800" kern="1200">
                          <a:solidFill>
                            <a:schemeClr val="tx1"/>
                          </a:solidFill>
                          <a:latin typeface="Georgia"/>
                        </a:defRPr>
                      </a:lvl6pPr>
                      <a:lvl7pPr marL="2743200" algn="l" defTabSz="914400" rtl="0" eaLnBrk="1" latinLnBrk="0" hangingPunct="1">
                        <a:defRPr sz="1800" kern="1200">
                          <a:solidFill>
                            <a:schemeClr val="tx1"/>
                          </a:solidFill>
                          <a:latin typeface="Georgia"/>
                        </a:defRPr>
                      </a:lvl7pPr>
                      <a:lvl8pPr marL="3200400" algn="l" defTabSz="914400" rtl="0" eaLnBrk="1" latinLnBrk="0" hangingPunct="1">
                        <a:defRPr sz="1800" kern="1200">
                          <a:solidFill>
                            <a:schemeClr val="tx1"/>
                          </a:solidFill>
                          <a:latin typeface="Georgia"/>
                        </a:defRPr>
                      </a:lvl8pPr>
                      <a:lvl9pPr marL="3657600" algn="l" defTabSz="914400" rtl="0" eaLnBrk="1" latinLnBrk="0" hangingPunct="1">
                        <a:defRPr sz="1800" kern="1200">
                          <a:solidFill>
                            <a:schemeClr val="tx1"/>
                          </a:solidFill>
                          <a:latin typeface="Georgia"/>
                        </a:defRPr>
                      </a:lvl9pPr>
                    </a:lstStyle>
                    <a:p>
                      <a:pPr algn="l" fontAlgn="b"/>
                      <a:endParaRPr lang="ru-RU" sz="800" b="0" i="0" u="none" strike="noStrike">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78529463"/>
                  </a:ext>
                </a:extLst>
              </a:tr>
              <a:tr h="398891">
                <a:tc>
                  <a:txBody>
                    <a:bodyPr/>
                    <a:lstStyle/>
                    <a:p>
                      <a:pPr algn="l" fontAlgn="b"/>
                      <a:r>
                        <a:rPr lang="ru-RU" sz="1600" b="0" i="0" u="none" strike="noStrike">
                          <a:solidFill>
                            <a:srgbClr val="000000"/>
                          </a:solidFill>
                          <a:effectLst/>
                          <a:latin typeface="Calibri" panose="020F0502020204030204" pitchFamily="34" charset="0"/>
                        </a:rPr>
                        <a:t>8</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ru-RU" sz="2000" b="0" i="0" u="none" strike="noStrike">
                          <a:solidFill>
                            <a:srgbClr val="000000"/>
                          </a:solidFill>
                          <a:effectLst/>
                          <a:latin typeface="Calibri" panose="020F0502020204030204" pitchFamily="34" charset="0"/>
                        </a:rPr>
                        <a:t>46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2000" b="0" i="0" u="none" strike="noStrike">
                          <a:solidFill>
                            <a:srgbClr val="000000"/>
                          </a:solidFill>
                          <a:effectLst/>
                          <a:latin typeface="Calibri" panose="020F0502020204030204" pitchFamily="34" charset="0"/>
                        </a:rPr>
                        <a:t>LM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2000" b="0" i="0" u="none" strike="noStrike">
                          <a:solidFill>
                            <a:srgbClr val="000000"/>
                          </a:solidFill>
                          <a:effectLst/>
                          <a:latin typeface="Calibri" panose="020F0502020204030204" pitchFamily="34" charset="0"/>
                        </a:rPr>
                        <a:t>Logical-mathematical (LM)</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Georgia"/>
                        </a:defRPr>
                      </a:lvl1pPr>
                      <a:lvl2pPr marL="457200" algn="l" defTabSz="914400" rtl="0" eaLnBrk="1" latinLnBrk="0" hangingPunct="1">
                        <a:defRPr sz="1800" kern="1200">
                          <a:solidFill>
                            <a:schemeClr val="tx1"/>
                          </a:solidFill>
                          <a:latin typeface="Georgia"/>
                        </a:defRPr>
                      </a:lvl2pPr>
                      <a:lvl3pPr marL="914400" algn="l" defTabSz="914400" rtl="0" eaLnBrk="1" latinLnBrk="0" hangingPunct="1">
                        <a:defRPr sz="1800" kern="1200">
                          <a:solidFill>
                            <a:schemeClr val="tx1"/>
                          </a:solidFill>
                          <a:latin typeface="Georgia"/>
                        </a:defRPr>
                      </a:lvl3pPr>
                      <a:lvl4pPr marL="1371600" algn="l" defTabSz="914400" rtl="0" eaLnBrk="1" latinLnBrk="0" hangingPunct="1">
                        <a:defRPr sz="1800" kern="1200">
                          <a:solidFill>
                            <a:schemeClr val="tx1"/>
                          </a:solidFill>
                          <a:latin typeface="Georgia"/>
                        </a:defRPr>
                      </a:lvl4pPr>
                      <a:lvl5pPr marL="1828800" algn="l" defTabSz="914400" rtl="0" eaLnBrk="1" latinLnBrk="0" hangingPunct="1">
                        <a:defRPr sz="1800" kern="1200">
                          <a:solidFill>
                            <a:schemeClr val="tx1"/>
                          </a:solidFill>
                          <a:latin typeface="Georgia"/>
                        </a:defRPr>
                      </a:lvl5pPr>
                      <a:lvl6pPr marL="2286000" algn="l" defTabSz="914400" rtl="0" eaLnBrk="1" latinLnBrk="0" hangingPunct="1">
                        <a:defRPr sz="1800" kern="1200">
                          <a:solidFill>
                            <a:schemeClr val="tx1"/>
                          </a:solidFill>
                          <a:latin typeface="Georgia"/>
                        </a:defRPr>
                      </a:lvl6pPr>
                      <a:lvl7pPr marL="2743200" algn="l" defTabSz="914400" rtl="0" eaLnBrk="1" latinLnBrk="0" hangingPunct="1">
                        <a:defRPr sz="1800" kern="1200">
                          <a:solidFill>
                            <a:schemeClr val="tx1"/>
                          </a:solidFill>
                          <a:latin typeface="Georgia"/>
                        </a:defRPr>
                      </a:lvl7pPr>
                      <a:lvl8pPr marL="3200400" algn="l" defTabSz="914400" rtl="0" eaLnBrk="1" latinLnBrk="0" hangingPunct="1">
                        <a:defRPr sz="1800" kern="1200">
                          <a:solidFill>
                            <a:schemeClr val="tx1"/>
                          </a:solidFill>
                          <a:latin typeface="Georgia"/>
                        </a:defRPr>
                      </a:lvl8pPr>
                      <a:lvl9pPr marL="3657600" algn="l" defTabSz="914400" rtl="0" eaLnBrk="1" latinLnBrk="0" hangingPunct="1">
                        <a:defRPr sz="1800" kern="1200">
                          <a:solidFill>
                            <a:schemeClr val="tx1"/>
                          </a:solidFill>
                          <a:latin typeface="Georgia"/>
                        </a:defRPr>
                      </a:lvl9pPr>
                    </a:lstStyle>
                    <a:p>
                      <a:pPr algn="l" fontAlgn="b"/>
                      <a:endParaRPr lang="ru-RU" sz="800" b="0"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71615107"/>
                  </a:ext>
                </a:extLst>
              </a:tr>
              <a:tr h="398891">
                <a:tc>
                  <a:txBody>
                    <a:bodyPr/>
                    <a:lstStyle/>
                    <a:p>
                      <a:pPr algn="l" fontAlgn="b"/>
                      <a:r>
                        <a:rPr lang="ru-RU" sz="1600" b="0" i="0" u="none" strike="noStrike">
                          <a:solidFill>
                            <a:srgbClr val="000000"/>
                          </a:solidFill>
                          <a:effectLst/>
                          <a:latin typeface="Calibri" panose="020F0502020204030204" pitchFamily="34" charset="0"/>
                        </a:rPr>
                        <a:t>9</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ru-RU" sz="2000" b="0" i="0" u="none" strike="noStrike">
                          <a:solidFill>
                            <a:srgbClr val="000000"/>
                          </a:solidFill>
                          <a:effectLst/>
                          <a:latin typeface="Calibri" panose="020F0502020204030204" pitchFamily="34" charset="0"/>
                        </a:rPr>
                        <a:t>44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2000" b="0" i="0" u="none" strike="noStrike">
                          <a:solidFill>
                            <a:srgbClr val="000000"/>
                          </a:solidFill>
                          <a:effectLst/>
                          <a:latin typeface="Calibri" panose="020F0502020204030204" pitchFamily="34" charset="0"/>
                        </a:rPr>
                        <a:t>VL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2000" b="0" i="0" u="none" strike="noStrike">
                          <a:solidFill>
                            <a:srgbClr val="000000"/>
                          </a:solidFill>
                          <a:effectLst/>
                          <a:latin typeface="Calibri" panose="020F0502020204030204" pitchFamily="34" charset="0"/>
                        </a:rPr>
                        <a:t>Verbal-linguistic (VL)</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Georgia"/>
                        </a:defRPr>
                      </a:lvl1pPr>
                      <a:lvl2pPr marL="457200" algn="l" defTabSz="914400" rtl="0" eaLnBrk="1" latinLnBrk="0" hangingPunct="1">
                        <a:defRPr sz="1800" kern="1200">
                          <a:solidFill>
                            <a:schemeClr val="tx1"/>
                          </a:solidFill>
                          <a:latin typeface="Georgia"/>
                        </a:defRPr>
                      </a:lvl2pPr>
                      <a:lvl3pPr marL="914400" algn="l" defTabSz="914400" rtl="0" eaLnBrk="1" latinLnBrk="0" hangingPunct="1">
                        <a:defRPr sz="1800" kern="1200">
                          <a:solidFill>
                            <a:schemeClr val="tx1"/>
                          </a:solidFill>
                          <a:latin typeface="Georgia"/>
                        </a:defRPr>
                      </a:lvl3pPr>
                      <a:lvl4pPr marL="1371600" algn="l" defTabSz="914400" rtl="0" eaLnBrk="1" latinLnBrk="0" hangingPunct="1">
                        <a:defRPr sz="1800" kern="1200">
                          <a:solidFill>
                            <a:schemeClr val="tx1"/>
                          </a:solidFill>
                          <a:latin typeface="Georgia"/>
                        </a:defRPr>
                      </a:lvl4pPr>
                      <a:lvl5pPr marL="1828800" algn="l" defTabSz="914400" rtl="0" eaLnBrk="1" latinLnBrk="0" hangingPunct="1">
                        <a:defRPr sz="1800" kern="1200">
                          <a:solidFill>
                            <a:schemeClr val="tx1"/>
                          </a:solidFill>
                          <a:latin typeface="Georgia"/>
                        </a:defRPr>
                      </a:lvl5pPr>
                      <a:lvl6pPr marL="2286000" algn="l" defTabSz="914400" rtl="0" eaLnBrk="1" latinLnBrk="0" hangingPunct="1">
                        <a:defRPr sz="1800" kern="1200">
                          <a:solidFill>
                            <a:schemeClr val="tx1"/>
                          </a:solidFill>
                          <a:latin typeface="Georgia"/>
                        </a:defRPr>
                      </a:lvl6pPr>
                      <a:lvl7pPr marL="2743200" algn="l" defTabSz="914400" rtl="0" eaLnBrk="1" latinLnBrk="0" hangingPunct="1">
                        <a:defRPr sz="1800" kern="1200">
                          <a:solidFill>
                            <a:schemeClr val="tx1"/>
                          </a:solidFill>
                          <a:latin typeface="Georgia"/>
                        </a:defRPr>
                      </a:lvl7pPr>
                      <a:lvl8pPr marL="3200400" algn="l" defTabSz="914400" rtl="0" eaLnBrk="1" latinLnBrk="0" hangingPunct="1">
                        <a:defRPr sz="1800" kern="1200">
                          <a:solidFill>
                            <a:schemeClr val="tx1"/>
                          </a:solidFill>
                          <a:latin typeface="Georgia"/>
                        </a:defRPr>
                      </a:lvl8pPr>
                      <a:lvl9pPr marL="3657600" algn="l" defTabSz="914400" rtl="0" eaLnBrk="1" latinLnBrk="0" hangingPunct="1">
                        <a:defRPr sz="1800" kern="1200">
                          <a:solidFill>
                            <a:schemeClr val="tx1"/>
                          </a:solidFill>
                          <a:latin typeface="Georgia"/>
                        </a:defRPr>
                      </a:lvl9pPr>
                    </a:lstStyle>
                    <a:p>
                      <a:pPr algn="l" fontAlgn="b"/>
                      <a:endParaRPr lang="ru-RU" sz="800" b="0" i="0" u="none" strike="noStrike">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15311326"/>
                  </a:ext>
                </a:extLst>
              </a:tr>
              <a:tr h="398891">
                <a:tc>
                  <a:txBody>
                    <a:bodyPr/>
                    <a:lstStyle/>
                    <a:p>
                      <a:pPr algn="l" fontAlgn="b"/>
                      <a:r>
                        <a:rPr lang="ru-RU" sz="1600" b="0" i="0" u="none" strike="noStrike">
                          <a:solidFill>
                            <a:srgbClr val="000000"/>
                          </a:solidFill>
                          <a:effectLst/>
                          <a:latin typeface="Calibri" panose="020F0502020204030204" pitchFamily="34" charset="0"/>
                        </a:rPr>
                        <a:t>10</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ru-RU" sz="2000" b="0" i="0" u="none" strike="noStrike">
                          <a:solidFill>
                            <a:srgbClr val="000000"/>
                          </a:solidFill>
                          <a:effectLst/>
                          <a:latin typeface="Calibri" panose="020F0502020204030204" pitchFamily="34" charset="0"/>
                        </a:rPr>
                        <a:t>31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2000" b="0" i="0" u="none" strike="noStrike">
                          <a:solidFill>
                            <a:srgbClr val="000000"/>
                          </a:solidFill>
                          <a:effectLst/>
                          <a:latin typeface="Calibri" panose="020F0502020204030204" pitchFamily="34" charset="0"/>
                        </a:rPr>
                        <a:t>NL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2000" b="0" i="0" u="none" strike="noStrike">
                          <a:solidFill>
                            <a:srgbClr val="000000"/>
                          </a:solidFill>
                          <a:effectLst/>
                          <a:latin typeface="Calibri" panose="020F0502020204030204" pitchFamily="34" charset="0"/>
                        </a:rPr>
                        <a:t>Naturalistic (NL)</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Georgia"/>
                        </a:defRPr>
                      </a:lvl1pPr>
                      <a:lvl2pPr marL="457200" algn="l" defTabSz="914400" rtl="0" eaLnBrk="1" latinLnBrk="0" hangingPunct="1">
                        <a:defRPr sz="1800" kern="1200">
                          <a:solidFill>
                            <a:schemeClr val="tx1"/>
                          </a:solidFill>
                          <a:latin typeface="Georgia"/>
                        </a:defRPr>
                      </a:lvl2pPr>
                      <a:lvl3pPr marL="914400" algn="l" defTabSz="914400" rtl="0" eaLnBrk="1" latinLnBrk="0" hangingPunct="1">
                        <a:defRPr sz="1800" kern="1200">
                          <a:solidFill>
                            <a:schemeClr val="tx1"/>
                          </a:solidFill>
                          <a:latin typeface="Georgia"/>
                        </a:defRPr>
                      </a:lvl3pPr>
                      <a:lvl4pPr marL="1371600" algn="l" defTabSz="914400" rtl="0" eaLnBrk="1" latinLnBrk="0" hangingPunct="1">
                        <a:defRPr sz="1800" kern="1200">
                          <a:solidFill>
                            <a:schemeClr val="tx1"/>
                          </a:solidFill>
                          <a:latin typeface="Georgia"/>
                        </a:defRPr>
                      </a:lvl4pPr>
                      <a:lvl5pPr marL="1828800" algn="l" defTabSz="914400" rtl="0" eaLnBrk="1" latinLnBrk="0" hangingPunct="1">
                        <a:defRPr sz="1800" kern="1200">
                          <a:solidFill>
                            <a:schemeClr val="tx1"/>
                          </a:solidFill>
                          <a:latin typeface="Georgia"/>
                        </a:defRPr>
                      </a:lvl5pPr>
                      <a:lvl6pPr marL="2286000" algn="l" defTabSz="914400" rtl="0" eaLnBrk="1" latinLnBrk="0" hangingPunct="1">
                        <a:defRPr sz="1800" kern="1200">
                          <a:solidFill>
                            <a:schemeClr val="tx1"/>
                          </a:solidFill>
                          <a:latin typeface="Georgia"/>
                        </a:defRPr>
                      </a:lvl6pPr>
                      <a:lvl7pPr marL="2743200" algn="l" defTabSz="914400" rtl="0" eaLnBrk="1" latinLnBrk="0" hangingPunct="1">
                        <a:defRPr sz="1800" kern="1200">
                          <a:solidFill>
                            <a:schemeClr val="tx1"/>
                          </a:solidFill>
                          <a:latin typeface="Georgia"/>
                        </a:defRPr>
                      </a:lvl7pPr>
                      <a:lvl8pPr marL="3200400" algn="l" defTabSz="914400" rtl="0" eaLnBrk="1" latinLnBrk="0" hangingPunct="1">
                        <a:defRPr sz="1800" kern="1200">
                          <a:solidFill>
                            <a:schemeClr val="tx1"/>
                          </a:solidFill>
                          <a:latin typeface="Georgia"/>
                        </a:defRPr>
                      </a:lvl8pPr>
                      <a:lvl9pPr marL="3657600" algn="l" defTabSz="914400" rtl="0" eaLnBrk="1" latinLnBrk="0" hangingPunct="1">
                        <a:defRPr sz="1800" kern="1200">
                          <a:solidFill>
                            <a:schemeClr val="tx1"/>
                          </a:solidFill>
                          <a:latin typeface="Georgia"/>
                        </a:defRPr>
                      </a:lvl9pPr>
                    </a:lstStyle>
                    <a:p>
                      <a:pPr algn="l" fontAlgn="b"/>
                      <a:endParaRPr lang="ru-RU" sz="800" b="0"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47307755"/>
                  </a:ext>
                </a:extLst>
              </a:tr>
              <a:tr h="398891">
                <a:tc>
                  <a:txBody>
                    <a:bodyPr/>
                    <a:lstStyle/>
                    <a:p>
                      <a:pPr algn="l" fontAlgn="b"/>
                      <a:r>
                        <a:rPr lang="ru-RU" sz="1600" b="0" i="0" u="none" strike="noStrike">
                          <a:solidFill>
                            <a:srgbClr val="000000"/>
                          </a:solidFill>
                          <a:effectLst/>
                          <a:latin typeface="Calibri" panose="020F0502020204030204" pitchFamily="34" charset="0"/>
                        </a:rPr>
                        <a:t>11</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ru-RU" sz="2000" b="0" i="0" u="none" strike="noStrike">
                          <a:solidFill>
                            <a:srgbClr val="000000"/>
                          </a:solidFill>
                          <a:effectLst/>
                          <a:latin typeface="Calibri" panose="020F0502020204030204" pitchFamily="34" charset="0"/>
                        </a:rPr>
                        <a:t>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2000" b="0" i="0" u="none" strike="noStrike">
                          <a:solidFill>
                            <a:srgbClr val="000000"/>
                          </a:solidFill>
                          <a:effectLst/>
                          <a:latin typeface="Calibri" panose="020F0502020204030204" pitchFamily="34" charset="0"/>
                        </a:rPr>
                        <a:t>PH</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2000" b="0" i="0" u="none" strike="noStrike">
                          <a:solidFill>
                            <a:srgbClr val="000000"/>
                          </a:solidFill>
                          <a:effectLst/>
                          <a:latin typeface="Calibri" panose="020F0502020204030204" pitchFamily="34" charset="0"/>
                        </a:rPr>
                        <a:t>Philosophical (PH)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Georgia"/>
                        </a:defRPr>
                      </a:lvl1pPr>
                      <a:lvl2pPr marL="457200" algn="l" defTabSz="914400" rtl="0" eaLnBrk="1" latinLnBrk="0" hangingPunct="1">
                        <a:defRPr sz="1800" kern="1200">
                          <a:solidFill>
                            <a:schemeClr val="tx1"/>
                          </a:solidFill>
                          <a:latin typeface="Georgia"/>
                        </a:defRPr>
                      </a:lvl2pPr>
                      <a:lvl3pPr marL="914400" algn="l" defTabSz="914400" rtl="0" eaLnBrk="1" latinLnBrk="0" hangingPunct="1">
                        <a:defRPr sz="1800" kern="1200">
                          <a:solidFill>
                            <a:schemeClr val="tx1"/>
                          </a:solidFill>
                          <a:latin typeface="Georgia"/>
                        </a:defRPr>
                      </a:lvl3pPr>
                      <a:lvl4pPr marL="1371600" algn="l" defTabSz="914400" rtl="0" eaLnBrk="1" latinLnBrk="0" hangingPunct="1">
                        <a:defRPr sz="1800" kern="1200">
                          <a:solidFill>
                            <a:schemeClr val="tx1"/>
                          </a:solidFill>
                          <a:latin typeface="Georgia"/>
                        </a:defRPr>
                      </a:lvl4pPr>
                      <a:lvl5pPr marL="1828800" algn="l" defTabSz="914400" rtl="0" eaLnBrk="1" latinLnBrk="0" hangingPunct="1">
                        <a:defRPr sz="1800" kern="1200">
                          <a:solidFill>
                            <a:schemeClr val="tx1"/>
                          </a:solidFill>
                          <a:latin typeface="Georgia"/>
                        </a:defRPr>
                      </a:lvl5pPr>
                      <a:lvl6pPr marL="2286000" algn="l" defTabSz="914400" rtl="0" eaLnBrk="1" latinLnBrk="0" hangingPunct="1">
                        <a:defRPr sz="1800" kern="1200">
                          <a:solidFill>
                            <a:schemeClr val="tx1"/>
                          </a:solidFill>
                          <a:latin typeface="Georgia"/>
                        </a:defRPr>
                      </a:lvl6pPr>
                      <a:lvl7pPr marL="2743200" algn="l" defTabSz="914400" rtl="0" eaLnBrk="1" latinLnBrk="0" hangingPunct="1">
                        <a:defRPr sz="1800" kern="1200">
                          <a:solidFill>
                            <a:schemeClr val="tx1"/>
                          </a:solidFill>
                          <a:latin typeface="Georgia"/>
                        </a:defRPr>
                      </a:lvl7pPr>
                      <a:lvl8pPr marL="3200400" algn="l" defTabSz="914400" rtl="0" eaLnBrk="1" latinLnBrk="0" hangingPunct="1">
                        <a:defRPr sz="1800" kern="1200">
                          <a:solidFill>
                            <a:schemeClr val="tx1"/>
                          </a:solidFill>
                          <a:latin typeface="Georgia"/>
                        </a:defRPr>
                      </a:lvl8pPr>
                      <a:lvl9pPr marL="3657600" algn="l" defTabSz="914400" rtl="0" eaLnBrk="1" latinLnBrk="0" hangingPunct="1">
                        <a:defRPr sz="1800" kern="1200">
                          <a:solidFill>
                            <a:schemeClr val="tx1"/>
                          </a:solidFill>
                          <a:latin typeface="Georgia"/>
                        </a:defRPr>
                      </a:lvl9pPr>
                    </a:lstStyle>
                    <a:p>
                      <a:pPr algn="l" fontAlgn="b"/>
                      <a:endParaRPr lang="ru-RU" sz="800" b="0" i="0" u="none" strike="noStrike">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13796957"/>
                  </a:ext>
                </a:extLst>
              </a:tr>
              <a:tr h="398891">
                <a:tc>
                  <a:txBody>
                    <a:bodyPr/>
                    <a:lstStyle/>
                    <a:p>
                      <a:pPr algn="l" fontAlgn="b"/>
                      <a:r>
                        <a:rPr lang="ru-RU" sz="1600" b="0" i="0" u="none" strike="noStrike">
                          <a:solidFill>
                            <a:srgbClr val="000000"/>
                          </a:solidFill>
                          <a:effectLst/>
                          <a:latin typeface="Calibri" panose="020F0502020204030204" pitchFamily="34" charset="0"/>
                        </a:rPr>
                        <a:t>12</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ru-RU" sz="20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2000" b="0" i="0" u="none" strike="noStrike">
                          <a:solidFill>
                            <a:srgbClr val="000000"/>
                          </a:solidFill>
                          <a:effectLst/>
                          <a:latin typeface="Calibri" panose="020F0502020204030204" pitchFamily="34" charset="0"/>
                        </a:rPr>
                        <a:t>AS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2000" b="0" i="0" u="none" strike="noStrike" dirty="0">
                          <a:solidFill>
                            <a:srgbClr val="000000"/>
                          </a:solidFill>
                          <a:effectLst/>
                          <a:latin typeface="Calibri" panose="020F0502020204030204" pitchFamily="34" charset="0"/>
                        </a:rPr>
                        <a:t>Ascetic-Sacrificial(AS)</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Georgia"/>
                        </a:defRPr>
                      </a:lvl1pPr>
                      <a:lvl2pPr marL="457200" algn="l" defTabSz="914400" rtl="0" eaLnBrk="1" latinLnBrk="0" hangingPunct="1">
                        <a:defRPr sz="1800" kern="1200">
                          <a:solidFill>
                            <a:schemeClr val="tx1"/>
                          </a:solidFill>
                          <a:latin typeface="Georgia"/>
                        </a:defRPr>
                      </a:lvl2pPr>
                      <a:lvl3pPr marL="914400" algn="l" defTabSz="914400" rtl="0" eaLnBrk="1" latinLnBrk="0" hangingPunct="1">
                        <a:defRPr sz="1800" kern="1200">
                          <a:solidFill>
                            <a:schemeClr val="tx1"/>
                          </a:solidFill>
                          <a:latin typeface="Georgia"/>
                        </a:defRPr>
                      </a:lvl3pPr>
                      <a:lvl4pPr marL="1371600" algn="l" defTabSz="914400" rtl="0" eaLnBrk="1" latinLnBrk="0" hangingPunct="1">
                        <a:defRPr sz="1800" kern="1200">
                          <a:solidFill>
                            <a:schemeClr val="tx1"/>
                          </a:solidFill>
                          <a:latin typeface="Georgia"/>
                        </a:defRPr>
                      </a:lvl4pPr>
                      <a:lvl5pPr marL="1828800" algn="l" defTabSz="914400" rtl="0" eaLnBrk="1" latinLnBrk="0" hangingPunct="1">
                        <a:defRPr sz="1800" kern="1200">
                          <a:solidFill>
                            <a:schemeClr val="tx1"/>
                          </a:solidFill>
                          <a:latin typeface="Georgia"/>
                        </a:defRPr>
                      </a:lvl5pPr>
                      <a:lvl6pPr marL="2286000" algn="l" defTabSz="914400" rtl="0" eaLnBrk="1" latinLnBrk="0" hangingPunct="1">
                        <a:defRPr sz="1800" kern="1200">
                          <a:solidFill>
                            <a:schemeClr val="tx1"/>
                          </a:solidFill>
                          <a:latin typeface="Georgia"/>
                        </a:defRPr>
                      </a:lvl6pPr>
                      <a:lvl7pPr marL="2743200" algn="l" defTabSz="914400" rtl="0" eaLnBrk="1" latinLnBrk="0" hangingPunct="1">
                        <a:defRPr sz="1800" kern="1200">
                          <a:solidFill>
                            <a:schemeClr val="tx1"/>
                          </a:solidFill>
                          <a:latin typeface="Georgia"/>
                        </a:defRPr>
                      </a:lvl7pPr>
                      <a:lvl8pPr marL="3200400" algn="l" defTabSz="914400" rtl="0" eaLnBrk="1" latinLnBrk="0" hangingPunct="1">
                        <a:defRPr sz="1800" kern="1200">
                          <a:solidFill>
                            <a:schemeClr val="tx1"/>
                          </a:solidFill>
                          <a:latin typeface="Georgia"/>
                        </a:defRPr>
                      </a:lvl8pPr>
                      <a:lvl9pPr marL="3657600" algn="l" defTabSz="914400" rtl="0" eaLnBrk="1" latinLnBrk="0" hangingPunct="1">
                        <a:defRPr sz="1800" kern="1200">
                          <a:solidFill>
                            <a:schemeClr val="tx1"/>
                          </a:solidFill>
                          <a:latin typeface="Georgia"/>
                        </a:defRPr>
                      </a:lvl9pPr>
                    </a:lstStyle>
                    <a:p>
                      <a:pPr algn="l" fontAlgn="b"/>
                      <a:endParaRPr lang="ru-RU" sz="800" b="0"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12828211"/>
                  </a:ext>
                </a:extLst>
              </a:tr>
            </a:tbl>
          </a:graphicData>
        </a:graphic>
      </p:graphicFrame>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9102" y="1596041"/>
            <a:ext cx="3357254" cy="4977523"/>
          </a:xfrm>
          <a:prstGeom prst="rect">
            <a:avLst/>
          </a:prstGeom>
        </p:spPr>
      </p:pic>
    </p:spTree>
    <p:extLst>
      <p:ext uri="{BB962C8B-B14F-4D97-AF65-F5344CB8AC3E}">
        <p14:creationId xmlns:p14="http://schemas.microsoft.com/office/powerpoint/2010/main" val="31479260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10156" y="485749"/>
            <a:ext cx="10904288" cy="349968"/>
          </a:xfrm>
        </p:spPr>
        <p:txBody>
          <a:bodyPr>
            <a:noAutofit/>
          </a:bodyPr>
          <a:lstStyle/>
          <a:p>
            <a:pPr algn="ctr"/>
            <a:r>
              <a:rPr lang="en-US" sz="2800" b="1" dirty="0">
                <a:effectLst>
                  <a:outerShdw blurRad="38100" dist="38100" dir="2700000" algn="tl">
                    <a:srgbClr val="000000">
                      <a:alpha val="43137"/>
                    </a:srgbClr>
                  </a:outerShdw>
                </a:effectLst>
              </a:rPr>
              <a:t>P</a:t>
            </a:r>
            <a:r>
              <a:rPr lang="en-US" sz="2800" b="1" dirty="0" smtClean="0">
                <a:effectLst>
                  <a:outerShdw blurRad="38100" dist="38100" dir="2700000" algn="tl">
                    <a:srgbClr val="000000">
                      <a:alpha val="43137"/>
                    </a:srgbClr>
                  </a:outerShdw>
                </a:effectLst>
              </a:rPr>
              <a:t>sychometrics</a:t>
            </a:r>
            <a:r>
              <a:rPr lang="en-US" sz="2800" b="1" dirty="0" smtClean="0">
                <a:solidFill>
                  <a:schemeClr val="accent2">
                    <a:lumMod val="75000"/>
                  </a:schemeClr>
                </a:solidFill>
                <a:effectLst>
                  <a:outerShdw blurRad="38100" dist="38100" dir="2700000" algn="tl">
                    <a:srgbClr val="000000">
                      <a:alpha val="43137"/>
                    </a:srgbClr>
                  </a:outerShdw>
                </a:effectLst>
              </a:rPr>
              <a:t>  provides objective psychological </a:t>
            </a:r>
            <a:r>
              <a:rPr lang="en-US" sz="2800" b="1" dirty="0">
                <a:solidFill>
                  <a:schemeClr val="accent2">
                    <a:lumMod val="75000"/>
                  </a:schemeClr>
                </a:solidFill>
                <a:effectLst>
                  <a:outerShdw blurRad="38100" dist="38100" dir="2700000" algn="tl">
                    <a:srgbClr val="000000">
                      <a:alpha val="43137"/>
                    </a:srgbClr>
                  </a:outerShdw>
                </a:effectLst>
              </a:rPr>
              <a:t>research</a:t>
            </a:r>
            <a:endParaRPr lang="ru-RU" sz="2800" dirty="0">
              <a:solidFill>
                <a:schemeClr val="accent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aphicFrame>
        <p:nvGraphicFramePr>
          <p:cNvPr id="8" name="Схема 7"/>
          <p:cNvGraphicFramePr/>
          <p:nvPr>
            <p:extLst>
              <p:ext uri="{D42A27DB-BD31-4B8C-83A1-F6EECF244321}">
                <p14:modId xmlns:p14="http://schemas.microsoft.com/office/powerpoint/2010/main" val="3174279988"/>
              </p:ext>
            </p:extLst>
          </p:nvPr>
        </p:nvGraphicFramePr>
        <p:xfrm>
          <a:off x="2713659" y="1093231"/>
          <a:ext cx="6529196" cy="51686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2" name="Схема 11"/>
          <p:cNvGraphicFramePr/>
          <p:nvPr>
            <p:extLst>
              <p:ext uri="{D42A27DB-BD31-4B8C-83A1-F6EECF244321}">
                <p14:modId xmlns:p14="http://schemas.microsoft.com/office/powerpoint/2010/main" val="2168338756"/>
              </p:ext>
            </p:extLst>
          </p:nvPr>
        </p:nvGraphicFramePr>
        <p:xfrm>
          <a:off x="98854" y="1779373"/>
          <a:ext cx="2990336" cy="448252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pSp>
        <p:nvGrpSpPr>
          <p:cNvPr id="7" name="Группа 6"/>
          <p:cNvGrpSpPr/>
          <p:nvPr/>
        </p:nvGrpSpPr>
        <p:grpSpPr>
          <a:xfrm>
            <a:off x="9564128" y="3002462"/>
            <a:ext cx="2348591" cy="1030301"/>
            <a:chOff x="0" y="1118716"/>
            <a:chExt cx="2747696" cy="1126270"/>
          </a:xfrm>
          <a:solidFill>
            <a:schemeClr val="accent2">
              <a:lumMod val="75000"/>
            </a:schemeClr>
          </a:solidFill>
          <a:scene3d>
            <a:camera prst="orthographicFront"/>
            <a:lightRig rig="threePt" dir="t">
              <a:rot lat="0" lon="0" rev="7500000"/>
            </a:lightRig>
          </a:scene3d>
        </p:grpSpPr>
        <p:sp>
          <p:nvSpPr>
            <p:cNvPr id="9" name="Скругленный прямоугольник 8"/>
            <p:cNvSpPr/>
            <p:nvPr/>
          </p:nvSpPr>
          <p:spPr>
            <a:xfrm>
              <a:off x="0" y="1118716"/>
              <a:ext cx="2747696" cy="1126270"/>
            </a:xfrm>
            <a:prstGeom prst="roundRect">
              <a:avLst/>
            </a:prstGeom>
            <a:grpFill/>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0" name="Скругленный прямоугольник 4"/>
            <p:cNvSpPr txBox="1"/>
            <p:nvPr/>
          </p:nvSpPr>
          <p:spPr>
            <a:xfrm>
              <a:off x="128128" y="1321333"/>
              <a:ext cx="2560800" cy="67538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000" b="1" kern="1200" dirty="0" smtClean="0">
                  <a:solidFill>
                    <a:schemeClr val="bg1"/>
                  </a:solidFill>
                  <a:effectLst>
                    <a:outerShdw blurRad="38100" dist="38100" dir="2700000" algn="tl">
                      <a:srgbClr val="000000">
                        <a:alpha val="43137"/>
                      </a:srgbClr>
                    </a:outerShdw>
                  </a:effectLst>
                </a:rPr>
                <a:t>Psychometrics</a:t>
              </a:r>
              <a:r>
                <a:rPr lang="en-US" sz="2800" b="1" kern="1200" dirty="0" smtClean="0">
                  <a:solidFill>
                    <a:schemeClr val="accent2">
                      <a:lumMod val="75000"/>
                    </a:schemeClr>
                  </a:solidFill>
                  <a:effectLst>
                    <a:outerShdw blurRad="38100" dist="38100" dir="2700000" algn="tl">
                      <a:srgbClr val="000000">
                        <a:alpha val="43137"/>
                      </a:srgbClr>
                    </a:outerShdw>
                  </a:effectLst>
                </a:rPr>
                <a:t> </a:t>
              </a:r>
              <a:endParaRPr lang="ru-RU" sz="2800" kern="1200" dirty="0"/>
            </a:p>
          </p:txBody>
        </p:sp>
      </p:grpSp>
      <p:cxnSp>
        <p:nvCxnSpPr>
          <p:cNvPr id="4" name="Прямая со стрелкой 3"/>
          <p:cNvCxnSpPr/>
          <p:nvPr/>
        </p:nvCxnSpPr>
        <p:spPr>
          <a:xfrm flipH="1">
            <a:off x="2227980" y="1716588"/>
            <a:ext cx="971358" cy="1137795"/>
          </a:xfrm>
          <a:prstGeom prst="straightConnector1">
            <a:avLst/>
          </a:prstGeom>
          <a:ln>
            <a:solidFill>
              <a:schemeClr val="accent1">
                <a:lumMod val="75000"/>
              </a:schemeClr>
            </a:solidFill>
            <a:tailEnd type="triangle"/>
          </a:ln>
        </p:spPr>
        <p:style>
          <a:lnRef idx="3">
            <a:schemeClr val="accent4"/>
          </a:lnRef>
          <a:fillRef idx="0">
            <a:schemeClr val="accent4"/>
          </a:fillRef>
          <a:effectRef idx="2">
            <a:schemeClr val="accent4"/>
          </a:effectRef>
          <a:fontRef idx="minor">
            <a:schemeClr val="tx1"/>
          </a:fontRef>
        </p:style>
      </p:cxnSp>
      <p:cxnSp>
        <p:nvCxnSpPr>
          <p:cNvPr id="14" name="Прямая со стрелкой 13"/>
          <p:cNvCxnSpPr/>
          <p:nvPr/>
        </p:nvCxnSpPr>
        <p:spPr>
          <a:xfrm flipH="1">
            <a:off x="2681417" y="2791597"/>
            <a:ext cx="847789" cy="210865"/>
          </a:xfrm>
          <a:prstGeom prst="straightConnector1">
            <a:avLst/>
          </a:prstGeom>
          <a:ln>
            <a:solidFill>
              <a:schemeClr val="accent1">
                <a:lumMod val="75000"/>
              </a:schemeClr>
            </a:solidFill>
            <a:tailEnd type="triangle"/>
          </a:ln>
        </p:spPr>
        <p:style>
          <a:lnRef idx="3">
            <a:schemeClr val="accent4"/>
          </a:lnRef>
          <a:fillRef idx="0">
            <a:schemeClr val="accent4"/>
          </a:fillRef>
          <a:effectRef idx="2">
            <a:schemeClr val="accent4"/>
          </a:effectRef>
          <a:fontRef idx="minor">
            <a:schemeClr val="tx1"/>
          </a:fontRef>
        </p:style>
      </p:cxnSp>
      <p:cxnSp>
        <p:nvCxnSpPr>
          <p:cNvPr id="18" name="Прямая со стрелкой 17"/>
          <p:cNvCxnSpPr/>
          <p:nvPr/>
        </p:nvCxnSpPr>
        <p:spPr>
          <a:xfrm flipH="1" flipV="1">
            <a:off x="2743201" y="3609945"/>
            <a:ext cx="897217" cy="67620"/>
          </a:xfrm>
          <a:prstGeom prst="straightConnector1">
            <a:avLst/>
          </a:prstGeom>
          <a:ln>
            <a:solidFill>
              <a:schemeClr val="accent1">
                <a:lumMod val="75000"/>
              </a:schemeClr>
            </a:solidFill>
            <a:tailEnd type="triangle"/>
          </a:ln>
        </p:spPr>
        <p:style>
          <a:lnRef idx="3">
            <a:schemeClr val="accent4"/>
          </a:lnRef>
          <a:fillRef idx="0">
            <a:schemeClr val="accent4"/>
          </a:fillRef>
          <a:effectRef idx="2">
            <a:schemeClr val="accent4"/>
          </a:effectRef>
          <a:fontRef idx="minor">
            <a:schemeClr val="tx1"/>
          </a:fontRef>
        </p:style>
      </p:cxnSp>
      <p:cxnSp>
        <p:nvCxnSpPr>
          <p:cNvPr id="23" name="Прямая со стрелкой 22"/>
          <p:cNvCxnSpPr/>
          <p:nvPr/>
        </p:nvCxnSpPr>
        <p:spPr>
          <a:xfrm flipH="1" flipV="1">
            <a:off x="2217330" y="4131472"/>
            <a:ext cx="720811" cy="1364933"/>
          </a:xfrm>
          <a:prstGeom prst="straightConnector1">
            <a:avLst/>
          </a:prstGeom>
          <a:ln>
            <a:solidFill>
              <a:schemeClr val="accent1">
                <a:lumMod val="75000"/>
              </a:schemeClr>
            </a:solidFill>
            <a:tailEnd type="triangle"/>
          </a:ln>
        </p:spPr>
        <p:style>
          <a:lnRef idx="3">
            <a:schemeClr val="accent4"/>
          </a:lnRef>
          <a:fillRef idx="0">
            <a:schemeClr val="accent4"/>
          </a:fillRef>
          <a:effectRef idx="2">
            <a:schemeClr val="accent4"/>
          </a:effectRef>
          <a:fontRef idx="minor">
            <a:schemeClr val="tx1"/>
          </a:fontRef>
        </p:style>
      </p:cxnSp>
      <p:cxnSp>
        <p:nvCxnSpPr>
          <p:cNvPr id="25" name="Прямая со стрелкой 24"/>
          <p:cNvCxnSpPr/>
          <p:nvPr/>
        </p:nvCxnSpPr>
        <p:spPr>
          <a:xfrm flipH="1" flipV="1">
            <a:off x="2640724" y="4034710"/>
            <a:ext cx="825489" cy="518039"/>
          </a:xfrm>
          <a:prstGeom prst="straightConnector1">
            <a:avLst/>
          </a:prstGeom>
          <a:ln>
            <a:solidFill>
              <a:schemeClr val="accent1">
                <a:lumMod val="75000"/>
              </a:schemeClr>
            </a:solidFill>
            <a:tailEnd type="triangle"/>
          </a:ln>
        </p:spPr>
        <p:style>
          <a:lnRef idx="3">
            <a:schemeClr val="accent4"/>
          </a:lnRef>
          <a:fillRef idx="0">
            <a:schemeClr val="accent4"/>
          </a:fillRef>
          <a:effectRef idx="2">
            <a:schemeClr val="accent4"/>
          </a:effectRef>
          <a:fontRef idx="minor">
            <a:schemeClr val="tx1"/>
          </a:fontRef>
        </p:style>
      </p:cxnSp>
      <p:cxnSp>
        <p:nvCxnSpPr>
          <p:cNvPr id="28" name="Прямая со стрелкой 27"/>
          <p:cNvCxnSpPr/>
          <p:nvPr/>
        </p:nvCxnSpPr>
        <p:spPr>
          <a:xfrm>
            <a:off x="8962414" y="1611709"/>
            <a:ext cx="1355478" cy="1285320"/>
          </a:xfrm>
          <a:prstGeom prst="straightConnector1">
            <a:avLst/>
          </a:prstGeom>
          <a:ln>
            <a:solidFill>
              <a:schemeClr val="tx1"/>
            </a:solidFill>
            <a:tailEnd type="triangle"/>
          </a:ln>
        </p:spPr>
        <p:style>
          <a:lnRef idx="3">
            <a:schemeClr val="accent4"/>
          </a:lnRef>
          <a:fillRef idx="0">
            <a:schemeClr val="accent4"/>
          </a:fillRef>
          <a:effectRef idx="2">
            <a:schemeClr val="accent4"/>
          </a:effectRef>
          <a:fontRef idx="minor">
            <a:schemeClr val="tx1"/>
          </a:fontRef>
        </p:style>
      </p:cxnSp>
      <p:cxnSp>
        <p:nvCxnSpPr>
          <p:cNvPr id="35" name="Прямая со стрелкой 34"/>
          <p:cNvCxnSpPr/>
          <p:nvPr/>
        </p:nvCxnSpPr>
        <p:spPr>
          <a:xfrm>
            <a:off x="8884509" y="2569739"/>
            <a:ext cx="789136" cy="380452"/>
          </a:xfrm>
          <a:prstGeom prst="straightConnector1">
            <a:avLst/>
          </a:prstGeom>
          <a:ln>
            <a:solidFill>
              <a:schemeClr val="tx1"/>
            </a:solidFill>
            <a:tailEnd type="triangle"/>
          </a:ln>
        </p:spPr>
        <p:style>
          <a:lnRef idx="3">
            <a:schemeClr val="accent4"/>
          </a:lnRef>
          <a:fillRef idx="0">
            <a:schemeClr val="accent4"/>
          </a:fillRef>
          <a:effectRef idx="2">
            <a:schemeClr val="accent4"/>
          </a:effectRef>
          <a:fontRef idx="minor">
            <a:schemeClr val="tx1"/>
          </a:fontRef>
        </p:style>
      </p:cxnSp>
      <p:cxnSp>
        <p:nvCxnSpPr>
          <p:cNvPr id="38" name="Прямая со стрелкой 37"/>
          <p:cNvCxnSpPr/>
          <p:nvPr/>
        </p:nvCxnSpPr>
        <p:spPr>
          <a:xfrm>
            <a:off x="8962414" y="3677565"/>
            <a:ext cx="776770" cy="0"/>
          </a:xfrm>
          <a:prstGeom prst="straightConnector1">
            <a:avLst/>
          </a:prstGeom>
          <a:ln>
            <a:solidFill>
              <a:schemeClr val="tx1"/>
            </a:solidFill>
            <a:tailEnd type="triangle"/>
          </a:ln>
        </p:spPr>
        <p:style>
          <a:lnRef idx="3">
            <a:schemeClr val="accent4"/>
          </a:lnRef>
          <a:fillRef idx="0">
            <a:schemeClr val="accent4"/>
          </a:fillRef>
          <a:effectRef idx="2">
            <a:schemeClr val="accent4"/>
          </a:effectRef>
          <a:fontRef idx="minor">
            <a:schemeClr val="tx1"/>
          </a:fontRef>
        </p:style>
      </p:cxnSp>
      <p:cxnSp>
        <p:nvCxnSpPr>
          <p:cNvPr id="41" name="Прямая со стрелкой 40"/>
          <p:cNvCxnSpPr/>
          <p:nvPr/>
        </p:nvCxnSpPr>
        <p:spPr>
          <a:xfrm flipV="1">
            <a:off x="9014929" y="4218115"/>
            <a:ext cx="895190" cy="547300"/>
          </a:xfrm>
          <a:prstGeom prst="straightConnector1">
            <a:avLst/>
          </a:prstGeom>
          <a:ln>
            <a:solidFill>
              <a:schemeClr val="tx1"/>
            </a:solidFill>
            <a:tailEnd type="triangle"/>
          </a:ln>
        </p:spPr>
        <p:style>
          <a:lnRef idx="3">
            <a:schemeClr val="accent4"/>
          </a:lnRef>
          <a:fillRef idx="0">
            <a:schemeClr val="accent4"/>
          </a:fillRef>
          <a:effectRef idx="2">
            <a:schemeClr val="accent4"/>
          </a:effectRef>
          <a:fontRef idx="minor">
            <a:schemeClr val="tx1"/>
          </a:fontRef>
        </p:style>
      </p:cxnSp>
      <p:cxnSp>
        <p:nvCxnSpPr>
          <p:cNvPr id="45" name="Прямая со стрелкой 44"/>
          <p:cNvCxnSpPr/>
          <p:nvPr/>
        </p:nvCxnSpPr>
        <p:spPr>
          <a:xfrm flipV="1">
            <a:off x="9014929" y="4131472"/>
            <a:ext cx="1302963" cy="1618823"/>
          </a:xfrm>
          <a:prstGeom prst="straightConnector1">
            <a:avLst/>
          </a:prstGeom>
          <a:ln>
            <a:solidFill>
              <a:schemeClr val="tx1"/>
            </a:solidFill>
            <a:tailEnd type="triangle"/>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41173970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5043" y="350108"/>
            <a:ext cx="10079566" cy="1320800"/>
          </a:xfrm>
        </p:spPr>
        <p:txBody>
          <a:bodyPr>
            <a:normAutofit fontScale="90000"/>
          </a:bodyPr>
          <a:lstStyle/>
          <a:p>
            <a:pPr algn="ctr"/>
            <a:r>
              <a:rPr lang="en-US" sz="3100" dirty="0">
                <a:solidFill>
                  <a:srgbClr val="5FCBEF">
                    <a:lumMod val="75000"/>
                  </a:srgb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Existential-humanistic</a:t>
            </a:r>
            <a:r>
              <a:rPr lang="ru-RU" sz="3100" dirty="0">
                <a:solidFill>
                  <a:srgbClr val="5FCBEF">
                    <a:lumMod val="75000"/>
                  </a:srgb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100" dirty="0" smtClean="0">
                <a:solidFill>
                  <a:schemeClr val="accent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psychology</a:t>
            </a:r>
            <a:r>
              <a:rPr lang="en-US" sz="2800" dirty="0" smtClean="0">
                <a:solidFill>
                  <a:srgbClr val="5FCBEF">
                    <a:lumMod val="75000"/>
                  </a:srgbClr>
                </a:solidFill>
                <a:latin typeface="Arial" panose="020B0604020202020204" pitchFamily="34" charset="0"/>
                <a:cs typeface="Arial" panose="020B0604020202020204" pitchFamily="34" charset="0"/>
              </a:rPr>
              <a:t/>
            </a:r>
            <a:br>
              <a:rPr lang="en-US" sz="2800" dirty="0" smtClean="0">
                <a:solidFill>
                  <a:srgbClr val="5FCBEF">
                    <a:lumMod val="75000"/>
                  </a:srgbClr>
                </a:solidFill>
                <a:latin typeface="Arial" panose="020B0604020202020204" pitchFamily="34" charset="0"/>
                <a:cs typeface="Arial" panose="020B0604020202020204" pitchFamily="34" charset="0"/>
              </a:rPr>
            </a:br>
            <a:r>
              <a:rPr lang="en-US" sz="2800" dirty="0" smtClean="0">
                <a:solidFill>
                  <a:schemeClr val="tx1"/>
                </a:solidFill>
                <a:latin typeface="Arial" panose="020B0604020202020204" pitchFamily="34" charset="0"/>
                <a:cs typeface="Arial" panose="020B0604020202020204" pitchFamily="34" charset="0"/>
              </a:rPr>
              <a:t>Conscious+ Unconscious responses= reduced MI profile</a:t>
            </a:r>
            <a:r>
              <a:rPr lang="ru-RU" sz="2800" dirty="0">
                <a:solidFill>
                  <a:srgbClr val="2E83C3">
                    <a:lumMod val="75000"/>
                  </a:srgbClr>
                </a:solidFill>
                <a:latin typeface="Arial" panose="020B0604020202020204" pitchFamily="34" charset="0"/>
                <a:cs typeface="Arial" panose="020B0604020202020204" pitchFamily="34" charset="0"/>
              </a:rPr>
              <a:t/>
            </a:r>
            <a:br>
              <a:rPr lang="ru-RU" sz="2800" dirty="0">
                <a:solidFill>
                  <a:srgbClr val="2E83C3">
                    <a:lumMod val="75000"/>
                  </a:srgbClr>
                </a:solidFill>
                <a:latin typeface="Arial" panose="020B0604020202020204" pitchFamily="34" charset="0"/>
                <a:cs typeface="Arial" panose="020B0604020202020204" pitchFamily="34" charset="0"/>
              </a:rPr>
            </a:b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67272451"/>
              </p:ext>
            </p:extLst>
          </p:nvPr>
        </p:nvGraphicFramePr>
        <p:xfrm>
          <a:off x="7339872" y="2179172"/>
          <a:ext cx="3614737" cy="356711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p:cNvGraphicFramePr>
            <a:graphicFrameLocks/>
          </p:cNvGraphicFramePr>
          <p:nvPr>
            <p:extLst>
              <p:ext uri="{D42A27DB-BD31-4B8C-83A1-F6EECF244321}">
                <p14:modId xmlns:p14="http://schemas.microsoft.com/office/powerpoint/2010/main" val="1640969666"/>
              </p:ext>
            </p:extLst>
          </p:nvPr>
        </p:nvGraphicFramePr>
        <p:xfrm>
          <a:off x="-141784" y="2179172"/>
          <a:ext cx="3908425" cy="346800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 5"/>
          <p:cNvGraphicFramePr>
            <a:graphicFrameLocks/>
          </p:cNvGraphicFramePr>
          <p:nvPr>
            <p:extLst>
              <p:ext uri="{D42A27DB-BD31-4B8C-83A1-F6EECF244321}">
                <p14:modId xmlns:p14="http://schemas.microsoft.com/office/powerpoint/2010/main" val="1192362569"/>
              </p:ext>
            </p:extLst>
          </p:nvPr>
        </p:nvGraphicFramePr>
        <p:xfrm>
          <a:off x="3766641" y="2179172"/>
          <a:ext cx="3611820" cy="3534719"/>
        </p:xfrm>
        <a:graphic>
          <a:graphicData uri="http://schemas.openxmlformats.org/drawingml/2006/chart">
            <c:chart xmlns:c="http://schemas.openxmlformats.org/drawingml/2006/chart" xmlns:r="http://schemas.openxmlformats.org/officeDocument/2006/relationships" r:id="rId5"/>
          </a:graphicData>
        </a:graphic>
      </p:graphicFrame>
      <p:sp>
        <p:nvSpPr>
          <p:cNvPr id="3" name="Rectangle 2"/>
          <p:cNvSpPr/>
          <p:nvPr/>
        </p:nvSpPr>
        <p:spPr>
          <a:xfrm>
            <a:off x="1010557" y="5657008"/>
            <a:ext cx="2274982" cy="369332"/>
          </a:xfrm>
          <a:prstGeom prst="rect">
            <a:avLst/>
          </a:prstGeom>
        </p:spPr>
        <p:txBody>
          <a:bodyPr wrap="none">
            <a:spAutoFit/>
          </a:bodyPr>
          <a:lstStyle/>
          <a:p>
            <a:r>
              <a:rPr lang="en-US" dirty="0" smtClean="0">
                <a:latin typeface="Arial" panose="020B0604020202020204" pitchFamily="34" charset="0"/>
                <a:cs typeface="Arial" panose="020B0604020202020204" pitchFamily="34" charset="0"/>
              </a:rPr>
              <a:t>Conscious MI profile</a:t>
            </a:r>
            <a:endParaRPr lang="en-US" dirty="0"/>
          </a:p>
        </p:txBody>
      </p:sp>
      <p:sp>
        <p:nvSpPr>
          <p:cNvPr id="7" name="Rectangle 6"/>
          <p:cNvSpPr/>
          <p:nvPr/>
        </p:nvSpPr>
        <p:spPr>
          <a:xfrm>
            <a:off x="4986253" y="5628510"/>
            <a:ext cx="2518638" cy="369332"/>
          </a:xfrm>
          <a:prstGeom prst="rect">
            <a:avLst/>
          </a:prstGeom>
        </p:spPr>
        <p:txBody>
          <a:bodyPr wrap="none">
            <a:spAutoFit/>
          </a:bodyPr>
          <a:lstStyle/>
          <a:p>
            <a:r>
              <a:rPr lang="en-US" dirty="0" smtClean="0">
                <a:latin typeface="Arial" panose="020B0604020202020204" pitchFamily="34" charset="0"/>
                <a:cs typeface="Arial" panose="020B0604020202020204" pitchFamily="34" charset="0"/>
              </a:rPr>
              <a:t>Unconscious MI profile</a:t>
            </a:r>
            <a:endParaRPr lang="en-US" dirty="0"/>
          </a:p>
        </p:txBody>
      </p:sp>
      <p:sp>
        <p:nvSpPr>
          <p:cNvPr id="8" name="Rectangle 7"/>
          <p:cNvSpPr/>
          <p:nvPr/>
        </p:nvSpPr>
        <p:spPr>
          <a:xfrm>
            <a:off x="8385679" y="5647173"/>
            <a:ext cx="2018501" cy="369332"/>
          </a:xfrm>
          <a:prstGeom prst="rect">
            <a:avLst/>
          </a:prstGeom>
        </p:spPr>
        <p:txBody>
          <a:bodyPr wrap="none">
            <a:spAutoFit/>
          </a:bodyPr>
          <a:lstStyle/>
          <a:p>
            <a:r>
              <a:rPr lang="en-US" dirty="0" smtClean="0">
                <a:latin typeface="Arial" panose="020B0604020202020204" pitchFamily="34" charset="0"/>
                <a:cs typeface="Arial" panose="020B0604020202020204" pitchFamily="34" charset="0"/>
              </a:rPr>
              <a:t>General MI profile</a:t>
            </a:r>
            <a:endParaRPr lang="en-US" dirty="0"/>
          </a:p>
        </p:txBody>
      </p:sp>
    </p:spTree>
    <p:extLst>
      <p:ext uri="{BB962C8B-B14F-4D97-AF65-F5344CB8AC3E}">
        <p14:creationId xmlns:p14="http://schemas.microsoft.com/office/powerpoint/2010/main" val="3206325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91396" y="332511"/>
            <a:ext cx="9730291" cy="349133"/>
          </a:xfrm>
        </p:spPr>
        <p:txBody>
          <a:bodyPr>
            <a:noAutofit/>
          </a:bodyPr>
          <a:lstStyle/>
          <a:p>
            <a:pPr algn="ctr"/>
            <a:r>
              <a:rPr lang="en-US" sz="2800" b="1" dirty="0">
                <a:solidFill>
                  <a:schemeClr val="accent1">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Existential-humanistic</a:t>
            </a:r>
            <a:r>
              <a:rPr lang="ru-RU" sz="2800" b="1" dirty="0">
                <a:solidFill>
                  <a:schemeClr val="accent1">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800" dirty="0" smtClean="0">
                <a:solidFill>
                  <a:schemeClr val="accent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psychology</a:t>
            </a:r>
            <a:r>
              <a:rPr lang="ru-RU" sz="2800" dirty="0" smtClean="0">
                <a:solidFill>
                  <a:schemeClr val="accent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800" dirty="0" smtClean="0">
                <a:solidFill>
                  <a:schemeClr val="accent2">
                    <a:lumMod val="75000"/>
                  </a:schemeClr>
                </a:solidFill>
                <a:latin typeface="Arial" panose="020B0604020202020204" pitchFamily="34" charset="0"/>
                <a:cs typeface="Arial" panose="020B0604020202020204" pitchFamily="34" charset="0"/>
              </a:rPr>
              <a:t>&amp;</a:t>
            </a:r>
            <a:r>
              <a:rPr lang="en-US" sz="2800" dirty="0" smtClean="0">
                <a:solidFill>
                  <a:schemeClr val="tx1"/>
                </a:solidFill>
                <a:latin typeface="Arial" panose="020B0604020202020204" pitchFamily="34" charset="0"/>
                <a:cs typeface="Arial" panose="020B0604020202020204" pitchFamily="34" charset="0"/>
              </a:rPr>
              <a:t> </a:t>
            </a:r>
            <a:r>
              <a:rPr lang="en-US" sz="2400" dirty="0" err="1" smtClean="0">
                <a:solidFill>
                  <a:schemeClr val="tx1"/>
                </a:solidFill>
                <a:latin typeface="Arial" panose="020B0604020202020204" pitchFamily="34" charset="0"/>
                <a:cs typeface="Arial" panose="020B0604020202020204" pitchFamily="34" charset="0"/>
              </a:rPr>
              <a:t>VibraMI</a:t>
            </a:r>
            <a:endParaRPr lang="ru-RU" sz="2400" dirty="0">
              <a:solidFill>
                <a:schemeClr val="tx1"/>
              </a:solidFill>
            </a:endParaRPr>
          </a:p>
        </p:txBody>
      </p:sp>
      <p:graphicFrame>
        <p:nvGraphicFramePr>
          <p:cNvPr id="6" name="Объект 7"/>
          <p:cNvGraphicFramePr>
            <a:graphicFrameLocks/>
          </p:cNvGraphicFramePr>
          <p:nvPr>
            <p:extLst>
              <p:ext uri="{D42A27DB-BD31-4B8C-83A1-F6EECF244321}">
                <p14:modId xmlns:p14="http://schemas.microsoft.com/office/powerpoint/2010/main" val="3994820285"/>
              </p:ext>
            </p:extLst>
          </p:nvPr>
        </p:nvGraphicFramePr>
        <p:xfrm>
          <a:off x="914400" y="840452"/>
          <a:ext cx="4900880" cy="2746527"/>
        </p:xfrm>
        <a:graphic>
          <a:graphicData uri="http://schemas.openxmlformats.org/drawingml/2006/table">
            <a:tbl>
              <a:tblPr/>
              <a:tblGrid>
                <a:gridCol w="389952">
                  <a:extLst>
                    <a:ext uri="{9D8B030D-6E8A-4147-A177-3AD203B41FA5}">
                      <a16:colId xmlns:a16="http://schemas.microsoft.com/office/drawing/2014/main" val="20000"/>
                    </a:ext>
                  </a:extLst>
                </a:gridCol>
                <a:gridCol w="519936">
                  <a:extLst>
                    <a:ext uri="{9D8B030D-6E8A-4147-A177-3AD203B41FA5}">
                      <a16:colId xmlns:a16="http://schemas.microsoft.com/office/drawing/2014/main" val="20001"/>
                    </a:ext>
                  </a:extLst>
                </a:gridCol>
                <a:gridCol w="481422">
                  <a:extLst>
                    <a:ext uri="{9D8B030D-6E8A-4147-A177-3AD203B41FA5}">
                      <a16:colId xmlns:a16="http://schemas.microsoft.com/office/drawing/2014/main" val="20002"/>
                    </a:ext>
                  </a:extLst>
                </a:gridCol>
                <a:gridCol w="3509570">
                  <a:extLst>
                    <a:ext uri="{9D8B030D-6E8A-4147-A177-3AD203B41FA5}">
                      <a16:colId xmlns:a16="http://schemas.microsoft.com/office/drawing/2014/main" val="20003"/>
                    </a:ext>
                  </a:extLst>
                </a:gridCol>
              </a:tblGrid>
              <a:tr h="287278">
                <a:tc>
                  <a:txBody>
                    <a:bodyPr/>
                    <a:lstStyle/>
                    <a:p>
                      <a:pPr algn="l" fontAlgn="ctr"/>
                      <a:r>
                        <a:rPr lang="ru-RU" sz="1200" b="0" i="0" u="none" strike="noStrike" dirty="0">
                          <a:solidFill>
                            <a:srgbClr val="000000"/>
                          </a:solidFill>
                          <a:effectLst/>
                          <a:latin typeface="Calibri"/>
                        </a:rPr>
                        <a:t>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ctr"/>
                      <a:r>
                        <a:rPr lang="ru-RU" sz="1400" b="1" i="0" u="none" strike="noStrike">
                          <a:solidFill>
                            <a:srgbClr val="000000"/>
                          </a:solidFill>
                          <a:effectLst/>
                          <a:latin typeface="Calibri"/>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ctr"/>
                      <a:r>
                        <a:rPr lang="ru-RU" sz="1400" b="1" i="0" u="none" strike="noStrike">
                          <a:solidFill>
                            <a:srgbClr val="000000"/>
                          </a:solidFill>
                          <a:effectLst/>
                          <a:latin typeface="Calibri"/>
                        </a:rPr>
                        <a:t>№</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400" b="1" i="0" u="none" strike="noStrike" dirty="0">
                          <a:solidFill>
                            <a:srgbClr val="000000"/>
                          </a:solidFill>
                          <a:effectLst/>
                          <a:latin typeface="Calibri" panose="020F0502020204030204" pitchFamily="34" charset="0"/>
                        </a:rPr>
                        <a:t>Broad field</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412330">
                <a:tc>
                  <a:txBody>
                    <a:bodyPr/>
                    <a:lstStyle/>
                    <a:p>
                      <a:pPr algn="ctr" fontAlgn="ctr"/>
                      <a:r>
                        <a:rPr lang="ru-RU" sz="1200" b="0" i="0" u="none" strike="noStrike" dirty="0">
                          <a:solidFill>
                            <a:srgbClr val="000000"/>
                          </a:solidFill>
                          <a:effectLst/>
                          <a:latin typeface="Calibri" panose="020F0502020204030204" pitchFamily="34" charset="0"/>
                        </a:rPr>
                        <a:t>1</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ru-RU" sz="1200" b="0" i="0" u="none" strike="noStrike" dirty="0">
                          <a:solidFill>
                            <a:srgbClr val="000000"/>
                          </a:solidFill>
                          <a:effectLst/>
                          <a:latin typeface="Calibri" panose="020F0502020204030204" pitchFamily="34" charset="0"/>
                        </a:rPr>
                        <a:t>67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ru-RU" sz="1200" b="0" i="0" u="none" strike="noStrike" dirty="0">
                          <a:solidFill>
                            <a:srgbClr val="000000"/>
                          </a:solidFill>
                          <a:effectLst/>
                          <a:latin typeface="Calibri" panose="020F0502020204030204" pitchFamily="34" charset="0"/>
                        </a:rPr>
                        <a:t>06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400" b="0" i="0" u="none" strike="noStrike" dirty="0">
                          <a:solidFill>
                            <a:srgbClr val="000000"/>
                          </a:solidFill>
                          <a:effectLst/>
                          <a:latin typeface="Calibri" panose="020F0502020204030204" pitchFamily="34" charset="0"/>
                        </a:rPr>
                        <a:t>Information and Communication Technologies (ICTs)</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13078">
                <a:tc>
                  <a:txBody>
                    <a:bodyPr/>
                    <a:lstStyle/>
                    <a:p>
                      <a:pPr algn="ctr" fontAlgn="ctr"/>
                      <a:r>
                        <a:rPr lang="ru-RU" sz="1200" b="0" i="0" u="none" strike="noStrike" dirty="0">
                          <a:solidFill>
                            <a:srgbClr val="000000"/>
                          </a:solidFill>
                          <a:effectLst/>
                          <a:latin typeface="Calibri" panose="020F0502020204030204" pitchFamily="34" charset="0"/>
                        </a:rPr>
                        <a:t>2</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ru-RU" sz="1200" b="0" i="0" u="none" strike="noStrike" dirty="0">
                          <a:solidFill>
                            <a:srgbClr val="000000"/>
                          </a:solidFill>
                          <a:effectLst/>
                          <a:latin typeface="Calibri" panose="020F0502020204030204" pitchFamily="34" charset="0"/>
                        </a:rPr>
                        <a:t>66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ru-RU" sz="1200" b="0" i="0" u="none" strike="noStrike" dirty="0">
                          <a:solidFill>
                            <a:srgbClr val="000000"/>
                          </a:solidFill>
                          <a:effectLst/>
                          <a:latin typeface="Calibri" panose="020F0502020204030204" pitchFamily="34" charset="0"/>
                        </a:rPr>
                        <a:t>07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400" b="0" i="0" u="none" strike="noStrike" dirty="0">
                          <a:solidFill>
                            <a:srgbClr val="000000"/>
                          </a:solidFill>
                          <a:effectLst/>
                          <a:latin typeface="Calibri" panose="020F0502020204030204" pitchFamily="34" charset="0"/>
                        </a:rPr>
                        <a:t>Engineering, manufacturing and construction</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39924">
                <a:tc>
                  <a:txBody>
                    <a:bodyPr/>
                    <a:lstStyle/>
                    <a:p>
                      <a:pPr algn="ctr" fontAlgn="ctr"/>
                      <a:r>
                        <a:rPr lang="ru-RU" sz="1200" b="0" i="0" u="none" strike="noStrike">
                          <a:solidFill>
                            <a:srgbClr val="000000"/>
                          </a:solidFill>
                          <a:effectLst/>
                          <a:latin typeface="Calibri" panose="020F0502020204030204" pitchFamily="34" charset="0"/>
                        </a:rPr>
                        <a:t>3</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ru-RU" sz="1200" b="0" i="0" u="none" strike="noStrike" dirty="0">
                          <a:solidFill>
                            <a:srgbClr val="000000"/>
                          </a:solidFill>
                          <a:effectLst/>
                          <a:latin typeface="Calibri" panose="020F0502020204030204" pitchFamily="34" charset="0"/>
                        </a:rPr>
                        <a:t>55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ru-RU" sz="1200" b="0" i="0" u="none" strike="noStrike">
                          <a:solidFill>
                            <a:srgbClr val="000000"/>
                          </a:solidFill>
                          <a:effectLst/>
                          <a:latin typeface="Calibri" panose="020F0502020204030204" pitchFamily="34" charset="0"/>
                        </a:rPr>
                        <a:t>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400" b="0" i="0" u="none" strike="noStrike" dirty="0">
                          <a:solidFill>
                            <a:srgbClr val="000000"/>
                          </a:solidFill>
                          <a:effectLst/>
                          <a:latin typeface="Calibri" panose="020F0502020204030204" pitchFamily="34" charset="0"/>
                        </a:rPr>
                        <a:t>Education</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13078">
                <a:tc>
                  <a:txBody>
                    <a:bodyPr/>
                    <a:lstStyle/>
                    <a:p>
                      <a:pPr algn="ctr" fontAlgn="ctr"/>
                      <a:r>
                        <a:rPr lang="ru-RU" sz="1200" b="0" i="0" u="none" strike="noStrike">
                          <a:solidFill>
                            <a:srgbClr val="000000"/>
                          </a:solidFill>
                          <a:effectLst/>
                          <a:latin typeface="Calibri" panose="020F0502020204030204" pitchFamily="34" charset="0"/>
                        </a:rPr>
                        <a:t>4</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ru-RU" sz="1200" b="0" i="0" u="none" strike="noStrike" dirty="0">
                          <a:solidFill>
                            <a:srgbClr val="000000"/>
                          </a:solidFill>
                          <a:effectLst/>
                          <a:latin typeface="Calibri" panose="020F0502020204030204" pitchFamily="34" charset="0"/>
                        </a:rPr>
                        <a:t>54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ru-RU" sz="1200" b="0" i="0" u="none" strike="noStrike" dirty="0">
                          <a:solidFill>
                            <a:srgbClr val="000000"/>
                          </a:solidFill>
                          <a:effectLst/>
                          <a:latin typeface="Calibri" panose="020F0502020204030204" pitchFamily="34" charset="0"/>
                        </a:rPr>
                        <a:t>04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400" b="0" i="0" u="none" strike="noStrike" dirty="0">
                          <a:solidFill>
                            <a:srgbClr val="000000"/>
                          </a:solidFill>
                          <a:effectLst/>
                          <a:latin typeface="Calibri" panose="020F0502020204030204" pitchFamily="34" charset="0"/>
                        </a:rPr>
                        <a:t>Business, administration and law</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213078">
                <a:tc>
                  <a:txBody>
                    <a:bodyPr/>
                    <a:lstStyle/>
                    <a:p>
                      <a:pPr algn="ctr" fontAlgn="ctr"/>
                      <a:r>
                        <a:rPr lang="ru-RU" sz="1200" b="0" i="0" u="none" strike="noStrike">
                          <a:solidFill>
                            <a:srgbClr val="000000"/>
                          </a:solidFill>
                          <a:effectLst/>
                          <a:latin typeface="Calibri" panose="020F0502020204030204" pitchFamily="34" charset="0"/>
                        </a:rPr>
                        <a:t>5</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ru-RU" sz="1200" b="0" i="0" u="none" strike="noStrike">
                          <a:solidFill>
                            <a:srgbClr val="000000"/>
                          </a:solidFill>
                          <a:effectLst/>
                          <a:latin typeface="Calibri" panose="020F0502020204030204" pitchFamily="34" charset="0"/>
                        </a:rPr>
                        <a:t>52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ru-RU" sz="1200" b="0" i="0" u="none" strike="noStrike" dirty="0">
                          <a:solidFill>
                            <a:srgbClr val="000000"/>
                          </a:solidFill>
                          <a:effectLst/>
                          <a:latin typeface="Calibri" panose="020F0502020204030204" pitchFamily="34" charset="0"/>
                        </a:rPr>
                        <a:t>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400" b="0" i="0" u="none" strike="noStrike" dirty="0">
                          <a:solidFill>
                            <a:srgbClr val="000000"/>
                          </a:solidFill>
                          <a:effectLst/>
                          <a:latin typeface="Calibri" panose="020F0502020204030204" pitchFamily="34" charset="0"/>
                        </a:rPr>
                        <a:t>Services</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213078">
                <a:tc>
                  <a:txBody>
                    <a:bodyPr/>
                    <a:lstStyle/>
                    <a:p>
                      <a:pPr algn="ctr" fontAlgn="ctr"/>
                      <a:r>
                        <a:rPr lang="ru-RU" sz="1200" b="0" i="0" u="none" strike="noStrike">
                          <a:solidFill>
                            <a:srgbClr val="000000"/>
                          </a:solidFill>
                          <a:effectLst/>
                          <a:latin typeface="Calibri" panose="020F0502020204030204" pitchFamily="34" charset="0"/>
                        </a:rPr>
                        <a:t>6</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ru-RU" sz="1200" b="0" i="0" u="none" strike="noStrike">
                          <a:solidFill>
                            <a:srgbClr val="000000"/>
                          </a:solidFill>
                          <a:effectLst/>
                          <a:latin typeface="Calibri" panose="020F0502020204030204" pitchFamily="34" charset="0"/>
                        </a:rPr>
                        <a:t>51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ru-RU" sz="1200" b="0" i="0" u="none" strike="noStrike" dirty="0">
                          <a:solidFill>
                            <a:srgbClr val="000000"/>
                          </a:solidFill>
                          <a:effectLst/>
                          <a:latin typeface="Calibri" panose="020F0502020204030204" pitchFamily="34" charset="0"/>
                        </a:rPr>
                        <a:t>03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400" b="0" i="0" u="none" strike="noStrike" dirty="0">
                          <a:solidFill>
                            <a:srgbClr val="000000"/>
                          </a:solidFill>
                          <a:effectLst/>
                          <a:latin typeface="Calibri" panose="020F0502020204030204" pitchFamily="34" charset="0"/>
                        </a:rPr>
                        <a:t>Social sciences, journalism and information</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213078">
                <a:tc>
                  <a:txBody>
                    <a:bodyPr/>
                    <a:lstStyle/>
                    <a:p>
                      <a:pPr algn="ctr" fontAlgn="ctr"/>
                      <a:r>
                        <a:rPr lang="ru-RU" sz="1200" b="0" i="0" u="none" strike="noStrike">
                          <a:solidFill>
                            <a:srgbClr val="000000"/>
                          </a:solidFill>
                          <a:effectLst/>
                          <a:latin typeface="Calibri" panose="020F0502020204030204" pitchFamily="34" charset="0"/>
                        </a:rPr>
                        <a:t>7</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ru-RU" sz="1200" b="0" i="0" u="none" strike="noStrike">
                          <a:solidFill>
                            <a:srgbClr val="000000"/>
                          </a:solidFill>
                          <a:effectLst/>
                          <a:latin typeface="Calibri" panose="020F0502020204030204" pitchFamily="34" charset="0"/>
                        </a:rPr>
                        <a:t>48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ru-RU" sz="1200" b="0" i="0" u="none" strike="noStrike" dirty="0">
                          <a:solidFill>
                            <a:srgbClr val="000000"/>
                          </a:solidFill>
                          <a:effectLst/>
                          <a:latin typeface="Calibri" panose="020F0502020204030204" pitchFamily="34" charset="0"/>
                        </a:rPr>
                        <a:t>05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400" b="0" i="0" u="none" strike="noStrike" dirty="0">
                          <a:solidFill>
                            <a:srgbClr val="000000"/>
                          </a:solidFill>
                          <a:effectLst/>
                          <a:latin typeface="Calibri" panose="020F0502020204030204" pitchFamily="34" charset="0"/>
                        </a:rPr>
                        <a:t>Natural sciences, mathematics and statistics</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213078">
                <a:tc>
                  <a:txBody>
                    <a:bodyPr/>
                    <a:lstStyle/>
                    <a:p>
                      <a:pPr algn="ctr" fontAlgn="ctr"/>
                      <a:r>
                        <a:rPr lang="ru-RU" sz="1200" b="0" i="0" u="none" strike="noStrike">
                          <a:solidFill>
                            <a:srgbClr val="000000"/>
                          </a:solidFill>
                          <a:effectLst/>
                          <a:latin typeface="Calibri" panose="020F0502020204030204" pitchFamily="34" charset="0"/>
                        </a:rPr>
                        <a:t>8</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ru-RU" sz="1200" b="0" i="0" u="none" strike="noStrike">
                          <a:solidFill>
                            <a:srgbClr val="000000"/>
                          </a:solidFill>
                          <a:effectLst/>
                          <a:latin typeface="Calibri" panose="020F0502020204030204" pitchFamily="34" charset="0"/>
                        </a:rPr>
                        <a:t>45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ru-RU" sz="1200" b="0" i="0" u="none" strike="noStrike" dirty="0">
                          <a:solidFill>
                            <a:srgbClr val="000000"/>
                          </a:solidFill>
                          <a:effectLst/>
                          <a:latin typeface="Calibri" panose="020F0502020204030204" pitchFamily="34" charset="0"/>
                        </a:rPr>
                        <a:t>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400" b="0" i="0" u="none" strike="noStrike" dirty="0">
                          <a:solidFill>
                            <a:srgbClr val="000000"/>
                          </a:solidFill>
                          <a:effectLst/>
                          <a:latin typeface="Calibri" panose="020F0502020204030204" pitchFamily="34" charset="0"/>
                        </a:rPr>
                        <a:t>Arts and humanities</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213078">
                <a:tc>
                  <a:txBody>
                    <a:bodyPr/>
                    <a:lstStyle/>
                    <a:p>
                      <a:pPr algn="ctr" fontAlgn="ctr"/>
                      <a:r>
                        <a:rPr lang="ru-RU" sz="1200" b="0" i="0" u="none" strike="noStrike">
                          <a:solidFill>
                            <a:srgbClr val="000000"/>
                          </a:solidFill>
                          <a:effectLst/>
                          <a:latin typeface="Calibri" panose="020F0502020204030204" pitchFamily="34" charset="0"/>
                        </a:rPr>
                        <a:t>9</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ru-RU" sz="1200" b="0" i="0" u="none" strike="noStrike">
                          <a:solidFill>
                            <a:srgbClr val="000000"/>
                          </a:solidFill>
                          <a:effectLst/>
                          <a:latin typeface="Calibri" panose="020F0502020204030204" pitchFamily="34" charset="0"/>
                        </a:rPr>
                        <a:t>41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ru-RU" sz="1200" b="0" i="0" u="none" strike="noStrike" dirty="0">
                          <a:solidFill>
                            <a:srgbClr val="000000"/>
                          </a:solidFill>
                          <a:effectLst/>
                          <a:latin typeface="Calibri" panose="020F0502020204030204" pitchFamily="34" charset="0"/>
                        </a:rPr>
                        <a:t>09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400" b="0" i="0" u="none" strike="noStrike" dirty="0">
                          <a:solidFill>
                            <a:srgbClr val="000000"/>
                          </a:solidFill>
                          <a:effectLst/>
                          <a:latin typeface="Calibri" panose="020F0502020204030204" pitchFamily="34" charset="0"/>
                        </a:rPr>
                        <a:t>Health and welfare</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213078">
                <a:tc>
                  <a:txBody>
                    <a:bodyPr/>
                    <a:lstStyle/>
                    <a:p>
                      <a:pPr algn="ctr" fontAlgn="ctr"/>
                      <a:r>
                        <a:rPr lang="ru-RU" sz="1200" b="0" i="0" u="none" strike="noStrike">
                          <a:solidFill>
                            <a:srgbClr val="000000"/>
                          </a:solidFill>
                          <a:effectLst/>
                          <a:latin typeface="Calibri" panose="020F0502020204030204" pitchFamily="34" charset="0"/>
                        </a:rPr>
                        <a:t>10</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ru-RU" sz="1200" b="0" i="0" u="none" strike="noStrike" dirty="0">
                          <a:solidFill>
                            <a:srgbClr val="000000"/>
                          </a:solidFill>
                          <a:effectLst/>
                          <a:latin typeface="Calibri" panose="020F0502020204030204" pitchFamily="34" charset="0"/>
                        </a:rPr>
                        <a:t>36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ru-RU" sz="1200" b="0" i="0" u="none" strike="noStrike" dirty="0">
                          <a:solidFill>
                            <a:srgbClr val="000000"/>
                          </a:solidFill>
                          <a:effectLst/>
                          <a:latin typeface="Calibri" panose="020F0502020204030204" pitchFamily="34" charset="0"/>
                        </a:rPr>
                        <a:t>08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400" b="0" i="0" u="none" strike="noStrike" dirty="0">
                          <a:solidFill>
                            <a:srgbClr val="000000"/>
                          </a:solidFill>
                          <a:effectLst/>
                          <a:latin typeface="Calibri" panose="020F0502020204030204" pitchFamily="34" charset="0"/>
                        </a:rPr>
                        <a:t>Agriculture, forestry, fisheries and veterinary</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bl>
          </a:graphicData>
        </a:graphic>
      </p:graphicFrame>
      <p:graphicFrame>
        <p:nvGraphicFramePr>
          <p:cNvPr id="8" name="Таблица 7"/>
          <p:cNvGraphicFramePr>
            <a:graphicFrameLocks noGrp="1"/>
          </p:cNvGraphicFramePr>
          <p:nvPr>
            <p:extLst>
              <p:ext uri="{D42A27DB-BD31-4B8C-83A1-F6EECF244321}">
                <p14:modId xmlns:p14="http://schemas.microsoft.com/office/powerpoint/2010/main" val="3045107260"/>
              </p:ext>
            </p:extLst>
          </p:nvPr>
        </p:nvGraphicFramePr>
        <p:xfrm>
          <a:off x="914400" y="3798277"/>
          <a:ext cx="4900882" cy="2779071"/>
        </p:xfrm>
        <a:graphic>
          <a:graphicData uri="http://schemas.openxmlformats.org/drawingml/2006/table">
            <a:tbl>
              <a:tblPr/>
              <a:tblGrid>
                <a:gridCol w="389952">
                  <a:extLst>
                    <a:ext uri="{9D8B030D-6E8A-4147-A177-3AD203B41FA5}">
                      <a16:colId xmlns:a16="http://schemas.microsoft.com/office/drawing/2014/main" val="20000"/>
                    </a:ext>
                  </a:extLst>
                </a:gridCol>
                <a:gridCol w="519935">
                  <a:extLst>
                    <a:ext uri="{9D8B030D-6E8A-4147-A177-3AD203B41FA5}">
                      <a16:colId xmlns:a16="http://schemas.microsoft.com/office/drawing/2014/main" val="20001"/>
                    </a:ext>
                  </a:extLst>
                </a:gridCol>
                <a:gridCol w="481423">
                  <a:extLst>
                    <a:ext uri="{9D8B030D-6E8A-4147-A177-3AD203B41FA5}">
                      <a16:colId xmlns:a16="http://schemas.microsoft.com/office/drawing/2014/main" val="20002"/>
                    </a:ext>
                  </a:extLst>
                </a:gridCol>
                <a:gridCol w="3509572">
                  <a:extLst>
                    <a:ext uri="{9D8B030D-6E8A-4147-A177-3AD203B41FA5}">
                      <a16:colId xmlns:a16="http://schemas.microsoft.com/office/drawing/2014/main" val="20003"/>
                    </a:ext>
                  </a:extLst>
                </a:gridCol>
              </a:tblGrid>
              <a:tr h="268725">
                <a:tc>
                  <a:txBody>
                    <a:bodyPr/>
                    <a:lstStyle/>
                    <a:p>
                      <a:pPr algn="ctr" fontAlgn="ctr"/>
                      <a:r>
                        <a:rPr lang="ru-RU" sz="1000" b="0" i="0" u="none" strike="noStrike" dirty="0">
                          <a:solidFill>
                            <a:srgbClr val="000000"/>
                          </a:solidFill>
                          <a:effectLst/>
                          <a:latin typeface="Calibri"/>
                        </a:rPr>
                        <a:t>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ru-RU" sz="1200" b="1" i="0" u="none" strike="noStrike">
                          <a:solidFill>
                            <a:srgbClr val="000000"/>
                          </a:solidFill>
                          <a:effectLst/>
                          <a:latin typeface="Calibri"/>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ru-RU" sz="1200" b="1" i="0" u="none" strike="noStrike">
                          <a:solidFill>
                            <a:srgbClr val="000000"/>
                          </a:solidFill>
                          <a:effectLst/>
                          <a:latin typeface="Calibri"/>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200" b="1" i="0" u="none" strike="noStrike" dirty="0">
                          <a:solidFill>
                            <a:srgbClr val="000000"/>
                          </a:solidFill>
                          <a:effectLst/>
                          <a:latin typeface="Calibri" panose="020F0502020204030204" pitchFamily="34" charset="0"/>
                        </a:rPr>
                        <a:t>Narrow field</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231402">
                <a:tc>
                  <a:txBody>
                    <a:bodyPr/>
                    <a:lstStyle/>
                    <a:p>
                      <a:pPr algn="ctr" fontAlgn="ctr"/>
                      <a:r>
                        <a:rPr lang="ru-RU" sz="1400" b="0" i="0" u="none" strike="noStrike" dirty="0">
                          <a:solidFill>
                            <a:srgbClr val="000000"/>
                          </a:solidFill>
                          <a:effectLst/>
                          <a:latin typeface="Calibri" panose="020F0502020204030204" pitchFamily="34" charset="0"/>
                        </a:rPr>
                        <a:t>1</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ru-RU" sz="1400" b="0" i="0" u="none" strike="noStrike" dirty="0">
                          <a:solidFill>
                            <a:srgbClr val="000000"/>
                          </a:solidFill>
                          <a:effectLst/>
                          <a:latin typeface="Calibri" panose="020F0502020204030204" pitchFamily="34" charset="0"/>
                        </a:rPr>
                        <a:t>69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ru-RU" sz="1400" b="0" i="0" u="none" strike="noStrike">
                          <a:solidFill>
                            <a:srgbClr val="000000"/>
                          </a:solidFill>
                          <a:effectLst/>
                          <a:latin typeface="Calibri" panose="020F0502020204030204" pitchFamily="34" charset="0"/>
                        </a:rPr>
                        <a:t>072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400" b="0" i="0" u="none" strike="noStrike">
                          <a:solidFill>
                            <a:srgbClr val="000000"/>
                          </a:solidFill>
                          <a:effectLst/>
                          <a:latin typeface="Calibri" panose="020F0502020204030204" pitchFamily="34" charset="0"/>
                        </a:rPr>
                        <a:t>Manufacturing and processing</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01180">
                <a:tc>
                  <a:txBody>
                    <a:bodyPr/>
                    <a:lstStyle/>
                    <a:p>
                      <a:pPr algn="ctr" fontAlgn="ctr"/>
                      <a:r>
                        <a:rPr lang="ru-RU" sz="1400" b="0" i="0" u="none" strike="noStrike">
                          <a:solidFill>
                            <a:srgbClr val="000000"/>
                          </a:solidFill>
                          <a:effectLst/>
                          <a:latin typeface="Calibri" panose="020F0502020204030204" pitchFamily="34" charset="0"/>
                        </a:rPr>
                        <a:t>2</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ru-RU" sz="1400" b="0" i="0" u="none" strike="noStrike" dirty="0">
                          <a:solidFill>
                            <a:srgbClr val="000000"/>
                          </a:solidFill>
                          <a:effectLst/>
                          <a:latin typeface="Calibri" panose="020F0502020204030204" pitchFamily="34" charset="0"/>
                        </a:rPr>
                        <a:t>67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ru-RU" sz="1400" b="0" i="0" u="none" strike="noStrike" dirty="0">
                          <a:solidFill>
                            <a:srgbClr val="000000"/>
                          </a:solidFill>
                          <a:effectLst/>
                          <a:latin typeface="Calibri" panose="020F0502020204030204" pitchFamily="34" charset="0"/>
                        </a:rPr>
                        <a:t>061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400" b="0" i="0" u="none" strike="noStrike" dirty="0">
                          <a:solidFill>
                            <a:srgbClr val="000000"/>
                          </a:solidFill>
                          <a:effectLst/>
                          <a:latin typeface="Calibri" panose="020F0502020204030204" pitchFamily="34" charset="0"/>
                        </a:rPr>
                        <a:t>Information and Communication Technologies (ICTs)</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04969">
                <a:tc>
                  <a:txBody>
                    <a:bodyPr/>
                    <a:lstStyle/>
                    <a:p>
                      <a:pPr algn="ctr" fontAlgn="ctr"/>
                      <a:r>
                        <a:rPr lang="ru-RU" sz="1400" b="0" i="0" u="none" strike="noStrike">
                          <a:solidFill>
                            <a:srgbClr val="000000"/>
                          </a:solidFill>
                          <a:effectLst/>
                          <a:latin typeface="Calibri" panose="020F0502020204030204" pitchFamily="34" charset="0"/>
                        </a:rPr>
                        <a:t>3</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ru-RU" sz="1400" b="0" i="0" u="none" strike="noStrike">
                          <a:solidFill>
                            <a:srgbClr val="000000"/>
                          </a:solidFill>
                          <a:effectLst/>
                          <a:latin typeface="Calibri" panose="020F0502020204030204" pitchFamily="34" charset="0"/>
                        </a:rPr>
                        <a:t>64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ru-RU" sz="1400" b="0" i="0" u="none" strike="noStrike" dirty="0">
                          <a:solidFill>
                            <a:srgbClr val="000000"/>
                          </a:solidFill>
                          <a:effectLst/>
                          <a:latin typeface="Calibri" panose="020F0502020204030204" pitchFamily="34" charset="0"/>
                        </a:rPr>
                        <a:t>103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400" b="0" i="0" u="none" strike="noStrike" dirty="0">
                          <a:solidFill>
                            <a:srgbClr val="000000"/>
                          </a:solidFill>
                          <a:effectLst/>
                          <a:latin typeface="Calibri" panose="020F0502020204030204" pitchFamily="34" charset="0"/>
                        </a:rPr>
                        <a:t>Security services</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31402">
                <a:tc>
                  <a:txBody>
                    <a:bodyPr/>
                    <a:lstStyle/>
                    <a:p>
                      <a:pPr algn="ctr" fontAlgn="ctr"/>
                      <a:r>
                        <a:rPr lang="ru-RU" sz="1400" b="0" i="0" u="none" strike="noStrike">
                          <a:solidFill>
                            <a:srgbClr val="000000"/>
                          </a:solidFill>
                          <a:effectLst/>
                          <a:latin typeface="Calibri" panose="020F0502020204030204" pitchFamily="34" charset="0"/>
                        </a:rPr>
                        <a:t>4</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ru-RU" sz="1400" b="0" i="0" u="none" strike="noStrike">
                          <a:solidFill>
                            <a:srgbClr val="000000"/>
                          </a:solidFill>
                          <a:effectLst/>
                          <a:latin typeface="Calibri" panose="020F0502020204030204" pitchFamily="34" charset="0"/>
                        </a:rPr>
                        <a:t>64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ru-RU" sz="1400" b="0" i="0" u="none" strike="noStrike">
                          <a:solidFill>
                            <a:srgbClr val="000000"/>
                          </a:solidFill>
                          <a:effectLst/>
                          <a:latin typeface="Calibri" panose="020F0502020204030204" pitchFamily="34" charset="0"/>
                        </a:rPr>
                        <a:t>071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400" b="0" i="0" u="none" strike="noStrike" dirty="0">
                          <a:solidFill>
                            <a:srgbClr val="000000"/>
                          </a:solidFill>
                          <a:effectLst/>
                          <a:latin typeface="Calibri" panose="020F0502020204030204" pitchFamily="34" charset="0"/>
                        </a:rPr>
                        <a:t>Engineering and engineering trades</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231402">
                <a:tc>
                  <a:txBody>
                    <a:bodyPr/>
                    <a:lstStyle/>
                    <a:p>
                      <a:pPr algn="ctr" fontAlgn="ctr"/>
                      <a:r>
                        <a:rPr lang="ru-RU" sz="1400" b="0" i="0" u="none" strike="noStrike">
                          <a:solidFill>
                            <a:srgbClr val="000000"/>
                          </a:solidFill>
                          <a:effectLst/>
                          <a:latin typeface="Calibri" panose="020F0502020204030204" pitchFamily="34" charset="0"/>
                        </a:rPr>
                        <a:t>5</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ru-RU" sz="1400" b="0" i="0" u="none" strike="noStrike">
                          <a:solidFill>
                            <a:srgbClr val="000000"/>
                          </a:solidFill>
                          <a:effectLst/>
                          <a:latin typeface="Calibri" panose="020F0502020204030204" pitchFamily="34" charset="0"/>
                        </a:rPr>
                        <a:t>63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ru-RU" sz="1400" b="0" i="0" u="none" strike="noStrike">
                          <a:solidFill>
                            <a:srgbClr val="000000"/>
                          </a:solidFill>
                          <a:effectLst/>
                          <a:latin typeface="Calibri" panose="020F0502020204030204" pitchFamily="34" charset="0"/>
                        </a:rPr>
                        <a:t>031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400" b="0" i="0" u="none" strike="noStrike" dirty="0">
                          <a:solidFill>
                            <a:srgbClr val="000000"/>
                          </a:solidFill>
                          <a:effectLst/>
                          <a:latin typeface="Calibri" panose="020F0502020204030204" pitchFamily="34" charset="0"/>
                        </a:rPr>
                        <a:t>Social and </a:t>
                      </a:r>
                      <a:r>
                        <a:rPr lang="en-US" sz="1400" b="0" i="0" u="none" strike="noStrike" dirty="0" smtClean="0">
                          <a:solidFill>
                            <a:srgbClr val="000000"/>
                          </a:solidFill>
                          <a:effectLst/>
                          <a:latin typeface="Calibri" panose="020F0502020204030204" pitchFamily="34" charset="0"/>
                        </a:rPr>
                        <a:t>behavioral </a:t>
                      </a:r>
                      <a:r>
                        <a:rPr lang="en-US" sz="1400" b="0" i="0" u="none" strike="noStrike" dirty="0">
                          <a:solidFill>
                            <a:srgbClr val="000000"/>
                          </a:solidFill>
                          <a:effectLst/>
                          <a:latin typeface="Calibri" panose="020F0502020204030204" pitchFamily="34" charset="0"/>
                        </a:rPr>
                        <a:t>sciences</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231402">
                <a:tc>
                  <a:txBody>
                    <a:bodyPr/>
                    <a:lstStyle/>
                    <a:p>
                      <a:pPr algn="ctr" fontAlgn="ctr"/>
                      <a:r>
                        <a:rPr lang="ru-RU" sz="1400" b="0" i="0" u="none" strike="noStrike">
                          <a:solidFill>
                            <a:srgbClr val="000000"/>
                          </a:solidFill>
                          <a:effectLst/>
                          <a:latin typeface="Calibri" panose="020F0502020204030204" pitchFamily="34" charset="0"/>
                        </a:rPr>
                        <a:t>6</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ru-RU" sz="1400" b="0" i="0" u="none" strike="noStrike">
                          <a:solidFill>
                            <a:srgbClr val="000000"/>
                          </a:solidFill>
                          <a:effectLst/>
                          <a:latin typeface="Calibri" panose="020F0502020204030204" pitchFamily="34" charset="0"/>
                        </a:rPr>
                        <a:t>62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ru-RU" sz="1400" b="0" i="0" u="none" strike="noStrike">
                          <a:solidFill>
                            <a:srgbClr val="000000"/>
                          </a:solidFill>
                          <a:effectLst/>
                          <a:latin typeface="Calibri" panose="020F0502020204030204" pitchFamily="34" charset="0"/>
                        </a:rPr>
                        <a:t>042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400" b="0" i="0" u="none" strike="noStrike" dirty="0">
                          <a:solidFill>
                            <a:srgbClr val="000000"/>
                          </a:solidFill>
                          <a:effectLst/>
                          <a:latin typeface="Calibri" panose="020F0502020204030204" pitchFamily="34" charset="0"/>
                        </a:rPr>
                        <a:t>Law</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231402">
                <a:tc>
                  <a:txBody>
                    <a:bodyPr/>
                    <a:lstStyle/>
                    <a:p>
                      <a:pPr algn="ctr" fontAlgn="ctr"/>
                      <a:r>
                        <a:rPr lang="ru-RU" sz="1400" b="0" i="0" u="none" strike="noStrike">
                          <a:solidFill>
                            <a:srgbClr val="000000"/>
                          </a:solidFill>
                          <a:effectLst/>
                          <a:latin typeface="Calibri" panose="020F0502020204030204" pitchFamily="34" charset="0"/>
                        </a:rPr>
                        <a:t>7</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ru-RU" sz="1400" b="0" i="0" u="none" strike="noStrike">
                          <a:solidFill>
                            <a:srgbClr val="000000"/>
                          </a:solidFill>
                          <a:effectLst/>
                          <a:latin typeface="Calibri" panose="020F0502020204030204" pitchFamily="34" charset="0"/>
                        </a:rPr>
                        <a:t>55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ru-RU" sz="1400" b="0" i="0" u="none" strike="noStrike">
                          <a:solidFill>
                            <a:srgbClr val="000000"/>
                          </a:solidFill>
                          <a:effectLst/>
                          <a:latin typeface="Calibri" panose="020F0502020204030204" pitchFamily="34" charset="0"/>
                        </a:rPr>
                        <a:t>011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400" b="0" i="0" u="none" strike="noStrike" dirty="0">
                          <a:solidFill>
                            <a:srgbClr val="000000"/>
                          </a:solidFill>
                          <a:effectLst/>
                          <a:latin typeface="Calibri" panose="020F0502020204030204" pitchFamily="34" charset="0"/>
                        </a:rPr>
                        <a:t>Education</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231402">
                <a:tc>
                  <a:txBody>
                    <a:bodyPr/>
                    <a:lstStyle/>
                    <a:p>
                      <a:pPr algn="ctr" fontAlgn="ctr"/>
                      <a:r>
                        <a:rPr lang="ru-RU" sz="1400" b="0" i="0" u="none" strike="noStrike">
                          <a:solidFill>
                            <a:srgbClr val="000000"/>
                          </a:solidFill>
                          <a:effectLst/>
                          <a:latin typeface="Calibri" panose="020F0502020204030204" pitchFamily="34" charset="0"/>
                        </a:rPr>
                        <a:t>8</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ru-RU" sz="1400" b="0" i="0" u="none" strike="noStrike">
                          <a:solidFill>
                            <a:srgbClr val="000000"/>
                          </a:solidFill>
                          <a:effectLst/>
                          <a:latin typeface="Calibri" panose="020F0502020204030204" pitchFamily="34" charset="0"/>
                        </a:rPr>
                        <a:t>55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ru-RU" sz="1400" b="0" i="0" u="none" strike="noStrike">
                          <a:solidFill>
                            <a:srgbClr val="000000"/>
                          </a:solidFill>
                          <a:effectLst/>
                          <a:latin typeface="Calibri" panose="020F0502020204030204" pitchFamily="34" charset="0"/>
                        </a:rPr>
                        <a:t>023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400" b="0" i="0" u="none" strike="noStrike" dirty="0">
                          <a:solidFill>
                            <a:srgbClr val="000000"/>
                          </a:solidFill>
                          <a:effectLst/>
                          <a:latin typeface="Calibri" panose="020F0502020204030204" pitchFamily="34" charset="0"/>
                        </a:rPr>
                        <a:t>Languages</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231402">
                <a:tc>
                  <a:txBody>
                    <a:bodyPr/>
                    <a:lstStyle/>
                    <a:p>
                      <a:pPr algn="ctr" fontAlgn="ctr"/>
                      <a:r>
                        <a:rPr lang="ru-RU" sz="1400" b="0" i="0" u="none" strike="noStrike">
                          <a:solidFill>
                            <a:srgbClr val="000000"/>
                          </a:solidFill>
                          <a:effectLst/>
                          <a:latin typeface="Calibri" panose="020F0502020204030204" pitchFamily="34" charset="0"/>
                        </a:rPr>
                        <a:t>9</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ru-RU" sz="1400" b="0" i="0" u="none" strike="noStrike">
                          <a:solidFill>
                            <a:srgbClr val="000000"/>
                          </a:solidFill>
                          <a:effectLst/>
                          <a:latin typeface="Calibri" panose="020F0502020204030204" pitchFamily="34" charset="0"/>
                        </a:rPr>
                        <a:t>54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ru-RU" sz="1400" b="0" i="0" u="none" strike="noStrike">
                          <a:solidFill>
                            <a:srgbClr val="000000"/>
                          </a:solidFill>
                          <a:effectLst/>
                          <a:latin typeface="Calibri" panose="020F0502020204030204" pitchFamily="34" charset="0"/>
                        </a:rPr>
                        <a:t>041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400" b="0" i="0" u="none" strike="noStrike" dirty="0">
                          <a:solidFill>
                            <a:srgbClr val="000000"/>
                          </a:solidFill>
                          <a:effectLst/>
                          <a:latin typeface="Calibri" panose="020F0502020204030204" pitchFamily="34" charset="0"/>
                        </a:rPr>
                        <a:t>Business and administration</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231402">
                <a:tc>
                  <a:txBody>
                    <a:bodyPr/>
                    <a:lstStyle/>
                    <a:p>
                      <a:pPr algn="ctr" fontAlgn="ctr"/>
                      <a:r>
                        <a:rPr lang="ru-RU" sz="1400" b="0" i="0" u="none" strike="noStrike">
                          <a:solidFill>
                            <a:srgbClr val="000000"/>
                          </a:solidFill>
                          <a:effectLst/>
                          <a:latin typeface="Calibri" panose="020F0502020204030204" pitchFamily="34" charset="0"/>
                        </a:rPr>
                        <a:t>10</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ru-RU" sz="1400" b="0" i="0" u="none" strike="noStrike" dirty="0">
                          <a:solidFill>
                            <a:srgbClr val="000000"/>
                          </a:solidFill>
                          <a:effectLst/>
                          <a:latin typeface="Calibri" panose="020F0502020204030204" pitchFamily="34" charset="0"/>
                        </a:rPr>
                        <a:t>54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ru-RU" sz="1400" b="0" i="0" u="none" strike="noStrike" dirty="0">
                          <a:solidFill>
                            <a:srgbClr val="000000"/>
                          </a:solidFill>
                          <a:effectLst/>
                          <a:latin typeface="Calibri" panose="020F0502020204030204" pitchFamily="34" charset="0"/>
                        </a:rPr>
                        <a:t>084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400" b="0" i="0" u="none" strike="noStrike" dirty="0">
                          <a:solidFill>
                            <a:srgbClr val="000000"/>
                          </a:solidFill>
                          <a:effectLst/>
                          <a:latin typeface="Calibri" panose="020F0502020204030204" pitchFamily="34" charset="0"/>
                        </a:rPr>
                        <a:t>Veterinary</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bl>
          </a:graphicData>
        </a:graphic>
      </p:graphicFrame>
      <p:graphicFrame>
        <p:nvGraphicFramePr>
          <p:cNvPr id="9" name="Таблица 8"/>
          <p:cNvGraphicFramePr>
            <a:graphicFrameLocks noGrp="1"/>
          </p:cNvGraphicFramePr>
          <p:nvPr>
            <p:extLst>
              <p:ext uri="{D42A27DB-BD31-4B8C-83A1-F6EECF244321}">
                <p14:modId xmlns:p14="http://schemas.microsoft.com/office/powerpoint/2010/main" val="1051691210"/>
              </p:ext>
            </p:extLst>
          </p:nvPr>
        </p:nvGraphicFramePr>
        <p:xfrm>
          <a:off x="6662058" y="840452"/>
          <a:ext cx="4759630" cy="2914237"/>
        </p:xfrm>
        <a:graphic>
          <a:graphicData uri="http://schemas.openxmlformats.org/drawingml/2006/table">
            <a:tbl>
              <a:tblPr/>
              <a:tblGrid>
                <a:gridCol w="378713">
                  <a:extLst>
                    <a:ext uri="{9D8B030D-6E8A-4147-A177-3AD203B41FA5}">
                      <a16:colId xmlns:a16="http://schemas.microsoft.com/office/drawing/2014/main" val="20000"/>
                    </a:ext>
                  </a:extLst>
                </a:gridCol>
                <a:gridCol w="504948">
                  <a:extLst>
                    <a:ext uri="{9D8B030D-6E8A-4147-A177-3AD203B41FA5}">
                      <a16:colId xmlns:a16="http://schemas.microsoft.com/office/drawing/2014/main" val="20001"/>
                    </a:ext>
                  </a:extLst>
                </a:gridCol>
                <a:gridCol w="467547">
                  <a:extLst>
                    <a:ext uri="{9D8B030D-6E8A-4147-A177-3AD203B41FA5}">
                      <a16:colId xmlns:a16="http://schemas.microsoft.com/office/drawing/2014/main" val="20002"/>
                    </a:ext>
                  </a:extLst>
                </a:gridCol>
                <a:gridCol w="3408422">
                  <a:extLst>
                    <a:ext uri="{9D8B030D-6E8A-4147-A177-3AD203B41FA5}">
                      <a16:colId xmlns:a16="http://schemas.microsoft.com/office/drawing/2014/main" val="20003"/>
                    </a:ext>
                  </a:extLst>
                </a:gridCol>
              </a:tblGrid>
              <a:tr h="0">
                <a:tc>
                  <a:txBody>
                    <a:bodyPr/>
                    <a:lstStyle/>
                    <a:p>
                      <a:pPr algn="ctr" fontAlgn="ctr"/>
                      <a:r>
                        <a:rPr lang="ru-RU" sz="1000" b="0" i="0" u="none" strike="noStrike" dirty="0">
                          <a:solidFill>
                            <a:srgbClr val="000000"/>
                          </a:solidFill>
                          <a:effectLst/>
                          <a:latin typeface="Calibri"/>
                        </a:rPr>
                        <a:t>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ru-RU" sz="1200" b="1" i="0" u="none" strike="noStrike" dirty="0">
                          <a:solidFill>
                            <a:srgbClr val="000000"/>
                          </a:solidFill>
                          <a:effectLst/>
                          <a:latin typeface="Calibri"/>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ru-RU" sz="1200" b="1" i="0" u="none" strike="noStrike" dirty="0">
                          <a:solidFill>
                            <a:srgbClr val="000000"/>
                          </a:solidFill>
                          <a:effectLst/>
                          <a:latin typeface="Calibri"/>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200" b="1" i="0" u="none" strike="noStrike" dirty="0">
                          <a:solidFill>
                            <a:srgbClr val="000000"/>
                          </a:solidFill>
                          <a:effectLst/>
                          <a:latin typeface="Calibri" panose="020F0502020204030204" pitchFamily="34" charset="0"/>
                        </a:rPr>
                        <a:t>Skills</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265065">
                <a:tc>
                  <a:txBody>
                    <a:bodyPr/>
                    <a:lstStyle/>
                    <a:p>
                      <a:pPr algn="ctr" fontAlgn="ctr"/>
                      <a:r>
                        <a:rPr lang="ru-RU" sz="1400" b="0" i="0" u="none" strike="noStrike" dirty="0">
                          <a:solidFill>
                            <a:srgbClr val="000000"/>
                          </a:solidFill>
                          <a:effectLst/>
                          <a:latin typeface="Calibri" panose="020F0502020204030204" pitchFamily="34" charset="0"/>
                        </a:rPr>
                        <a:t>1</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ru-RU" sz="1400" b="0" i="0" u="none" strike="noStrike" dirty="0">
                          <a:solidFill>
                            <a:srgbClr val="000000"/>
                          </a:solidFill>
                          <a:effectLst/>
                          <a:latin typeface="Calibri" panose="020F0502020204030204" pitchFamily="34" charset="0"/>
                        </a:rPr>
                        <a:t>83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ru-RU" sz="1400" b="0" i="0" u="none" strike="noStrike" dirty="0">
                          <a:solidFill>
                            <a:srgbClr val="000000"/>
                          </a:solidFill>
                          <a:effectLst/>
                          <a:latin typeface="Calibri" panose="020F0502020204030204" pitchFamily="34" charset="0"/>
                        </a:rPr>
                        <a:t>0314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400" b="0" i="0" u="none" strike="noStrike">
                          <a:solidFill>
                            <a:srgbClr val="000000"/>
                          </a:solidFill>
                          <a:effectLst/>
                          <a:latin typeface="Calibri" panose="020F0502020204030204" pitchFamily="34" charset="0"/>
                        </a:rPr>
                        <a:t>Sociology and cultural studies</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65065">
                <a:tc>
                  <a:txBody>
                    <a:bodyPr/>
                    <a:lstStyle/>
                    <a:p>
                      <a:pPr algn="ctr" fontAlgn="ctr"/>
                      <a:r>
                        <a:rPr lang="ru-RU" sz="1400" b="0" i="0" u="none" strike="noStrike">
                          <a:solidFill>
                            <a:srgbClr val="000000"/>
                          </a:solidFill>
                          <a:effectLst/>
                          <a:latin typeface="Calibri" panose="020F0502020204030204" pitchFamily="34" charset="0"/>
                        </a:rPr>
                        <a:t>2</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ru-RU" sz="1400" b="0" i="0" u="none" strike="noStrike" dirty="0">
                          <a:solidFill>
                            <a:srgbClr val="000000"/>
                          </a:solidFill>
                          <a:effectLst/>
                          <a:latin typeface="Calibri" panose="020F0502020204030204" pitchFamily="34" charset="0"/>
                        </a:rPr>
                        <a:t>83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ru-RU" sz="1400" b="0" i="0" u="none" strike="noStrike" dirty="0">
                          <a:solidFill>
                            <a:srgbClr val="000000"/>
                          </a:solidFill>
                          <a:effectLst/>
                          <a:latin typeface="Calibri" panose="020F0502020204030204" pitchFamily="34" charset="0"/>
                        </a:rPr>
                        <a:t>0716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400" b="0" i="0" u="none" strike="noStrike">
                          <a:solidFill>
                            <a:srgbClr val="000000"/>
                          </a:solidFill>
                          <a:effectLst/>
                          <a:latin typeface="Calibri" panose="020F0502020204030204" pitchFamily="34" charset="0"/>
                        </a:rPr>
                        <a:t>Motor vehicles, ships and aircraft</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65065">
                <a:tc>
                  <a:txBody>
                    <a:bodyPr/>
                    <a:lstStyle/>
                    <a:p>
                      <a:pPr algn="ctr" fontAlgn="ctr"/>
                      <a:r>
                        <a:rPr lang="ru-RU" sz="1400" b="0" i="0" u="none" strike="noStrike">
                          <a:solidFill>
                            <a:srgbClr val="000000"/>
                          </a:solidFill>
                          <a:effectLst/>
                          <a:latin typeface="Calibri" panose="020F0502020204030204" pitchFamily="34" charset="0"/>
                        </a:rPr>
                        <a:t>3</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ru-RU" sz="1400" b="0" i="0" u="none" strike="noStrike">
                          <a:solidFill>
                            <a:srgbClr val="000000"/>
                          </a:solidFill>
                          <a:effectLst/>
                          <a:latin typeface="Calibri" panose="020F0502020204030204" pitchFamily="34" charset="0"/>
                        </a:rPr>
                        <a:t>78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ru-RU" sz="1400" b="0" i="0" u="none" strike="noStrike" dirty="0">
                          <a:solidFill>
                            <a:srgbClr val="000000"/>
                          </a:solidFill>
                          <a:effectLst/>
                          <a:latin typeface="Calibri" panose="020F0502020204030204" pitchFamily="34" charset="0"/>
                        </a:rPr>
                        <a:t>0711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400" b="0" i="0" u="none" strike="noStrike" dirty="0">
                          <a:solidFill>
                            <a:srgbClr val="000000"/>
                          </a:solidFill>
                          <a:effectLst/>
                          <a:latin typeface="Calibri" panose="020F0502020204030204" pitchFamily="34" charset="0"/>
                        </a:rPr>
                        <a:t>Chemical engineering and processes</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65065">
                <a:tc>
                  <a:txBody>
                    <a:bodyPr/>
                    <a:lstStyle/>
                    <a:p>
                      <a:pPr algn="ctr" fontAlgn="ctr"/>
                      <a:r>
                        <a:rPr lang="ru-RU" sz="1400" b="0" i="0" u="none" strike="noStrike">
                          <a:solidFill>
                            <a:srgbClr val="000000"/>
                          </a:solidFill>
                          <a:effectLst/>
                          <a:latin typeface="Calibri" panose="020F0502020204030204" pitchFamily="34" charset="0"/>
                        </a:rPr>
                        <a:t>4</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ru-RU" sz="1400" b="0" i="0" u="none" strike="noStrike">
                          <a:solidFill>
                            <a:srgbClr val="000000"/>
                          </a:solidFill>
                          <a:effectLst/>
                          <a:latin typeface="Calibri" panose="020F0502020204030204" pitchFamily="34" charset="0"/>
                        </a:rPr>
                        <a:t>78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ru-RU" sz="1400" b="0" i="0" u="none" strike="noStrike">
                          <a:solidFill>
                            <a:srgbClr val="000000"/>
                          </a:solidFill>
                          <a:effectLst/>
                          <a:latin typeface="Calibri" panose="020F0502020204030204" pitchFamily="34" charset="0"/>
                        </a:rPr>
                        <a:t>0712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400" b="0" i="0" u="none" strike="noStrike" dirty="0">
                          <a:solidFill>
                            <a:srgbClr val="000000"/>
                          </a:solidFill>
                          <a:effectLst/>
                          <a:latin typeface="Calibri" panose="020F0502020204030204" pitchFamily="34" charset="0"/>
                        </a:rPr>
                        <a:t>Environmental protection technology</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265065">
                <a:tc>
                  <a:txBody>
                    <a:bodyPr/>
                    <a:lstStyle/>
                    <a:p>
                      <a:pPr algn="ctr" fontAlgn="ctr"/>
                      <a:r>
                        <a:rPr lang="ru-RU" sz="1400" b="0" i="0" u="none" strike="noStrike">
                          <a:solidFill>
                            <a:srgbClr val="000000"/>
                          </a:solidFill>
                          <a:effectLst/>
                          <a:latin typeface="Calibri" panose="020F0502020204030204" pitchFamily="34" charset="0"/>
                        </a:rPr>
                        <a:t>5</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ru-RU" sz="1400" b="0" i="0" u="none" strike="noStrike">
                          <a:solidFill>
                            <a:srgbClr val="000000"/>
                          </a:solidFill>
                          <a:effectLst/>
                          <a:latin typeface="Calibri" panose="020F0502020204030204" pitchFamily="34" charset="0"/>
                        </a:rPr>
                        <a:t>69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ru-RU" sz="1400" b="0" i="0" u="none" strike="noStrike">
                          <a:solidFill>
                            <a:srgbClr val="000000"/>
                          </a:solidFill>
                          <a:effectLst/>
                          <a:latin typeface="Calibri" panose="020F0502020204030204" pitchFamily="34" charset="0"/>
                        </a:rPr>
                        <a:t>0311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400" b="0" i="0" u="none" strike="noStrike" dirty="0">
                          <a:solidFill>
                            <a:srgbClr val="000000"/>
                          </a:solidFill>
                          <a:effectLst/>
                          <a:latin typeface="Calibri" panose="020F0502020204030204" pitchFamily="34" charset="0"/>
                        </a:rPr>
                        <a:t>Economics</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265065">
                <a:tc>
                  <a:txBody>
                    <a:bodyPr/>
                    <a:lstStyle/>
                    <a:p>
                      <a:pPr algn="ctr" fontAlgn="ctr"/>
                      <a:r>
                        <a:rPr lang="ru-RU" sz="1400" b="0" i="0" u="none" strike="noStrike">
                          <a:solidFill>
                            <a:srgbClr val="000000"/>
                          </a:solidFill>
                          <a:effectLst/>
                          <a:latin typeface="Calibri" panose="020F0502020204030204" pitchFamily="34" charset="0"/>
                        </a:rPr>
                        <a:t>6</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ru-RU" sz="1400" b="0" i="0" u="none" strike="noStrike">
                          <a:solidFill>
                            <a:srgbClr val="000000"/>
                          </a:solidFill>
                          <a:effectLst/>
                          <a:latin typeface="Calibri" panose="020F0502020204030204" pitchFamily="34" charset="0"/>
                        </a:rPr>
                        <a:t>69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ru-RU" sz="1400" b="0" i="0" u="none" strike="noStrike">
                          <a:solidFill>
                            <a:srgbClr val="000000"/>
                          </a:solidFill>
                          <a:effectLst/>
                          <a:latin typeface="Calibri" panose="020F0502020204030204" pitchFamily="34" charset="0"/>
                        </a:rPr>
                        <a:t>0721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400" b="0" i="0" u="none" strike="noStrike" dirty="0">
                          <a:solidFill>
                            <a:srgbClr val="000000"/>
                          </a:solidFill>
                          <a:effectLst/>
                          <a:latin typeface="Calibri" panose="020F0502020204030204" pitchFamily="34" charset="0"/>
                        </a:rPr>
                        <a:t>Food processing</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300656">
                <a:tc>
                  <a:txBody>
                    <a:bodyPr/>
                    <a:lstStyle/>
                    <a:p>
                      <a:pPr algn="ctr" fontAlgn="ctr"/>
                      <a:r>
                        <a:rPr lang="ru-RU" sz="1400" b="0" i="0" u="none" strike="noStrike">
                          <a:solidFill>
                            <a:srgbClr val="000000"/>
                          </a:solidFill>
                          <a:effectLst/>
                          <a:latin typeface="Calibri" panose="020F0502020204030204" pitchFamily="34" charset="0"/>
                        </a:rPr>
                        <a:t>7</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ru-RU" sz="1400" b="0" i="0" u="none" strike="noStrike">
                          <a:solidFill>
                            <a:srgbClr val="000000"/>
                          </a:solidFill>
                          <a:effectLst/>
                          <a:latin typeface="Calibri" panose="020F0502020204030204" pitchFamily="34" charset="0"/>
                        </a:rPr>
                        <a:t>69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ru-RU" sz="1400" b="0" i="0" u="none" strike="noStrike">
                          <a:solidFill>
                            <a:srgbClr val="000000"/>
                          </a:solidFill>
                          <a:effectLst/>
                          <a:latin typeface="Calibri" panose="020F0502020204030204" pitchFamily="34" charset="0"/>
                        </a:rPr>
                        <a:t>0722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400" b="0" i="0" u="none" strike="noStrike" dirty="0">
                          <a:solidFill>
                            <a:srgbClr val="000000"/>
                          </a:solidFill>
                          <a:effectLst/>
                          <a:latin typeface="Calibri" panose="020F0502020204030204" pitchFamily="34" charset="0"/>
                        </a:rPr>
                        <a:t>Materials (glass, paper, plastic and wood)</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300656">
                <a:tc>
                  <a:txBody>
                    <a:bodyPr/>
                    <a:lstStyle/>
                    <a:p>
                      <a:pPr algn="ctr" fontAlgn="ctr"/>
                      <a:r>
                        <a:rPr lang="ru-RU" sz="1400" b="0" i="0" u="none" strike="noStrike">
                          <a:solidFill>
                            <a:srgbClr val="000000"/>
                          </a:solidFill>
                          <a:effectLst/>
                          <a:latin typeface="Calibri" panose="020F0502020204030204" pitchFamily="34" charset="0"/>
                        </a:rPr>
                        <a:t>8</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ru-RU" sz="1400" b="0" i="0" u="none" strike="noStrike">
                          <a:solidFill>
                            <a:srgbClr val="000000"/>
                          </a:solidFill>
                          <a:effectLst/>
                          <a:latin typeface="Calibri" panose="020F0502020204030204" pitchFamily="34" charset="0"/>
                        </a:rPr>
                        <a:t>69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ru-RU" sz="1400" b="0" i="0" u="none" strike="noStrike">
                          <a:solidFill>
                            <a:srgbClr val="000000"/>
                          </a:solidFill>
                          <a:effectLst/>
                          <a:latin typeface="Calibri" panose="020F0502020204030204" pitchFamily="34" charset="0"/>
                        </a:rPr>
                        <a:t>0723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400" b="0" i="0" u="none" strike="noStrike" dirty="0">
                          <a:solidFill>
                            <a:srgbClr val="000000"/>
                          </a:solidFill>
                          <a:effectLst/>
                          <a:latin typeface="Calibri" panose="020F0502020204030204" pitchFamily="34" charset="0"/>
                        </a:rPr>
                        <a:t>Textiles (clothes, footwear and leather)</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265065">
                <a:tc>
                  <a:txBody>
                    <a:bodyPr/>
                    <a:lstStyle/>
                    <a:p>
                      <a:pPr algn="ctr" fontAlgn="ctr"/>
                      <a:r>
                        <a:rPr lang="ru-RU" sz="1400" b="0" i="0" u="none" strike="noStrike">
                          <a:solidFill>
                            <a:srgbClr val="000000"/>
                          </a:solidFill>
                          <a:effectLst/>
                          <a:latin typeface="Calibri" panose="020F0502020204030204" pitchFamily="34" charset="0"/>
                        </a:rPr>
                        <a:t>9</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ru-RU" sz="1400" b="0" i="0" u="none" strike="noStrike">
                          <a:solidFill>
                            <a:srgbClr val="000000"/>
                          </a:solidFill>
                          <a:effectLst/>
                          <a:latin typeface="Calibri" panose="020F0502020204030204" pitchFamily="34" charset="0"/>
                        </a:rPr>
                        <a:t>69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ru-RU" sz="1400" b="0" i="0" u="none" strike="noStrike">
                          <a:solidFill>
                            <a:srgbClr val="000000"/>
                          </a:solidFill>
                          <a:effectLst/>
                          <a:latin typeface="Calibri" panose="020F0502020204030204" pitchFamily="34" charset="0"/>
                        </a:rPr>
                        <a:t>0724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400" b="0" i="0" u="none" strike="noStrike" dirty="0">
                          <a:solidFill>
                            <a:srgbClr val="000000"/>
                          </a:solidFill>
                          <a:effectLst/>
                          <a:latin typeface="Calibri" panose="020F0502020204030204" pitchFamily="34" charset="0"/>
                        </a:rPr>
                        <a:t>Mining and extraction</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265065">
                <a:tc>
                  <a:txBody>
                    <a:bodyPr/>
                    <a:lstStyle/>
                    <a:p>
                      <a:pPr algn="ctr" fontAlgn="ctr"/>
                      <a:r>
                        <a:rPr lang="ru-RU" sz="1400" b="0" i="0" u="none" strike="noStrike">
                          <a:solidFill>
                            <a:srgbClr val="000000"/>
                          </a:solidFill>
                          <a:effectLst/>
                          <a:latin typeface="Calibri" panose="020F0502020204030204" pitchFamily="34" charset="0"/>
                        </a:rPr>
                        <a:t>10</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ru-RU" sz="1400" b="0" i="0" u="none" strike="noStrike" dirty="0">
                          <a:solidFill>
                            <a:srgbClr val="000000"/>
                          </a:solidFill>
                          <a:effectLst/>
                          <a:latin typeface="Calibri" panose="020F0502020204030204" pitchFamily="34" charset="0"/>
                        </a:rPr>
                        <a:t>67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ru-RU" sz="1400" b="0" i="0" u="none" strike="noStrike" dirty="0">
                          <a:solidFill>
                            <a:srgbClr val="000000"/>
                          </a:solidFill>
                          <a:effectLst/>
                          <a:latin typeface="Calibri" panose="020F0502020204030204" pitchFamily="34" charset="0"/>
                        </a:rPr>
                        <a:t>0611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400" b="0" i="0" u="none" strike="noStrike" dirty="0">
                          <a:solidFill>
                            <a:srgbClr val="000000"/>
                          </a:solidFill>
                          <a:effectLst/>
                          <a:latin typeface="Calibri" panose="020F0502020204030204" pitchFamily="34" charset="0"/>
                        </a:rPr>
                        <a:t>Computer use</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15319890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02128224-7A56-4BA8-8E4C-73F0DF584759}" type="slidenum">
              <a:rPr lang="ru-RU" smtClean="0"/>
              <a:pPr/>
              <a:t>22</a:t>
            </a:fld>
            <a:endParaRPr lang="ru-RU"/>
          </a:p>
        </p:txBody>
      </p:sp>
      <p:sp>
        <p:nvSpPr>
          <p:cNvPr id="7" name="Заголовок 1"/>
          <p:cNvSpPr txBox="1">
            <a:spLocks/>
          </p:cNvSpPr>
          <p:nvPr/>
        </p:nvSpPr>
        <p:spPr>
          <a:xfrm>
            <a:off x="713431" y="1360685"/>
            <a:ext cx="5184949" cy="720080"/>
          </a:xfrm>
          <a:prstGeom prst="rect">
            <a:avLst/>
          </a:prstGeom>
        </p:spPr>
        <p:txBody>
          <a:bodyPr/>
          <a:lstStyle/>
          <a:p>
            <a:pPr>
              <a:spcBef>
                <a:spcPct val="0"/>
              </a:spcBef>
            </a:pPr>
            <a:endParaRPr lang="ru-RU" sz="2400" dirty="0">
              <a:solidFill>
                <a:srgbClr val="FF0000"/>
              </a:solidFill>
              <a:effectLst>
                <a:outerShdw blurRad="38100" dist="38100" dir="2700000" algn="tl">
                  <a:srgbClr val="000000">
                    <a:alpha val="43137"/>
                  </a:srgbClr>
                </a:outerShdw>
              </a:effectLst>
              <a:latin typeface="+mj-lt"/>
              <a:ea typeface="+mj-ea"/>
              <a:cs typeface="+mj-cs"/>
            </a:endParaRPr>
          </a:p>
        </p:txBody>
      </p:sp>
      <p:sp>
        <p:nvSpPr>
          <p:cNvPr id="4" name="AutoShape 2" descr="Картинки по запросу рак болезнь"/>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8" name="AutoShape 4" descr="Картинки по запросу рак болезнь"/>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9" name="AutoShape 6" descr="Картинки по запросу рак болезнь"/>
          <p:cNvSpPr>
            <a:spLocks noChangeAspect="1" noChangeArrowheads="1"/>
          </p:cNvSpPr>
          <p:nvPr/>
        </p:nvSpPr>
        <p:spPr bwMode="auto">
          <a:xfrm>
            <a:off x="1984375" y="1603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3431" y="1681472"/>
            <a:ext cx="5239264" cy="3733763"/>
          </a:xfrm>
          <a:prstGeom prst="rect">
            <a:avLst/>
          </a:prstGeom>
        </p:spPr>
      </p:pic>
      <p:sp>
        <p:nvSpPr>
          <p:cNvPr id="12" name="TextBox 11"/>
          <p:cNvSpPr txBox="1"/>
          <p:nvPr/>
        </p:nvSpPr>
        <p:spPr>
          <a:xfrm>
            <a:off x="5647038" y="2910016"/>
            <a:ext cx="65" cy="276999"/>
          </a:xfrm>
          <a:prstGeom prst="rect">
            <a:avLst/>
          </a:prstGeom>
          <a:noFill/>
        </p:spPr>
        <p:txBody>
          <a:bodyPr wrap="none" lIns="0" tIns="0" rIns="0" bIns="0" rtlCol="0">
            <a:spAutoFit/>
          </a:bodyPr>
          <a:lstStyle/>
          <a:p>
            <a:endParaRPr lang="ru-RU" dirty="0"/>
          </a:p>
        </p:txBody>
      </p:sp>
      <p:cxnSp>
        <p:nvCxnSpPr>
          <p:cNvPr id="16" name="Прямая со стрелкой 15"/>
          <p:cNvCxnSpPr/>
          <p:nvPr/>
        </p:nvCxnSpPr>
        <p:spPr>
          <a:xfrm>
            <a:off x="1341716" y="2139176"/>
            <a:ext cx="675717" cy="586155"/>
          </a:xfrm>
          <a:prstGeom prst="straightConnector1">
            <a:avLst/>
          </a:prstGeom>
          <a:ln w="28575"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8" name="TextBox 17"/>
          <p:cNvSpPr txBox="1"/>
          <p:nvPr/>
        </p:nvSpPr>
        <p:spPr>
          <a:xfrm>
            <a:off x="732900" y="335386"/>
            <a:ext cx="11181317" cy="1323439"/>
          </a:xfrm>
          <a:prstGeom prst="rect">
            <a:avLst/>
          </a:prstGeom>
          <a:noFill/>
        </p:spPr>
        <p:txBody>
          <a:bodyPr wrap="square" rtlCol="0">
            <a:spAutoFit/>
          </a:bodyPr>
          <a:lstStyle/>
          <a:p>
            <a:pPr algn="ctr"/>
            <a:r>
              <a:rPr lang="en-US" sz="2800" b="1" dirty="0">
                <a:solidFill>
                  <a:schemeClr val="accent1">
                    <a:lumMod val="75000"/>
                  </a:schemeClr>
                </a:solidFill>
                <a:latin typeface="Arial" panose="020B0604020202020204" pitchFamily="34" charset="0"/>
                <a:cs typeface="Arial" panose="020B0604020202020204" pitchFamily="34" charset="0"/>
              </a:rPr>
              <a:t>Existential-humanistic</a:t>
            </a:r>
            <a:r>
              <a:rPr lang="ru-RU" sz="2800" b="1" dirty="0">
                <a:solidFill>
                  <a:schemeClr val="accent1">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800" dirty="0" smtClean="0">
                <a:solidFill>
                  <a:schemeClr val="accent2">
                    <a:lumMod val="75000"/>
                  </a:schemeClr>
                </a:solidFill>
                <a:latin typeface="Arial" panose="020B0604020202020204" pitchFamily="34" charset="0"/>
                <a:cs typeface="Arial" panose="020B0604020202020204" pitchFamily="34" charset="0"/>
              </a:rPr>
              <a:t>psychology</a:t>
            </a:r>
          </a:p>
          <a:p>
            <a:pPr algn="ctr"/>
            <a:endParaRPr lang="en-US" sz="2400" dirty="0" smtClean="0">
              <a:latin typeface="Arial" panose="020B0604020202020204" pitchFamily="34" charset="0"/>
              <a:cs typeface="Arial" panose="020B0604020202020204" pitchFamily="34" charset="0"/>
            </a:endParaRPr>
          </a:p>
          <a:p>
            <a:pPr algn="ctr"/>
            <a:r>
              <a:rPr lang="en-US" sz="2800" dirty="0" smtClean="0">
                <a:solidFill>
                  <a:schemeClr val="accent1">
                    <a:lumMod val="75000"/>
                  </a:schemeClr>
                </a:solidFill>
                <a:latin typeface="Arial" panose="020B0604020202020204" pitchFamily="34" charset="0"/>
                <a:cs typeface="Arial" panose="020B0604020202020204" pitchFamily="34" charset="0"/>
              </a:rPr>
              <a:t> </a:t>
            </a:r>
            <a:endParaRPr lang="ru-RU" sz="2800" dirty="0">
              <a:solidFill>
                <a:schemeClr val="accent1">
                  <a:lumMod val="60000"/>
                  <a:lumOff val="40000"/>
                </a:schemeClr>
              </a:solidFill>
              <a:effectLst>
                <a:outerShdw blurRad="38100" dist="38100" dir="2700000" algn="tl">
                  <a:srgbClr val="000000">
                    <a:alpha val="43137"/>
                  </a:srgbClr>
                </a:outerShdw>
              </a:effectLst>
            </a:endParaRPr>
          </a:p>
        </p:txBody>
      </p:sp>
      <p:cxnSp>
        <p:nvCxnSpPr>
          <p:cNvPr id="20" name="Прямая со стрелкой 19"/>
          <p:cNvCxnSpPr/>
          <p:nvPr/>
        </p:nvCxnSpPr>
        <p:spPr>
          <a:xfrm flipH="1">
            <a:off x="2443680" y="2437966"/>
            <a:ext cx="4116" cy="749049"/>
          </a:xfrm>
          <a:prstGeom prst="straightConnector1">
            <a:avLst/>
          </a:prstGeom>
          <a:ln w="28575"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pic>
        <p:nvPicPr>
          <p:cNvPr id="23" name="Рисунок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64367" y="1658826"/>
            <a:ext cx="5452591" cy="3636506"/>
          </a:xfrm>
          <a:prstGeom prst="rect">
            <a:avLst/>
          </a:prstGeom>
        </p:spPr>
      </p:pic>
      <p:cxnSp>
        <p:nvCxnSpPr>
          <p:cNvPr id="25" name="Прямая со стрелкой 24"/>
          <p:cNvCxnSpPr/>
          <p:nvPr/>
        </p:nvCxnSpPr>
        <p:spPr>
          <a:xfrm>
            <a:off x="6323559" y="2080765"/>
            <a:ext cx="675717" cy="586155"/>
          </a:xfrm>
          <a:prstGeom prst="straightConnector1">
            <a:avLst/>
          </a:prstGeom>
          <a:ln w="28575"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4" name="Прямая со стрелкой 13"/>
          <p:cNvCxnSpPr/>
          <p:nvPr/>
        </p:nvCxnSpPr>
        <p:spPr>
          <a:xfrm flipH="1">
            <a:off x="2874043" y="2318001"/>
            <a:ext cx="4116" cy="749049"/>
          </a:xfrm>
          <a:prstGeom prst="straightConnector1">
            <a:avLst/>
          </a:prstGeom>
          <a:ln w="28575"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5" name="Rectangle 4"/>
          <p:cNvSpPr/>
          <p:nvPr/>
        </p:nvSpPr>
        <p:spPr>
          <a:xfrm>
            <a:off x="2041856" y="5719891"/>
            <a:ext cx="8272073" cy="461665"/>
          </a:xfrm>
          <a:prstGeom prst="rect">
            <a:avLst/>
          </a:prstGeom>
        </p:spPr>
        <p:txBody>
          <a:bodyPr wrap="none">
            <a:spAutoFit/>
          </a:bodyPr>
          <a:lstStyle/>
          <a:p>
            <a:pPr algn="ctr"/>
            <a:r>
              <a:rPr lang="en-US" sz="2400" dirty="0">
                <a:latin typeface="Arial" panose="020B0604020202020204" pitchFamily="34" charset="0"/>
                <a:cs typeface="Arial" panose="020B0604020202020204" pitchFamily="34" charset="0"/>
              </a:rPr>
              <a:t>Sample</a:t>
            </a:r>
            <a:r>
              <a:rPr lang="ru-RU" sz="2400"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of </a:t>
            </a:r>
            <a:r>
              <a:rPr lang="en-US" sz="2400" dirty="0">
                <a:solidFill>
                  <a:schemeClr val="accent1"/>
                </a:solidFill>
                <a:latin typeface="Arial" panose="020B0604020202020204" pitchFamily="34" charset="0"/>
                <a:cs typeface="Arial" panose="020B0604020202020204" pitchFamily="34" charset="0"/>
              </a:rPr>
              <a:t>successful</a:t>
            </a:r>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person</a:t>
            </a:r>
            <a:r>
              <a:rPr lang="ru-RU" sz="2400" dirty="0" smtClean="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MI (left) and PA (right) profiles</a:t>
            </a:r>
            <a:endParaRPr lang="ru-RU" sz="2400" b="1" dirty="0">
              <a:solidFill>
                <a:schemeClr val="accent2">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5033161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02128224-7A56-4BA8-8E4C-73F0DF584759}" type="slidenum">
              <a:rPr lang="ru-RU" smtClean="0"/>
              <a:pPr/>
              <a:t>23</a:t>
            </a:fld>
            <a:endParaRPr lang="ru-RU"/>
          </a:p>
        </p:txBody>
      </p:sp>
      <p:sp>
        <p:nvSpPr>
          <p:cNvPr id="4" name="AutoShape 2" descr="Картинки по запросу рак болезнь"/>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8" name="AutoShape 4" descr="Картинки по запросу рак болезнь"/>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9" name="AutoShape 6" descr="Картинки по запросу рак болезнь"/>
          <p:cNvSpPr>
            <a:spLocks noChangeAspect="1" noChangeArrowheads="1"/>
          </p:cNvSpPr>
          <p:nvPr/>
        </p:nvSpPr>
        <p:spPr bwMode="auto">
          <a:xfrm>
            <a:off x="1984375" y="1603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6" name="TextBox 5"/>
          <p:cNvSpPr txBox="1"/>
          <p:nvPr/>
        </p:nvSpPr>
        <p:spPr>
          <a:xfrm>
            <a:off x="364239" y="280473"/>
            <a:ext cx="11181317" cy="954107"/>
          </a:xfrm>
          <a:prstGeom prst="rect">
            <a:avLst/>
          </a:prstGeom>
          <a:noFill/>
        </p:spPr>
        <p:txBody>
          <a:bodyPr wrap="square" rtlCol="0">
            <a:spAutoFit/>
          </a:bodyPr>
          <a:lstStyle/>
          <a:p>
            <a:pPr algn="ctr"/>
            <a:r>
              <a:rPr lang="en-US" sz="2800" dirty="0">
                <a:solidFill>
                  <a:schemeClr val="accent1">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Existential-humanistic</a:t>
            </a:r>
            <a:r>
              <a:rPr lang="ru-RU" sz="2800" dirty="0">
                <a:solidFill>
                  <a:schemeClr val="accent1">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800" dirty="0">
                <a:solidFill>
                  <a:schemeClr val="accent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psychology</a:t>
            </a:r>
            <a:r>
              <a:rPr lang="ru-RU" sz="2800" dirty="0">
                <a:solidFill>
                  <a:schemeClr val="accent1">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endParaRPr lang="en-US" sz="2800" dirty="0" smtClean="0">
              <a:solidFill>
                <a:schemeClr val="accent1">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endParaRPr lang="en-US"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85368" y="958320"/>
            <a:ext cx="5283756" cy="4266695"/>
          </a:xfrm>
          <a:prstGeom prst="rect">
            <a:avLst/>
          </a:prstGeom>
        </p:spPr>
      </p:pic>
      <p:pic>
        <p:nvPicPr>
          <p:cNvPr id="11" name="Рисунок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4155" y="958320"/>
            <a:ext cx="5287632" cy="4228379"/>
          </a:xfrm>
          <a:prstGeom prst="rect">
            <a:avLst/>
          </a:prstGeom>
        </p:spPr>
      </p:pic>
      <p:cxnSp>
        <p:nvCxnSpPr>
          <p:cNvPr id="12" name="Прямая со стрелкой 11"/>
          <p:cNvCxnSpPr/>
          <p:nvPr/>
        </p:nvCxnSpPr>
        <p:spPr>
          <a:xfrm>
            <a:off x="1912712" y="2503388"/>
            <a:ext cx="448125" cy="661405"/>
          </a:xfrm>
          <a:prstGeom prst="straightConnector1">
            <a:avLst/>
          </a:prstGeom>
          <a:ln w="28575"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4" name="Прямая со стрелкой 13"/>
          <p:cNvCxnSpPr/>
          <p:nvPr/>
        </p:nvCxnSpPr>
        <p:spPr>
          <a:xfrm flipH="1">
            <a:off x="2909974" y="2055521"/>
            <a:ext cx="17634" cy="895733"/>
          </a:xfrm>
          <a:prstGeom prst="straightConnector1">
            <a:avLst/>
          </a:prstGeom>
          <a:ln w="28575"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9" name="Прямая со стрелкой 18"/>
          <p:cNvCxnSpPr/>
          <p:nvPr/>
        </p:nvCxnSpPr>
        <p:spPr>
          <a:xfrm>
            <a:off x="8661337" y="2188737"/>
            <a:ext cx="675717" cy="586155"/>
          </a:xfrm>
          <a:prstGeom prst="straightConnector1">
            <a:avLst/>
          </a:prstGeom>
          <a:ln w="28575"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0" name="Прямая со стрелкой 19"/>
          <p:cNvCxnSpPr/>
          <p:nvPr/>
        </p:nvCxnSpPr>
        <p:spPr>
          <a:xfrm>
            <a:off x="10154460" y="2204027"/>
            <a:ext cx="695153" cy="633330"/>
          </a:xfrm>
          <a:prstGeom prst="straightConnector1">
            <a:avLst/>
          </a:prstGeom>
          <a:ln w="28575"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2" name="Прямая со стрелкой 21"/>
          <p:cNvCxnSpPr/>
          <p:nvPr/>
        </p:nvCxnSpPr>
        <p:spPr>
          <a:xfrm>
            <a:off x="9827371" y="2433974"/>
            <a:ext cx="675717" cy="586155"/>
          </a:xfrm>
          <a:prstGeom prst="straightConnector1">
            <a:avLst/>
          </a:prstGeom>
          <a:ln w="28575"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3" name="Rectangle 2"/>
          <p:cNvSpPr/>
          <p:nvPr/>
        </p:nvSpPr>
        <p:spPr>
          <a:xfrm>
            <a:off x="1679575" y="5718196"/>
            <a:ext cx="9170038" cy="461665"/>
          </a:xfrm>
          <a:prstGeom prst="rect">
            <a:avLst/>
          </a:prstGeom>
        </p:spPr>
        <p:txBody>
          <a:bodyPr wrap="square">
            <a:spAutoFit/>
          </a:bodyPr>
          <a:lstStyle/>
          <a:p>
            <a:pPr algn="ctr"/>
            <a:r>
              <a:rPr lang="en-US" sz="2400" dirty="0">
                <a:latin typeface="Arial" panose="020B0604020202020204" pitchFamily="34" charset="0"/>
                <a:cs typeface="Arial" panose="020B0604020202020204" pitchFamily="34" charset="0"/>
              </a:rPr>
              <a:t>Sample</a:t>
            </a:r>
            <a:r>
              <a:rPr lang="ru-RU" sz="2400"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of </a:t>
            </a:r>
            <a:r>
              <a:rPr lang="en-US" sz="2400" dirty="0" smtClean="0">
                <a:solidFill>
                  <a:schemeClr val="accent1"/>
                </a:solidFill>
                <a:latin typeface="Arial" panose="020B0604020202020204" pitchFamily="34" charset="0"/>
                <a:cs typeface="Arial" panose="020B0604020202020204" pitchFamily="34" charset="0"/>
              </a:rPr>
              <a:t>unsuccessful</a:t>
            </a:r>
            <a:r>
              <a:rPr lang="en-US" sz="2400" dirty="0" smtClean="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person</a:t>
            </a:r>
            <a:r>
              <a:rPr lang="ru-RU" sz="2400"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MI (left) and PA (right) profiles</a:t>
            </a:r>
            <a:endParaRPr lang="ru-RU" sz="2400" b="1" dirty="0">
              <a:solidFill>
                <a:schemeClr val="accent2">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5131367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1775520" y="304354"/>
            <a:ext cx="9654480" cy="634760"/>
          </a:xfrm>
          <a:prstGeom prst="rect">
            <a:avLst/>
          </a:prstGeom>
        </p:spPr>
        <p:txBody>
          <a:bodyPr/>
          <a:lstStyle/>
          <a:p>
            <a:pPr algn="ctr">
              <a:spcBef>
                <a:spcPct val="0"/>
              </a:spcBef>
              <a:defRPr/>
            </a:pPr>
            <a:r>
              <a:rPr lang="en-US" sz="2800" b="1" dirty="0" smtClean="0">
                <a:solidFill>
                  <a:schemeClr val="accent1"/>
                </a:solidFill>
                <a:effectLst>
                  <a:outerShdw blurRad="38100" dist="38100" dir="2700000" algn="tl">
                    <a:srgbClr val="000000">
                      <a:alpha val="43137"/>
                    </a:srgbClr>
                  </a:outerShdw>
                </a:effectLst>
              </a:rPr>
              <a:t>Psychoanalysis</a:t>
            </a:r>
            <a:r>
              <a:rPr lang="ru-RU" sz="2800" b="1" dirty="0" smtClean="0">
                <a:solidFill>
                  <a:schemeClr val="accent1"/>
                </a:solidFill>
                <a:effectLst>
                  <a:outerShdw blurRad="38100" dist="38100" dir="2700000" algn="tl">
                    <a:srgbClr val="000000">
                      <a:alpha val="43137"/>
                    </a:srgbClr>
                  </a:outerShdw>
                </a:effectLst>
              </a:rPr>
              <a:t> </a:t>
            </a:r>
            <a:r>
              <a:rPr lang="en-US" sz="2800" b="1" dirty="0" smtClean="0">
                <a:solidFill>
                  <a:schemeClr val="accent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&amp;</a:t>
            </a:r>
            <a:r>
              <a:rPr lang="ru-RU" sz="2800" b="1" dirty="0" smtClean="0">
                <a:solidFill>
                  <a:schemeClr val="accent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800" b="1" dirty="0">
                <a:solidFill>
                  <a:schemeClr val="accent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Vibraimage </a:t>
            </a:r>
            <a:r>
              <a:rPr lang="en-US" sz="2800" b="1" dirty="0" smtClean="0">
                <a:solidFill>
                  <a:schemeClr val="accent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technology</a:t>
            </a:r>
            <a:endParaRPr lang="ru-RU" sz="2800" b="1" dirty="0" smtClean="0">
              <a:solidFill>
                <a:schemeClr val="accent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spcBef>
                <a:spcPct val="0"/>
              </a:spcBef>
              <a:defRPr/>
            </a:pPr>
            <a:r>
              <a:rPr lang="ru-RU" sz="2400" dirty="0" smtClean="0">
                <a:latin typeface="Arial" panose="020B0604020202020204" pitchFamily="34" charset="0"/>
                <a:cs typeface="Arial" panose="020B0604020202020204" pitchFamily="34" charset="0"/>
              </a:rPr>
              <a:t>(</a:t>
            </a:r>
            <a:r>
              <a:rPr lang="en-US" sz="2400" dirty="0" err="1" smtClean="0">
                <a:latin typeface="Arial" panose="020B0604020202020204" pitchFamily="34" charset="0"/>
                <a:cs typeface="Arial" panose="020B0604020202020204" pitchFamily="34" charset="0"/>
              </a:rPr>
              <a:t>VibraMI</a:t>
            </a:r>
            <a:r>
              <a:rPr lang="en-US" sz="2400" dirty="0" smtClean="0">
                <a:latin typeface="Arial" panose="020B0604020202020204" pitchFamily="34" charset="0"/>
                <a:cs typeface="Arial" panose="020B0604020202020204" pitchFamily="34" charset="0"/>
              </a:rPr>
              <a:t>)</a:t>
            </a:r>
            <a:r>
              <a:rPr lang="ru-RU" sz="2400" dirty="0" smtClean="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 </a:t>
            </a:r>
            <a:endParaRPr lang="ru-RU" sz="2400" dirty="0">
              <a:latin typeface="Arial" panose="020B0604020202020204" pitchFamily="34" charset="0"/>
              <a:ea typeface="+mj-ea"/>
              <a:cs typeface="Arial" panose="020B0604020202020204" pitchFamily="34" charset="0"/>
            </a:endParaRPr>
          </a:p>
        </p:txBody>
      </p:sp>
      <p:sp>
        <p:nvSpPr>
          <p:cNvPr id="24580" name="AutoShape 4" descr="&amp;Kcy;&amp;acy;&amp;rcy;&amp;tcy;&amp;icy;&amp;ncy;&amp;kcy;&amp;icy; &amp;pcy;&amp;ocy; &amp;zcy;&amp;acy;&amp;pcy;&amp;rcy;&amp;ocy;&amp;scy;&amp;ucy; &amp;bcy;&amp;iecy;&amp;zcy;&amp;ocy;&amp;pcy;&amp;acy;&amp;scy;&amp;ncy;&amp;ocy;&amp;scy;&amp;tcy;&amp;softcy; &amp;dcy;&amp;ocy;&amp;mcy;&amp;acy;"/>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4586" name="AutoShape 10" descr="&amp;Kcy;&amp;acy;&amp;rcy;&amp;tcy;&amp;icy;&amp;ncy;&amp;kcy;&amp;icy; &amp;pcy;&amp;ocy; &amp;zcy;&amp;acy;&amp;pcy;&amp;rcy;&amp;ocy;&amp;scy;&amp;ucy; &amp;acy;&amp;ecy;&amp;rcy;&amp;ocy;&amp;pcy;&amp;ocy;&amp;rcy;&amp;tcy;"/>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5602" name="AutoShape 2" descr="&amp;Kcy;&amp;acy;&amp;rcy;&amp;tcy;&amp;icy;&amp;ncy;&amp;kcy;&amp;icy; &amp;pcy;&amp;ocy; &amp;zcy;&amp;acy;&amp;pcy;&amp;rcy;&amp;ocy;&amp;scy;&amp;ucy; &amp;mcy;&amp;iecy;&amp;dcy;&amp;icy;&amp;tscy;&amp;icy;&amp;ncy;&amp;acy;"/>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5" name="Text Box 6"/>
          <p:cNvSpPr txBox="1">
            <a:spLocks noChangeArrowheads="1"/>
          </p:cNvSpPr>
          <p:nvPr/>
        </p:nvSpPr>
        <p:spPr bwMode="auto">
          <a:xfrm>
            <a:off x="954473" y="1472646"/>
            <a:ext cx="4842008" cy="338554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algn="just" eaLnBrk="1" hangingPunct="1">
              <a:spcAft>
                <a:spcPts val="600"/>
              </a:spcAft>
            </a:pPr>
            <a:r>
              <a:rPr lang="en-US" sz="2000" dirty="0">
                <a:latin typeface="+mn-lt"/>
              </a:rPr>
              <a:t>If we consider the answers of the test subject as a criterion of conscious attitudes, then certainly there are unconscious attitudes. Unconscious attitudes are much less plastic than the conscious ones because they are not attached to a situational factor. </a:t>
            </a:r>
            <a:r>
              <a:rPr lang="en-US" sz="2000" dirty="0" smtClean="0">
                <a:latin typeface="+mn-lt"/>
              </a:rPr>
              <a:t>	The </a:t>
            </a:r>
            <a:r>
              <a:rPr lang="en-US" sz="2000" dirty="0" err="1">
                <a:latin typeface="+mn-lt"/>
              </a:rPr>
              <a:t>vibraimage</a:t>
            </a:r>
            <a:r>
              <a:rPr lang="en-US" sz="2000" dirty="0">
                <a:latin typeface="+mn-lt"/>
              </a:rPr>
              <a:t> allows you to register in real time, both conscious and unconscious "answers" to the questions of the questionnaire. </a:t>
            </a:r>
            <a:endParaRPr lang="fr-FR" altLang="ru-RU" sz="2000" dirty="0">
              <a:latin typeface="+mn-lt"/>
              <a:cs typeface="+mn-cs"/>
            </a:endParaRPr>
          </a:p>
        </p:txBody>
      </p:sp>
      <p:pic>
        <p:nvPicPr>
          <p:cNvPr id="13" name="Рисунок 12" descr="primary-share.png"/>
          <p:cNvPicPr>
            <a:picLocks noChangeAspect="1"/>
          </p:cNvPicPr>
          <p:nvPr/>
        </p:nvPicPr>
        <p:blipFill>
          <a:blip r:embed="rId3" cstate="print"/>
          <a:stretch>
            <a:fillRect/>
          </a:stretch>
        </p:blipFill>
        <p:spPr>
          <a:xfrm>
            <a:off x="6602760" y="2932731"/>
            <a:ext cx="4495031" cy="2359891"/>
          </a:xfrm>
          <a:prstGeom prst="rect">
            <a:avLst/>
          </a:prstGeom>
        </p:spPr>
      </p:pic>
      <p:pic>
        <p:nvPicPr>
          <p:cNvPr id="2" name="Рисунок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53051" y="1472646"/>
            <a:ext cx="1854457" cy="1227214"/>
          </a:xfrm>
          <a:prstGeom prst="rect">
            <a:avLst/>
          </a:prstGeom>
        </p:spPr>
      </p:pic>
      <p:pic>
        <p:nvPicPr>
          <p:cNvPr id="3" name="Рисунок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46292" y="2228517"/>
            <a:ext cx="704214" cy="704214"/>
          </a:xfrm>
          <a:prstGeom prst="rect">
            <a:avLst/>
          </a:prstGeom>
        </p:spPr>
      </p:pic>
    </p:spTree>
    <p:extLst>
      <p:ext uri="{BB962C8B-B14F-4D97-AF65-F5344CB8AC3E}">
        <p14:creationId xmlns:p14="http://schemas.microsoft.com/office/powerpoint/2010/main" val="81648000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68680" y="259081"/>
            <a:ext cx="10805160" cy="422564"/>
          </a:xfrm>
        </p:spPr>
        <p:txBody>
          <a:bodyPr>
            <a:noAutofit/>
          </a:bodyPr>
          <a:lstStyle/>
          <a:p>
            <a:pPr algn="ctr"/>
            <a:r>
              <a:rPr lang="en-US" sz="2800" b="1" dirty="0" smtClean="0">
                <a:effectLst>
                  <a:outerShdw blurRad="38100" dist="38100" dir="2700000" algn="tl">
                    <a:srgbClr val="000000">
                      <a:alpha val="43137"/>
                    </a:srgbClr>
                  </a:outerShdw>
                </a:effectLst>
              </a:rPr>
              <a:t>Psychoanalysis: </a:t>
            </a:r>
            <a:r>
              <a:rPr lang="en-US" sz="2800" b="1" dirty="0" smtClean="0">
                <a:solidFill>
                  <a:schemeClr val="accent2">
                    <a:lumMod val="75000"/>
                  </a:schemeClr>
                </a:solidFill>
                <a:effectLst>
                  <a:outerShdw blurRad="38100" dist="38100" dir="2700000" algn="tl">
                    <a:srgbClr val="000000">
                      <a:alpha val="43137"/>
                    </a:srgbClr>
                  </a:outerShdw>
                </a:effectLst>
              </a:rPr>
              <a:t>conscious and unconscious </a:t>
            </a:r>
            <a:endParaRPr lang="ru-RU" sz="2800" dirty="0">
              <a:solidFill>
                <a:schemeClr val="accent2">
                  <a:lumMod val="75000"/>
                </a:schemeClr>
              </a:solidFill>
              <a:effectLst>
                <a:outerShdw blurRad="38100" dist="38100" dir="2700000" algn="tl">
                  <a:srgbClr val="000000">
                    <a:alpha val="43137"/>
                  </a:srgbClr>
                </a:outerShdw>
              </a:effectLst>
            </a:endParaRPr>
          </a:p>
        </p:txBody>
      </p:sp>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1655" y="3690642"/>
            <a:ext cx="2666476" cy="2056997"/>
          </a:xfrm>
          <a:prstGeom prst="rect">
            <a:avLst/>
          </a:prstGeom>
        </p:spPr>
      </p:pic>
      <p:pic>
        <p:nvPicPr>
          <p:cNvPr id="10" name="Рисунок 9"/>
          <p:cNvPicPr>
            <a:picLocks noChangeAspect="1"/>
          </p:cNvPicPr>
          <p:nvPr/>
        </p:nvPicPr>
        <p:blipFill>
          <a:blip r:embed="rId4"/>
          <a:stretch>
            <a:fillRect/>
          </a:stretch>
        </p:blipFill>
        <p:spPr>
          <a:xfrm>
            <a:off x="5414429" y="3562074"/>
            <a:ext cx="5414963" cy="2426418"/>
          </a:xfrm>
          <a:prstGeom prst="rect">
            <a:avLst/>
          </a:prstGeom>
        </p:spPr>
      </p:pic>
      <p:pic>
        <p:nvPicPr>
          <p:cNvPr id="11" name="Рисунок 10"/>
          <p:cNvPicPr>
            <a:picLocks noChangeAspect="1"/>
          </p:cNvPicPr>
          <p:nvPr/>
        </p:nvPicPr>
        <p:blipFill>
          <a:blip r:embed="rId5"/>
          <a:stretch>
            <a:fillRect/>
          </a:stretch>
        </p:blipFill>
        <p:spPr>
          <a:xfrm>
            <a:off x="5414429" y="879235"/>
            <a:ext cx="5414963" cy="2383743"/>
          </a:xfrm>
          <a:prstGeom prst="rect">
            <a:avLst/>
          </a:prstGeom>
        </p:spPr>
      </p:pic>
      <p:sp>
        <p:nvSpPr>
          <p:cNvPr id="13" name="TextBox 12"/>
          <p:cNvSpPr txBox="1"/>
          <p:nvPr/>
        </p:nvSpPr>
        <p:spPr>
          <a:xfrm>
            <a:off x="868680" y="847271"/>
            <a:ext cx="4089679" cy="1938992"/>
          </a:xfrm>
          <a:prstGeom prst="rect">
            <a:avLst/>
          </a:prstGeom>
          <a:noFill/>
        </p:spPr>
        <p:txBody>
          <a:bodyPr wrap="square" rtlCol="0">
            <a:spAutoFit/>
          </a:bodyPr>
          <a:lstStyle/>
          <a:p>
            <a:pPr>
              <a:defRPr/>
            </a:pPr>
            <a:r>
              <a:rPr lang="en-US" sz="2000" dirty="0">
                <a:latin typeface="Times New Roman" panose="02020603050405020304" pitchFamily="18" charset="0"/>
                <a:cs typeface="Times New Roman" panose="02020603050405020304" pitchFamily="18" charset="0"/>
              </a:rPr>
              <a:t>Conscious answers are a reflection of self-esteem. Where, by self-esteem, is understood a complex mental education mediated by unconscious drives and complexes (including fear of inconsistency)</a:t>
            </a:r>
            <a:endParaRPr lang="ru-RU" sz="2000" dirty="0">
              <a:latin typeface="Times New Roman" panose="02020603050405020304" pitchFamily="18" charset="0"/>
              <a:cs typeface="Times New Roman" panose="02020603050405020304" pitchFamily="18" charset="0"/>
            </a:endParaRPr>
          </a:p>
        </p:txBody>
      </p:sp>
      <p:sp>
        <p:nvSpPr>
          <p:cNvPr id="14" name="TextBox 13"/>
          <p:cNvSpPr txBox="1"/>
          <p:nvPr/>
        </p:nvSpPr>
        <p:spPr>
          <a:xfrm>
            <a:off x="6769022" y="3293448"/>
            <a:ext cx="2705779" cy="369332"/>
          </a:xfrm>
          <a:prstGeom prst="rect">
            <a:avLst/>
          </a:prstGeom>
          <a:noFill/>
        </p:spPr>
        <p:txBody>
          <a:bodyPr wrap="square" rtlCol="0">
            <a:spAutoFit/>
          </a:bodyPr>
          <a:lstStyle/>
          <a:p>
            <a:r>
              <a:rPr lang="en-US" b="1" dirty="0"/>
              <a:t>C</a:t>
            </a:r>
            <a:r>
              <a:rPr lang="en-US" b="1" dirty="0" smtClean="0"/>
              <a:t>onscious answers (YN)</a:t>
            </a:r>
            <a:endParaRPr lang="ru-RU" b="1" dirty="0"/>
          </a:p>
        </p:txBody>
      </p:sp>
      <p:sp>
        <p:nvSpPr>
          <p:cNvPr id="15" name="TextBox 14"/>
          <p:cNvSpPr txBox="1"/>
          <p:nvPr/>
        </p:nvSpPr>
        <p:spPr>
          <a:xfrm>
            <a:off x="6226411" y="5988492"/>
            <a:ext cx="3248390" cy="369332"/>
          </a:xfrm>
          <a:prstGeom prst="rect">
            <a:avLst/>
          </a:prstGeom>
          <a:noFill/>
        </p:spPr>
        <p:txBody>
          <a:bodyPr wrap="square" rtlCol="0">
            <a:spAutoFit/>
          </a:bodyPr>
          <a:lstStyle/>
          <a:p>
            <a:r>
              <a:rPr lang="en-US" b="1" dirty="0" smtClean="0"/>
              <a:t>Unconscious </a:t>
            </a:r>
            <a:r>
              <a:rPr lang="ru-RU" b="1" dirty="0" smtClean="0"/>
              <a:t>«</a:t>
            </a:r>
            <a:r>
              <a:rPr lang="en-US" b="1" dirty="0" smtClean="0"/>
              <a:t>answers</a:t>
            </a:r>
            <a:r>
              <a:rPr lang="ru-RU" b="1" dirty="0" smtClean="0"/>
              <a:t>»</a:t>
            </a:r>
            <a:r>
              <a:rPr lang="en-US" b="1" dirty="0" smtClean="0"/>
              <a:t> (IE)</a:t>
            </a:r>
          </a:p>
        </p:txBody>
      </p:sp>
    </p:spTree>
    <p:extLst>
      <p:ext uri="{BB962C8B-B14F-4D97-AF65-F5344CB8AC3E}">
        <p14:creationId xmlns:p14="http://schemas.microsoft.com/office/powerpoint/2010/main" val="4530259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9892" y="240003"/>
            <a:ext cx="10805159" cy="1027634"/>
          </a:xfrm>
        </p:spPr>
        <p:txBody>
          <a:bodyPr>
            <a:noAutofit/>
          </a:bodyPr>
          <a:lstStyle/>
          <a:p>
            <a:pPr algn="ctr"/>
            <a:r>
              <a:rPr lang="en-US" sz="2800" b="1" dirty="0"/>
              <a:t>Psychoanalysis: </a:t>
            </a:r>
            <a:r>
              <a:rPr lang="en-US" sz="2800" b="1" dirty="0">
                <a:solidFill>
                  <a:schemeClr val="accent2">
                    <a:lumMod val="75000"/>
                  </a:schemeClr>
                </a:solidFill>
              </a:rPr>
              <a:t>the conflict </a:t>
            </a:r>
            <a:r>
              <a:rPr lang="en-US" sz="2800" b="1" dirty="0" smtClean="0">
                <a:solidFill>
                  <a:schemeClr val="accent2">
                    <a:lumMod val="75000"/>
                  </a:schemeClr>
                </a:solidFill>
              </a:rPr>
              <a:t>between conscious </a:t>
            </a:r>
            <a:r>
              <a:rPr lang="en-US" sz="2800" b="1" dirty="0">
                <a:solidFill>
                  <a:schemeClr val="accent2">
                    <a:lumMod val="75000"/>
                  </a:schemeClr>
                </a:solidFill>
              </a:rPr>
              <a:t>and unconscious </a:t>
            </a:r>
            <a:endParaRPr lang="ru-RU" sz="3200" dirty="0">
              <a:solidFill>
                <a:schemeClr val="accent2">
                  <a:lumMod val="75000"/>
                </a:schemeClr>
              </a:solidFill>
              <a:effectLst>
                <a:outerShdw blurRad="38100" dist="38100" dir="2700000" algn="tl">
                  <a:srgbClr val="000000">
                    <a:alpha val="43137"/>
                  </a:srgbClr>
                </a:outerShdw>
              </a:effectLst>
            </a:endParaRPr>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7209" y="1938618"/>
            <a:ext cx="4685047" cy="3697907"/>
          </a:xfrm>
          <a:prstGeom prst="rect">
            <a:avLst/>
          </a:prstGeom>
        </p:spPr>
      </p:pic>
      <p:pic>
        <p:nvPicPr>
          <p:cNvPr id="5" name="Рисунок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81044" y="1938618"/>
            <a:ext cx="5404113" cy="3817136"/>
          </a:xfrm>
          <a:prstGeom prst="rect">
            <a:avLst/>
          </a:prstGeom>
        </p:spPr>
      </p:pic>
      <p:sp>
        <p:nvSpPr>
          <p:cNvPr id="3" name="Rectangle 2"/>
          <p:cNvSpPr/>
          <p:nvPr/>
        </p:nvSpPr>
        <p:spPr>
          <a:xfrm>
            <a:off x="979892" y="5755754"/>
            <a:ext cx="4432365" cy="646331"/>
          </a:xfrm>
          <a:prstGeom prst="rect">
            <a:avLst/>
          </a:prstGeom>
        </p:spPr>
        <p:txBody>
          <a:bodyPr wrap="square">
            <a:spAutoFit/>
          </a:bodyPr>
          <a:lstStyle/>
          <a:p>
            <a:r>
              <a:rPr lang="en-US" dirty="0">
                <a:latin typeface="Arial" panose="020B0604020202020204" pitchFamily="34" charset="0"/>
                <a:cs typeface="Arial" panose="020B0604020202020204" pitchFamily="34" charset="0"/>
              </a:rPr>
              <a:t>Example 1: no conflict between </a:t>
            </a:r>
            <a:r>
              <a:rPr lang="en-US" dirty="0"/>
              <a:t>conscious and unconscious</a:t>
            </a:r>
            <a:r>
              <a:rPr lang="en-US" dirty="0">
                <a:latin typeface="Arial" panose="020B0604020202020204" pitchFamily="34" charset="0"/>
                <a:cs typeface="Arial" panose="020B0604020202020204" pitchFamily="34" charset="0"/>
              </a:rPr>
              <a:t> </a:t>
            </a:r>
            <a:endParaRPr lang="ru-RU" dirty="0"/>
          </a:p>
        </p:txBody>
      </p:sp>
      <p:sp>
        <p:nvSpPr>
          <p:cNvPr id="8" name="Rectangle 7"/>
          <p:cNvSpPr/>
          <p:nvPr/>
        </p:nvSpPr>
        <p:spPr>
          <a:xfrm>
            <a:off x="5825529" y="5755754"/>
            <a:ext cx="6096000" cy="369332"/>
          </a:xfrm>
          <a:prstGeom prst="rect">
            <a:avLst/>
          </a:prstGeom>
        </p:spPr>
        <p:txBody>
          <a:bodyPr>
            <a:spAutoFit/>
          </a:bodyPr>
          <a:lstStyle/>
          <a:p>
            <a:r>
              <a:rPr lang="en-US" dirty="0">
                <a:latin typeface="Arial" panose="020B0604020202020204" pitchFamily="34" charset="0"/>
                <a:cs typeface="Arial" panose="020B0604020202020204" pitchFamily="34" charset="0"/>
              </a:rPr>
              <a:t>Example 2</a:t>
            </a:r>
            <a:r>
              <a:rPr lang="en-US" dirty="0" smtClean="0">
                <a:latin typeface="Arial" panose="020B0604020202020204" pitchFamily="34" charset="0"/>
                <a:cs typeface="Arial" panose="020B0604020202020204" pitchFamily="34" charset="0"/>
              </a:rPr>
              <a:t>:</a:t>
            </a:r>
            <a:r>
              <a:rPr lang="en-US" dirty="0" smtClean="0"/>
              <a:t> </a:t>
            </a:r>
            <a:r>
              <a:rPr lang="en-US" dirty="0">
                <a:latin typeface="Arial" panose="020B0604020202020204" pitchFamily="34" charset="0"/>
                <a:cs typeface="Arial" panose="020B0604020202020204" pitchFamily="34" charset="0"/>
              </a:rPr>
              <a:t>conflict between </a:t>
            </a:r>
            <a:r>
              <a:rPr lang="en-US" dirty="0"/>
              <a:t>conscious and unconscious </a:t>
            </a:r>
            <a:endParaRPr lang="ru-RU" dirty="0"/>
          </a:p>
        </p:txBody>
      </p:sp>
      <p:sp>
        <p:nvSpPr>
          <p:cNvPr id="9" name="Rectangle 8"/>
          <p:cNvSpPr/>
          <p:nvPr/>
        </p:nvSpPr>
        <p:spPr>
          <a:xfrm>
            <a:off x="2156133" y="1325006"/>
            <a:ext cx="7602015" cy="400110"/>
          </a:xfrm>
          <a:prstGeom prst="rect">
            <a:avLst/>
          </a:prstGeom>
        </p:spPr>
        <p:txBody>
          <a:bodyPr wrap="square">
            <a:spAutoFit/>
          </a:bodyPr>
          <a:lstStyle/>
          <a:p>
            <a:r>
              <a:rPr lang="en-US" sz="2000" b="1" dirty="0"/>
              <a:t>Conscious answers</a:t>
            </a:r>
            <a:r>
              <a:rPr lang="ru-RU" sz="2000" b="1" dirty="0"/>
              <a:t> (</a:t>
            </a:r>
            <a:r>
              <a:rPr lang="en-US" sz="2000" b="1" dirty="0"/>
              <a:t>YN) minus unconscious </a:t>
            </a:r>
            <a:r>
              <a:rPr lang="ru-RU" sz="2000" b="1" dirty="0"/>
              <a:t>«</a:t>
            </a:r>
            <a:r>
              <a:rPr lang="en-US" sz="2000" b="1" dirty="0"/>
              <a:t>answers</a:t>
            </a:r>
            <a:r>
              <a:rPr lang="ru-RU" sz="2000" b="1" dirty="0"/>
              <a:t>» (</a:t>
            </a:r>
            <a:r>
              <a:rPr lang="en-US" sz="2000" b="1" dirty="0"/>
              <a:t>IE)</a:t>
            </a:r>
            <a:endParaRPr lang="ru-RU" sz="2000" b="1" dirty="0"/>
          </a:p>
        </p:txBody>
      </p:sp>
    </p:spTree>
    <p:extLst>
      <p:ext uri="{BB962C8B-B14F-4D97-AF65-F5344CB8AC3E}">
        <p14:creationId xmlns:p14="http://schemas.microsoft.com/office/powerpoint/2010/main" val="118494080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63782" y="411480"/>
            <a:ext cx="9725891" cy="1036321"/>
          </a:xfrm>
        </p:spPr>
        <p:txBody>
          <a:bodyPr>
            <a:noAutofit/>
          </a:bodyPr>
          <a:lstStyle/>
          <a:p>
            <a:pPr algn="ctr"/>
            <a:r>
              <a:rPr lang="en-US" sz="2800" dirty="0" smtClean="0">
                <a:solidFill>
                  <a:schemeClr val="accent1">
                    <a:lumMod val="75000"/>
                  </a:schemeClr>
                </a:solidFill>
                <a:cs typeface="Arial" panose="020B0604020202020204" pitchFamily="34" charset="0"/>
              </a:rPr>
              <a:t>Vibraimage technology </a:t>
            </a:r>
            <a:r>
              <a:rPr lang="en-US" sz="2800" dirty="0">
                <a:solidFill>
                  <a:schemeClr val="accent2">
                    <a:lumMod val="75000"/>
                  </a:schemeClr>
                </a:solidFill>
                <a:cs typeface="Arial" panose="020B0604020202020204" pitchFamily="34" charset="0"/>
              </a:rPr>
              <a:t>is </a:t>
            </a:r>
            <a:r>
              <a:rPr lang="en-US" sz="2800" dirty="0">
                <a:solidFill>
                  <a:schemeClr val="accent2">
                    <a:lumMod val="75000"/>
                  </a:schemeClr>
                </a:solidFill>
              </a:rPr>
              <a:t>Validity </a:t>
            </a:r>
            <a:r>
              <a:rPr lang="en-US" sz="2800" dirty="0" smtClean="0">
                <a:solidFill>
                  <a:schemeClr val="accent2">
                    <a:lumMod val="75000"/>
                  </a:schemeClr>
                </a:solidFill>
              </a:rPr>
              <a:t>and Reliability </a:t>
            </a:r>
            <a:r>
              <a:rPr lang="en-US" sz="2800" dirty="0" smtClean="0">
                <a:solidFill>
                  <a:schemeClr val="tx1"/>
                </a:solidFill>
              </a:rPr>
              <a:t>psychological method</a:t>
            </a:r>
            <a:endParaRPr lang="ru-RU" sz="2800" dirty="0">
              <a:solidFill>
                <a:schemeClr val="tx1"/>
              </a:solidFill>
              <a:cs typeface="Arial" panose="020B0604020202020204" pitchFamily="34" charset="0"/>
            </a:endParaRPr>
          </a:p>
        </p:txBody>
      </p:sp>
      <p:sp>
        <p:nvSpPr>
          <p:cNvPr id="4" name="Текст 3"/>
          <p:cNvSpPr>
            <a:spLocks noGrp="1"/>
          </p:cNvSpPr>
          <p:nvPr>
            <p:ph type="body" sz="half" idx="2"/>
          </p:nvPr>
        </p:nvSpPr>
        <p:spPr>
          <a:xfrm>
            <a:off x="334298" y="1670678"/>
            <a:ext cx="5076576" cy="3344782"/>
          </a:xfrm>
        </p:spPr>
        <p:txBody>
          <a:bodyPr>
            <a:normAutofit/>
          </a:bodyPr>
          <a:lstStyle/>
          <a:p>
            <a:pPr marL="457200" indent="-457200">
              <a:buFont typeface="Arial" panose="020B0604020202020204" pitchFamily="34" charset="0"/>
              <a:buChar char="•"/>
            </a:pPr>
            <a:endParaRPr lang="en-US" sz="2800" b="1" dirty="0" smtClean="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800" dirty="0">
                <a:solidFill>
                  <a:schemeClr val="tx1"/>
                </a:solidFill>
                <a:latin typeface="Arial" panose="020B0604020202020204" pitchFamily="34" charset="0"/>
                <a:cs typeface="Arial" panose="020B0604020202020204" pitchFamily="34" charset="0"/>
              </a:rPr>
              <a:t>N</a:t>
            </a:r>
            <a:r>
              <a:rPr lang="en-US" sz="2800" dirty="0" smtClean="0">
                <a:solidFill>
                  <a:schemeClr val="tx1"/>
                </a:solidFill>
                <a:latin typeface="Arial" panose="020B0604020202020204" pitchFamily="34" charset="0"/>
                <a:cs typeface="Arial" panose="020B0604020202020204" pitchFamily="34" charset="0"/>
              </a:rPr>
              <a:t>aturalistic </a:t>
            </a:r>
            <a:r>
              <a:rPr lang="en-US" sz="2800" dirty="0">
                <a:solidFill>
                  <a:schemeClr val="tx1"/>
                </a:solidFill>
                <a:latin typeface="Arial" panose="020B0604020202020204" pitchFamily="34" charset="0"/>
                <a:cs typeface="Arial" panose="020B0604020202020204" pitchFamily="34" charset="0"/>
              </a:rPr>
              <a:t>observation, and </a:t>
            </a:r>
            <a:r>
              <a:rPr lang="en-US" sz="2800" dirty="0" smtClean="0">
                <a:solidFill>
                  <a:schemeClr val="tx1"/>
                </a:solidFill>
                <a:latin typeface="Arial" panose="020B0604020202020204" pitchFamily="34" charset="0"/>
                <a:cs typeface="Arial" panose="020B0604020202020204" pitchFamily="34" charset="0"/>
              </a:rPr>
              <a:t>laboratory</a:t>
            </a:r>
            <a:r>
              <a:rPr lang="en-US" sz="2800" dirty="0">
                <a:solidFill>
                  <a:schemeClr val="tx1"/>
                </a:solidFill>
                <a:latin typeface="Arial" panose="020B0604020202020204" pitchFamily="34" charset="0"/>
                <a:cs typeface="Arial" panose="020B0604020202020204" pitchFamily="34" charset="0"/>
              </a:rPr>
              <a:t> </a:t>
            </a:r>
            <a:r>
              <a:rPr lang="en-US" sz="2800" dirty="0" smtClean="0">
                <a:solidFill>
                  <a:schemeClr val="tx1"/>
                </a:solidFill>
                <a:latin typeface="Arial" panose="020B0604020202020204" pitchFamily="34" charset="0"/>
                <a:cs typeface="Arial" panose="020B0604020202020204" pitchFamily="34" charset="0"/>
              </a:rPr>
              <a:t>observation </a:t>
            </a:r>
          </a:p>
          <a:p>
            <a:pPr marL="457200" indent="-457200">
              <a:buFont typeface="Arial" panose="020B0604020202020204" pitchFamily="34" charset="0"/>
              <a:buChar char="•"/>
            </a:pPr>
            <a:r>
              <a:rPr lang="en-US" sz="2800" dirty="0" smtClean="0">
                <a:solidFill>
                  <a:schemeClr val="tx1"/>
                </a:solidFill>
                <a:latin typeface="Arial" panose="020B0604020202020204" pitchFamily="34" charset="0"/>
                <a:cs typeface="Arial" panose="020B0604020202020204" pitchFamily="34" charset="0"/>
              </a:rPr>
              <a:t>Psychological</a:t>
            </a:r>
            <a:r>
              <a:rPr lang="ru-RU" sz="2800" dirty="0" smtClean="0">
                <a:solidFill>
                  <a:schemeClr val="tx1"/>
                </a:solidFill>
                <a:latin typeface="Arial" panose="020B0604020202020204" pitchFamily="34" charset="0"/>
                <a:cs typeface="Arial" panose="020B0604020202020204" pitchFamily="34" charset="0"/>
              </a:rPr>
              <a:t> </a:t>
            </a:r>
            <a:r>
              <a:rPr lang="en-US" sz="2800" dirty="0">
                <a:solidFill>
                  <a:schemeClr val="tx1"/>
                </a:solidFill>
                <a:latin typeface="Arial" panose="020B0604020202020204" pitchFamily="34" charset="0"/>
                <a:cs typeface="Arial" panose="020B0604020202020204" pitchFamily="34" charset="0"/>
              </a:rPr>
              <a:t>testing </a:t>
            </a:r>
            <a:endParaRPr lang="en-US" sz="2800" dirty="0" smtClean="0">
              <a:solidFill>
                <a:schemeClr val="tx1"/>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800" dirty="0">
                <a:solidFill>
                  <a:schemeClr val="tx1"/>
                </a:solidFill>
                <a:latin typeface="Arial" panose="020B0604020202020204" pitchFamily="34" charset="0"/>
                <a:cs typeface="Arial" panose="020B0604020202020204" pitchFamily="34" charset="0"/>
              </a:rPr>
              <a:t>Vibraimage technology</a:t>
            </a:r>
            <a:endParaRPr lang="ru-RU" sz="2800" dirty="0">
              <a:solidFill>
                <a:schemeClr val="tx1"/>
              </a:solidFill>
              <a:latin typeface="Arial" panose="020B0604020202020204" pitchFamily="34" charset="0"/>
              <a:cs typeface="Arial" panose="020B0604020202020204" pitchFamily="34" charset="0"/>
            </a:endParaRPr>
          </a:p>
        </p:txBody>
      </p:sp>
      <p:sp>
        <p:nvSpPr>
          <p:cNvPr id="11" name="Стрелка вправо 10"/>
          <p:cNvSpPr/>
          <p:nvPr/>
        </p:nvSpPr>
        <p:spPr>
          <a:xfrm>
            <a:off x="6041426" y="2525923"/>
            <a:ext cx="2416233" cy="1981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2" name="Рисунок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98037" y="3343069"/>
            <a:ext cx="2781335" cy="1816559"/>
          </a:xfrm>
          <a:prstGeom prst="rect">
            <a:avLst/>
          </a:prstGeom>
        </p:spPr>
      </p:pic>
      <p:sp>
        <p:nvSpPr>
          <p:cNvPr id="17" name="Стрелка вправо 16"/>
          <p:cNvSpPr/>
          <p:nvPr/>
        </p:nvSpPr>
        <p:spPr>
          <a:xfrm>
            <a:off x="5623560" y="3492859"/>
            <a:ext cx="1828800" cy="1676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8" name="Рисунок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41426" y="4000285"/>
            <a:ext cx="2001202" cy="1802983"/>
          </a:xfrm>
          <a:prstGeom prst="rect">
            <a:avLst/>
          </a:prstGeom>
        </p:spPr>
      </p:pic>
      <p:sp>
        <p:nvSpPr>
          <p:cNvPr id="19" name="Стрелка вправо 18"/>
          <p:cNvSpPr/>
          <p:nvPr/>
        </p:nvSpPr>
        <p:spPr>
          <a:xfrm>
            <a:off x="5169750" y="4251348"/>
            <a:ext cx="525946" cy="17344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3" name="Рисунок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04202" y="1409503"/>
            <a:ext cx="2758024" cy="1756850"/>
          </a:xfrm>
          <a:prstGeom prst="rect">
            <a:avLst/>
          </a:prstGeom>
        </p:spPr>
      </p:pic>
    </p:spTree>
    <p:extLst>
      <p:ext uri="{BB962C8B-B14F-4D97-AF65-F5344CB8AC3E}">
        <p14:creationId xmlns:p14="http://schemas.microsoft.com/office/powerpoint/2010/main" val="147834137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366776" y="1975389"/>
            <a:ext cx="6075123" cy="4339650"/>
          </a:xfrm>
          <a:prstGeom prst="rect">
            <a:avLst/>
          </a:prstGeom>
        </p:spPr>
        <p:txBody>
          <a:bodyPr wrap="square">
            <a:spAutoFit/>
          </a:bodyPr>
          <a:lstStyle/>
          <a:p>
            <a:pPr algn="ctr"/>
            <a:r>
              <a:rPr lang="en-US" altLang="ru-RU" sz="2800" dirty="0">
                <a:solidFill>
                  <a:srgbClr val="0070C0"/>
                </a:solidFill>
                <a:effectLst>
                  <a:outerShdw blurRad="38100" dist="38100" dir="2700000" algn="tl">
                    <a:srgbClr val="000000">
                      <a:alpha val="43137"/>
                    </a:srgbClr>
                  </a:outerShdw>
                </a:effectLst>
              </a:rPr>
              <a:t>Thank you for your attention</a:t>
            </a:r>
            <a:r>
              <a:rPr lang="ru-RU" altLang="ru-RU" sz="2800" dirty="0">
                <a:solidFill>
                  <a:srgbClr val="0070C0"/>
                </a:solidFill>
                <a:effectLst>
                  <a:outerShdw blurRad="38100" dist="38100" dir="2700000" algn="tl">
                    <a:srgbClr val="000000">
                      <a:alpha val="43137"/>
                    </a:srgbClr>
                  </a:outerShdw>
                </a:effectLst>
              </a:rPr>
              <a:t>!</a:t>
            </a:r>
          </a:p>
          <a:p>
            <a:pPr>
              <a:defRPr/>
            </a:pPr>
            <a:endParaRPr lang="ru-RU" sz="2800" dirty="0">
              <a:solidFill>
                <a:srgbClr val="002060"/>
              </a:solidFill>
              <a:effectLst>
                <a:outerShdw blurRad="38100" dist="38100" dir="2700000" algn="tl">
                  <a:srgbClr val="000000">
                    <a:alpha val="43137"/>
                  </a:srgbClr>
                </a:outerShdw>
              </a:effectLst>
            </a:endParaRPr>
          </a:p>
          <a:p>
            <a:pPr algn="ctr">
              <a:defRPr/>
            </a:pPr>
            <a:r>
              <a:rPr lang="en-US" sz="2800" dirty="0" err="1">
                <a:cs typeface="Arial" panose="020B0604020202020204" pitchFamily="34" charset="0"/>
              </a:rPr>
              <a:t>Nikolaenko</a:t>
            </a:r>
            <a:r>
              <a:rPr lang="en-US" sz="2800" dirty="0">
                <a:cs typeface="Arial" panose="020B0604020202020204" pitchFamily="34" charset="0"/>
              </a:rPr>
              <a:t> Y.N.</a:t>
            </a:r>
          </a:p>
          <a:p>
            <a:pPr algn="ctr">
              <a:defRPr/>
            </a:pPr>
            <a:r>
              <a:rPr lang="en-US" sz="2800" dirty="0" err="1" smtClean="0">
                <a:cs typeface="Arial" panose="020B0604020202020204" pitchFamily="34" charset="0"/>
              </a:rPr>
              <a:t>Ph.D</a:t>
            </a:r>
            <a:endParaRPr lang="en-US" sz="2800" dirty="0" smtClean="0">
              <a:cs typeface="Arial" panose="020B0604020202020204" pitchFamily="34" charset="0"/>
            </a:endParaRPr>
          </a:p>
          <a:p>
            <a:pPr algn="ctr">
              <a:defRPr/>
            </a:pPr>
            <a:endParaRPr lang="ru-RU" sz="2800" dirty="0">
              <a:cs typeface="Arial" panose="020B0604020202020204" pitchFamily="34" charset="0"/>
            </a:endParaRPr>
          </a:p>
          <a:p>
            <a:pPr algn="ctr"/>
            <a:r>
              <a:rPr lang="en-US" altLang="ru-RU" sz="2800" b="1" dirty="0" smtClean="0">
                <a:solidFill>
                  <a:srgbClr val="00B0F0"/>
                </a:solidFill>
              </a:rPr>
              <a:t>www.elsys.ru</a:t>
            </a:r>
            <a:r>
              <a:rPr lang="en-US" altLang="ru-RU" sz="2800" dirty="0" smtClean="0">
                <a:solidFill>
                  <a:srgbClr val="00B0F0"/>
                </a:solidFill>
              </a:rPr>
              <a:t>  </a:t>
            </a:r>
            <a:endParaRPr lang="en-US" altLang="ru-RU" sz="2800" dirty="0">
              <a:solidFill>
                <a:srgbClr val="00B0F0"/>
              </a:solidFill>
            </a:endParaRPr>
          </a:p>
          <a:p>
            <a:pPr algn="ctr"/>
            <a:r>
              <a:rPr lang="en-US" altLang="ru-RU" sz="2800" b="1" dirty="0">
                <a:solidFill>
                  <a:srgbClr val="00B0F0"/>
                </a:solidFill>
              </a:rPr>
              <a:t>  </a:t>
            </a:r>
            <a:r>
              <a:rPr lang="en-US" altLang="ru-RU" sz="2800" b="1" dirty="0" smtClean="0">
                <a:solidFill>
                  <a:srgbClr val="00B0F0"/>
                </a:solidFill>
                <a:hlinkClick r:id="rId3"/>
              </a:rPr>
              <a:t>www.psymaker.com</a:t>
            </a:r>
            <a:endParaRPr lang="en-US" altLang="ru-RU" sz="2800" b="1" dirty="0" smtClean="0">
              <a:solidFill>
                <a:srgbClr val="00B0F0"/>
              </a:solidFill>
            </a:endParaRPr>
          </a:p>
          <a:p>
            <a:pPr algn="ctr"/>
            <a:r>
              <a:rPr lang="en-US" altLang="zh-CN" sz="2800" dirty="0">
                <a:hlinkClick r:id="rId4"/>
              </a:rPr>
              <a:t>www.kqelsys.com</a:t>
            </a:r>
            <a:r>
              <a:rPr lang="en-US" altLang="zh-CN" sz="2800" dirty="0"/>
              <a:t>            elsys@kqelsys.com       </a:t>
            </a:r>
            <a:endParaRPr lang="zh-CN" altLang="en-US" sz="2800" dirty="0"/>
          </a:p>
          <a:p>
            <a:pPr algn="ctr"/>
            <a:endParaRPr lang="ru-RU" sz="2400" dirty="0">
              <a:solidFill>
                <a:srgbClr val="00B0F0"/>
              </a:solidFill>
            </a:endParaRPr>
          </a:p>
        </p:txBody>
      </p:sp>
      <p:pic>
        <p:nvPicPr>
          <p:cNvPr id="3" name="图片 3">
            <a:extLst>
              <a:ext uri="{FF2B5EF4-FFF2-40B4-BE49-F238E27FC236}">
                <a16:creationId xmlns:a16="http://schemas.microsoft.com/office/drawing/2014/main" id="{96E0E445-44E0-4F8D-873C-6DFD1F6092D6}"/>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260407" y="334784"/>
            <a:ext cx="4212739" cy="1368756"/>
          </a:xfrm>
          <a:prstGeom prst="rect">
            <a:avLst/>
          </a:prstGeom>
        </p:spPr>
      </p:pic>
    </p:spTree>
    <p:extLst>
      <p:ext uri="{BB962C8B-B14F-4D97-AF65-F5344CB8AC3E}">
        <p14:creationId xmlns:p14="http://schemas.microsoft.com/office/powerpoint/2010/main" val="9050379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49374" y="612949"/>
            <a:ext cx="9725891" cy="805014"/>
          </a:xfrm>
        </p:spPr>
        <p:txBody>
          <a:bodyPr>
            <a:noAutofit/>
          </a:bodyPr>
          <a:lstStyle/>
          <a:p>
            <a:pPr lvl="0" algn="ctr"/>
            <a:r>
              <a:rPr lang="en-US" sz="2800" dirty="0">
                <a:effectLst>
                  <a:outerShdw blurRad="38100" dist="38100" dir="2700000" algn="tl">
                    <a:srgbClr val="000000">
                      <a:alpha val="43137"/>
                    </a:srgbClr>
                  </a:outerShdw>
                </a:effectLst>
              </a:rPr>
              <a:t>V</a:t>
            </a:r>
            <a:r>
              <a:rPr lang="en-US" sz="2800" dirty="0" smtClean="0">
                <a:effectLst>
                  <a:outerShdw blurRad="38100" dist="38100" dir="2700000" algn="tl">
                    <a:srgbClr val="000000">
                      <a:alpha val="43137"/>
                    </a:srgbClr>
                  </a:outerShdw>
                </a:effectLst>
              </a:rPr>
              <a:t>ibraimage technology</a:t>
            </a:r>
            <a:r>
              <a:rPr lang="ru-RU" sz="2800" dirty="0" smtClean="0">
                <a:effectLst>
                  <a:outerShdw blurRad="38100" dist="38100" dir="2700000" algn="tl">
                    <a:srgbClr val="000000">
                      <a:alpha val="43137"/>
                    </a:srgbClr>
                  </a:outerShdw>
                </a:effectLst>
              </a:rPr>
              <a:t> </a:t>
            </a:r>
            <a:r>
              <a:rPr lang="en-US" sz="2800" dirty="0" smtClean="0">
                <a:effectLst>
                  <a:outerShdw blurRad="38100" dist="38100" dir="2700000" algn="tl">
                    <a:srgbClr val="000000">
                      <a:alpha val="43137"/>
                    </a:srgbClr>
                  </a:outerShdw>
                </a:effectLst>
              </a:rPr>
              <a:t>in </a:t>
            </a:r>
            <a:r>
              <a:rPr lang="en-US" sz="2800" b="1" dirty="0" smtClean="0">
                <a:solidFill>
                  <a:schemeClr val="accent2">
                    <a:lumMod val="75000"/>
                  </a:schemeClr>
                </a:solidFill>
                <a:effectLst>
                  <a:outerShdw blurRad="38100" dist="38100" dir="2700000" algn="tl">
                    <a:srgbClr val="000000">
                      <a:alpha val="43137"/>
                    </a:srgbClr>
                  </a:outerShdw>
                </a:effectLst>
              </a:rPr>
              <a:t>psycholog</a:t>
            </a:r>
            <a:r>
              <a:rPr lang="en-US" sz="2800" b="1" dirty="0">
                <a:solidFill>
                  <a:schemeClr val="accent2">
                    <a:lumMod val="75000"/>
                  </a:schemeClr>
                </a:solidFill>
                <a:effectLst>
                  <a:outerShdw blurRad="38100" dist="38100" dir="2700000" algn="tl">
                    <a:srgbClr val="000000">
                      <a:alpha val="43137"/>
                    </a:srgbClr>
                  </a:outerShdw>
                </a:effectLst>
              </a:rPr>
              <a:t>y</a:t>
            </a:r>
            <a:r>
              <a:rPr lang="en-US" sz="2800" dirty="0" smtClean="0">
                <a:effectLst>
                  <a:outerShdw blurRad="38100" dist="38100" dir="2700000" algn="tl">
                    <a:srgbClr val="000000">
                      <a:alpha val="43137"/>
                    </a:srgbClr>
                  </a:outerShdw>
                </a:effectLst>
              </a:rPr>
              <a:t> </a:t>
            </a:r>
            <a:r>
              <a:rPr lang="en-US" sz="2800" dirty="0">
                <a:solidFill>
                  <a:schemeClr val="accent2">
                    <a:lumMod val="75000"/>
                  </a:schemeClr>
                </a:solidFill>
                <a:latin typeface="Arial" panose="020B0604020202020204" pitchFamily="34" charset="0"/>
                <a:cs typeface="Arial" panose="020B0604020202020204" pitchFamily="34" charset="0"/>
              </a:rPr>
              <a:t>&amp;</a:t>
            </a:r>
            <a:r>
              <a:rPr lang="en-US" sz="2800" dirty="0" smtClean="0">
                <a:effectLst>
                  <a:outerShdw blurRad="38100" dist="38100" dir="2700000" algn="tl">
                    <a:srgbClr val="000000">
                      <a:alpha val="43137"/>
                    </a:srgbClr>
                  </a:outerShdw>
                </a:effectLst>
              </a:rPr>
              <a:t> </a:t>
            </a:r>
            <a:r>
              <a:rPr lang="en-US" sz="2800" b="1" dirty="0">
                <a:solidFill>
                  <a:schemeClr val="accent2">
                    <a:lumMod val="75000"/>
                  </a:schemeClr>
                </a:solidFill>
                <a:effectLst>
                  <a:outerShdw blurRad="38100" dist="38100" dir="2700000" algn="tl">
                    <a:srgbClr val="000000">
                      <a:alpha val="43137"/>
                    </a:srgbClr>
                  </a:outerShdw>
                </a:effectLst>
              </a:rPr>
              <a:t>psychometrics</a:t>
            </a:r>
            <a:r>
              <a:rPr lang="ru-RU" sz="2800" dirty="0"/>
              <a:t/>
            </a:r>
            <a:br>
              <a:rPr lang="ru-RU" sz="2800" dirty="0"/>
            </a:br>
            <a:endParaRPr lang="ru-RU" sz="2800" dirty="0">
              <a:effectLst>
                <a:outerShdw blurRad="38100" dist="38100" dir="2700000" algn="tl">
                  <a:srgbClr val="000000">
                    <a:alpha val="43137"/>
                  </a:srgbClr>
                </a:outerShdw>
              </a:effectLst>
            </a:endParaRPr>
          </a:p>
        </p:txBody>
      </p:sp>
      <p:sp>
        <p:nvSpPr>
          <p:cNvPr id="4" name="Текст 3"/>
          <p:cNvSpPr>
            <a:spLocks noGrp="1"/>
          </p:cNvSpPr>
          <p:nvPr>
            <p:ph type="body" sz="half" idx="2"/>
          </p:nvPr>
        </p:nvSpPr>
        <p:spPr>
          <a:xfrm>
            <a:off x="452176" y="1786486"/>
            <a:ext cx="4441100" cy="2084589"/>
          </a:xfrm>
        </p:spPr>
        <p:txBody>
          <a:bodyPr>
            <a:normAutofit/>
          </a:bodyPr>
          <a:lstStyle/>
          <a:p>
            <a:pPr algn="just"/>
            <a:r>
              <a:rPr lang="en-US" sz="2000" dirty="0" smtClean="0">
                <a:solidFill>
                  <a:srgbClr val="FF0000"/>
                </a:solidFill>
              </a:rPr>
              <a:t>Anne Anastasi</a:t>
            </a:r>
            <a:r>
              <a:rPr lang="ru-RU" sz="2000" dirty="0" smtClean="0">
                <a:solidFill>
                  <a:srgbClr val="FF0000"/>
                </a:solidFill>
              </a:rPr>
              <a:t> </a:t>
            </a:r>
            <a:r>
              <a:rPr lang="en-US" sz="2000" dirty="0" smtClean="0"/>
              <a:t>informed </a:t>
            </a:r>
            <a:r>
              <a:rPr lang="en-US" sz="2000" dirty="0"/>
              <a:t>her methodological approach to psychometric </a:t>
            </a:r>
            <a:r>
              <a:rPr lang="en-US" sz="2000" dirty="0" smtClean="0"/>
              <a:t>testing</a:t>
            </a:r>
            <a:r>
              <a:rPr lang="ru-RU" sz="2000" dirty="0" smtClean="0"/>
              <a:t>: </a:t>
            </a:r>
            <a:r>
              <a:rPr lang="en-US" sz="2000" dirty="0" smtClean="0"/>
              <a:t>tests </a:t>
            </a:r>
            <a:r>
              <a:rPr lang="en-US" sz="2000" dirty="0"/>
              <a:t>should be selected and used while bearing in mind their contextual appropriateness and limitations</a:t>
            </a:r>
            <a:endParaRPr lang="ru-RU" sz="2000" dirty="0" smtClean="0"/>
          </a:p>
          <a:p>
            <a:pPr algn="just"/>
            <a:endParaRPr lang="en-US" sz="2000" dirty="0" smtClean="0"/>
          </a:p>
          <a:p>
            <a:pPr algn="just"/>
            <a:endParaRPr lang="en-US" sz="2000" dirty="0" smtClean="0"/>
          </a:p>
          <a:p>
            <a:pPr algn="just"/>
            <a:endParaRPr lang="en-US" sz="2000" dirty="0">
              <a:latin typeface="Arial" panose="020B0604020202020204" pitchFamily="34" charset="0"/>
              <a:cs typeface="Arial" panose="020B0604020202020204" pitchFamily="34" charset="0"/>
            </a:endParaRPr>
          </a:p>
          <a:p>
            <a:pPr algn="just"/>
            <a:endParaRPr lang="ru-RU" sz="2000" dirty="0">
              <a:latin typeface="Arial" panose="020B0604020202020204" pitchFamily="34" charset="0"/>
              <a:cs typeface="Arial" panose="020B0604020202020204" pitchFamily="34" charset="0"/>
            </a:endParaRPr>
          </a:p>
        </p:txBody>
      </p:sp>
      <p:sp>
        <p:nvSpPr>
          <p:cNvPr id="6" name="TextBox 5"/>
          <p:cNvSpPr txBox="1"/>
          <p:nvPr/>
        </p:nvSpPr>
        <p:spPr>
          <a:xfrm>
            <a:off x="452177" y="3953903"/>
            <a:ext cx="4552310" cy="1938992"/>
          </a:xfrm>
          <a:prstGeom prst="rect">
            <a:avLst/>
          </a:prstGeom>
          <a:noFill/>
        </p:spPr>
        <p:txBody>
          <a:bodyPr wrap="square" rtlCol="0">
            <a:spAutoFit/>
          </a:bodyPr>
          <a:lstStyle/>
          <a:p>
            <a:pPr lvl="0" algn="just"/>
            <a:r>
              <a:rPr lang="en-US" sz="2000" dirty="0">
                <a:solidFill>
                  <a:schemeClr val="accent1">
                    <a:lumMod val="75000"/>
                  </a:schemeClr>
                </a:solidFill>
              </a:rPr>
              <a:t>V</a:t>
            </a:r>
            <a:r>
              <a:rPr lang="en-US" sz="2000" dirty="0" smtClean="0">
                <a:solidFill>
                  <a:schemeClr val="accent1">
                    <a:lumMod val="75000"/>
                  </a:schemeClr>
                </a:solidFill>
              </a:rPr>
              <a:t>ibraimage</a:t>
            </a:r>
            <a:r>
              <a:rPr lang="en-US" sz="2000" dirty="0" smtClean="0"/>
              <a:t> </a:t>
            </a:r>
            <a:r>
              <a:rPr lang="en-US" sz="2000" dirty="0"/>
              <a:t>shows a real physical and psychophysiological phenomenon. This is a qualified tool of the psychologist, which allows you to minimize the number of errors in the </a:t>
            </a:r>
            <a:r>
              <a:rPr lang="en-US" sz="2000" dirty="0" smtClean="0"/>
              <a:t>diagnosis</a:t>
            </a:r>
            <a:endParaRPr lang="ru-RU" sz="2000" dirty="0"/>
          </a:p>
        </p:txBody>
      </p:sp>
      <p:grpSp>
        <p:nvGrpSpPr>
          <p:cNvPr id="8" name="Группа 7"/>
          <p:cNvGrpSpPr/>
          <p:nvPr/>
        </p:nvGrpSpPr>
        <p:grpSpPr>
          <a:xfrm>
            <a:off x="6117324" y="2987239"/>
            <a:ext cx="2239283" cy="941778"/>
            <a:chOff x="244430" y="1210961"/>
            <a:chExt cx="2239283" cy="941778"/>
          </a:xfrm>
          <a:scene3d>
            <a:camera prst="orthographicFront"/>
            <a:lightRig rig="threePt" dir="t">
              <a:rot lat="0" lon="0" rev="7500000"/>
            </a:lightRig>
          </a:scene3d>
        </p:grpSpPr>
        <p:sp>
          <p:nvSpPr>
            <p:cNvPr id="9" name="Скругленный прямоугольник 8"/>
            <p:cNvSpPr/>
            <p:nvPr/>
          </p:nvSpPr>
          <p:spPr>
            <a:xfrm>
              <a:off x="244430" y="1210961"/>
              <a:ext cx="2239283" cy="941778"/>
            </a:xfrm>
            <a:prstGeom prst="roundRect">
              <a:avLst/>
            </a:prstGeom>
            <a:solidFill>
              <a:schemeClr val="accent2">
                <a:lumMod val="75000"/>
              </a:schemeClr>
            </a:solidFill>
            <a:sp3d prstMaterial="plastic">
              <a:bevelT w="127000" h="25400" prst="relaxedInset"/>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10" name="Скругленный прямоугольник 4"/>
            <p:cNvSpPr txBox="1"/>
            <p:nvPr/>
          </p:nvSpPr>
          <p:spPr>
            <a:xfrm>
              <a:off x="290404" y="1256935"/>
              <a:ext cx="2147335" cy="849830"/>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defTabSz="1244600">
                <a:lnSpc>
                  <a:spcPct val="90000"/>
                </a:lnSpc>
                <a:spcBef>
                  <a:spcPct val="0"/>
                </a:spcBef>
                <a:spcAft>
                  <a:spcPct val="35000"/>
                </a:spcAft>
              </a:pPr>
              <a:endParaRPr lang="en-US" sz="2800" dirty="0" smtClean="0"/>
            </a:p>
            <a:p>
              <a:pPr defTabSz="1244600">
                <a:lnSpc>
                  <a:spcPct val="90000"/>
                </a:lnSpc>
                <a:spcBef>
                  <a:spcPct val="0"/>
                </a:spcBef>
                <a:spcAft>
                  <a:spcPct val="35000"/>
                </a:spcAft>
              </a:pPr>
              <a:r>
                <a:rPr lang="en-US" sz="2800" dirty="0" smtClean="0"/>
                <a:t>Vibraimage</a:t>
              </a:r>
              <a:endParaRPr lang="ru-RU" sz="2800" dirty="0"/>
            </a:p>
            <a:p>
              <a:pPr lvl="0" algn="l" defTabSz="1244600">
                <a:lnSpc>
                  <a:spcPct val="90000"/>
                </a:lnSpc>
                <a:spcBef>
                  <a:spcPct val="0"/>
                </a:spcBef>
                <a:spcAft>
                  <a:spcPct val="35000"/>
                </a:spcAft>
              </a:pPr>
              <a:r>
                <a:rPr lang="ru-RU" sz="2800" b="0" i="0" kern="1200" dirty="0" smtClean="0"/>
                <a:t> </a:t>
              </a:r>
              <a:endParaRPr lang="ru-RU" sz="2800" kern="1200" dirty="0"/>
            </a:p>
          </p:txBody>
        </p:sp>
      </p:grpSp>
      <p:grpSp>
        <p:nvGrpSpPr>
          <p:cNvPr id="11" name="Группа 10"/>
          <p:cNvGrpSpPr/>
          <p:nvPr/>
        </p:nvGrpSpPr>
        <p:grpSpPr>
          <a:xfrm>
            <a:off x="9115145" y="1237836"/>
            <a:ext cx="2239283" cy="941778"/>
            <a:chOff x="244430" y="1210961"/>
            <a:chExt cx="2239283" cy="941778"/>
          </a:xfrm>
          <a:scene3d>
            <a:camera prst="orthographicFront"/>
            <a:lightRig rig="threePt" dir="t">
              <a:rot lat="0" lon="0" rev="7500000"/>
            </a:lightRig>
          </a:scene3d>
        </p:grpSpPr>
        <p:sp>
          <p:nvSpPr>
            <p:cNvPr id="12" name="Скругленный прямоугольник 11"/>
            <p:cNvSpPr/>
            <p:nvPr/>
          </p:nvSpPr>
          <p:spPr>
            <a:xfrm>
              <a:off x="244430" y="1210961"/>
              <a:ext cx="2239283" cy="941778"/>
            </a:xfrm>
            <a:prstGeom prst="roundRect">
              <a:avLst/>
            </a:prstGeom>
            <a:solidFill>
              <a:schemeClr val="accent2">
                <a:lumMod val="75000"/>
              </a:schemeClr>
            </a:solidFill>
            <a:sp3d prstMaterial="plastic">
              <a:bevelT w="127000" h="25400" prst="relaxedInset"/>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14" name="Скругленный прямоугольник 4"/>
            <p:cNvSpPr txBox="1"/>
            <p:nvPr/>
          </p:nvSpPr>
          <p:spPr>
            <a:xfrm>
              <a:off x="290404" y="1256935"/>
              <a:ext cx="2147335" cy="849830"/>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defTabSz="1244600">
                <a:lnSpc>
                  <a:spcPct val="90000"/>
                </a:lnSpc>
                <a:spcBef>
                  <a:spcPct val="0"/>
                </a:spcBef>
                <a:spcAft>
                  <a:spcPct val="35000"/>
                </a:spcAft>
              </a:pPr>
              <a:endParaRPr lang="en-US" sz="2800" dirty="0" smtClean="0"/>
            </a:p>
            <a:p>
              <a:pPr defTabSz="1244600">
                <a:lnSpc>
                  <a:spcPct val="90000"/>
                </a:lnSpc>
                <a:spcBef>
                  <a:spcPct val="0"/>
                </a:spcBef>
                <a:spcAft>
                  <a:spcPct val="35000"/>
                </a:spcAft>
              </a:pPr>
              <a:r>
                <a:rPr lang="en-US" sz="2400" dirty="0" smtClean="0"/>
                <a:t>Observation</a:t>
              </a:r>
              <a:endParaRPr lang="ru-RU" sz="2400" dirty="0"/>
            </a:p>
            <a:p>
              <a:pPr lvl="0" algn="l" defTabSz="1244600">
                <a:lnSpc>
                  <a:spcPct val="90000"/>
                </a:lnSpc>
                <a:spcBef>
                  <a:spcPct val="0"/>
                </a:spcBef>
                <a:spcAft>
                  <a:spcPct val="35000"/>
                </a:spcAft>
              </a:pPr>
              <a:r>
                <a:rPr lang="ru-RU" sz="2800" b="0" i="0" kern="1200" dirty="0" smtClean="0"/>
                <a:t> </a:t>
              </a:r>
              <a:endParaRPr lang="ru-RU" sz="2800" kern="1200" dirty="0"/>
            </a:p>
          </p:txBody>
        </p:sp>
      </p:grpSp>
      <p:grpSp>
        <p:nvGrpSpPr>
          <p:cNvPr id="15" name="Группа 14"/>
          <p:cNvGrpSpPr/>
          <p:nvPr/>
        </p:nvGrpSpPr>
        <p:grpSpPr>
          <a:xfrm>
            <a:off x="9115303" y="2941265"/>
            <a:ext cx="2239283" cy="941778"/>
            <a:chOff x="244430" y="1210961"/>
            <a:chExt cx="2239283" cy="941778"/>
          </a:xfrm>
          <a:scene3d>
            <a:camera prst="orthographicFront"/>
            <a:lightRig rig="threePt" dir="t">
              <a:rot lat="0" lon="0" rev="7500000"/>
            </a:lightRig>
          </a:scene3d>
        </p:grpSpPr>
        <p:sp>
          <p:nvSpPr>
            <p:cNvPr id="16" name="Скругленный прямоугольник 15"/>
            <p:cNvSpPr/>
            <p:nvPr/>
          </p:nvSpPr>
          <p:spPr>
            <a:xfrm>
              <a:off x="244430" y="1210961"/>
              <a:ext cx="2239283" cy="941778"/>
            </a:xfrm>
            <a:prstGeom prst="roundRect">
              <a:avLst/>
            </a:prstGeom>
            <a:solidFill>
              <a:schemeClr val="accent2">
                <a:lumMod val="75000"/>
              </a:schemeClr>
            </a:solidFill>
            <a:sp3d prstMaterial="plastic">
              <a:bevelT w="127000" h="25400" prst="relaxedInset"/>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17" name="Скругленный прямоугольник 4"/>
            <p:cNvSpPr txBox="1"/>
            <p:nvPr/>
          </p:nvSpPr>
          <p:spPr>
            <a:xfrm>
              <a:off x="290404" y="1256935"/>
              <a:ext cx="2147335" cy="849830"/>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defTabSz="1244600">
                <a:lnSpc>
                  <a:spcPct val="90000"/>
                </a:lnSpc>
                <a:spcBef>
                  <a:spcPct val="0"/>
                </a:spcBef>
                <a:spcAft>
                  <a:spcPct val="35000"/>
                </a:spcAft>
              </a:pPr>
              <a:endParaRPr lang="en-US" sz="2800" dirty="0" smtClean="0"/>
            </a:p>
            <a:p>
              <a:pPr defTabSz="1244600">
                <a:lnSpc>
                  <a:spcPct val="90000"/>
                </a:lnSpc>
                <a:spcBef>
                  <a:spcPct val="0"/>
                </a:spcBef>
                <a:spcAft>
                  <a:spcPct val="35000"/>
                </a:spcAft>
              </a:pPr>
              <a:r>
                <a:rPr lang="en-US" sz="2800" dirty="0" smtClean="0"/>
                <a:t>   </a:t>
              </a:r>
              <a:r>
                <a:rPr lang="en-US" sz="2400" dirty="0" smtClean="0"/>
                <a:t>Testing</a:t>
              </a:r>
              <a:endParaRPr lang="ru-RU" sz="2400" dirty="0"/>
            </a:p>
            <a:p>
              <a:pPr lvl="0" algn="l" defTabSz="1244600">
                <a:lnSpc>
                  <a:spcPct val="90000"/>
                </a:lnSpc>
                <a:spcBef>
                  <a:spcPct val="0"/>
                </a:spcBef>
                <a:spcAft>
                  <a:spcPct val="35000"/>
                </a:spcAft>
              </a:pPr>
              <a:r>
                <a:rPr lang="ru-RU" sz="2800" b="0" i="0" kern="1200" dirty="0" smtClean="0"/>
                <a:t> </a:t>
              </a:r>
              <a:endParaRPr lang="ru-RU" sz="2800" kern="1200" dirty="0"/>
            </a:p>
          </p:txBody>
        </p:sp>
      </p:grpSp>
      <p:grpSp>
        <p:nvGrpSpPr>
          <p:cNvPr id="18" name="Группа 17"/>
          <p:cNvGrpSpPr/>
          <p:nvPr/>
        </p:nvGrpSpPr>
        <p:grpSpPr>
          <a:xfrm>
            <a:off x="9069171" y="4629754"/>
            <a:ext cx="2239283" cy="941778"/>
            <a:chOff x="244430" y="1210961"/>
            <a:chExt cx="2239283" cy="941778"/>
          </a:xfrm>
          <a:scene3d>
            <a:camera prst="orthographicFront"/>
            <a:lightRig rig="threePt" dir="t">
              <a:rot lat="0" lon="0" rev="7500000"/>
            </a:lightRig>
          </a:scene3d>
        </p:grpSpPr>
        <p:sp>
          <p:nvSpPr>
            <p:cNvPr id="19" name="Скругленный прямоугольник 18"/>
            <p:cNvSpPr/>
            <p:nvPr/>
          </p:nvSpPr>
          <p:spPr>
            <a:xfrm>
              <a:off x="244430" y="1210961"/>
              <a:ext cx="2239283" cy="941778"/>
            </a:xfrm>
            <a:prstGeom prst="roundRect">
              <a:avLst/>
            </a:prstGeom>
            <a:solidFill>
              <a:schemeClr val="accent2">
                <a:lumMod val="75000"/>
              </a:schemeClr>
            </a:solidFill>
            <a:sp3d prstMaterial="plastic">
              <a:bevelT w="127000" h="25400" prst="relaxedInset"/>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20" name="Скругленный прямоугольник 4"/>
            <p:cNvSpPr txBox="1"/>
            <p:nvPr/>
          </p:nvSpPr>
          <p:spPr>
            <a:xfrm>
              <a:off x="290404" y="1256935"/>
              <a:ext cx="2147335" cy="849830"/>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defTabSz="1244600">
                <a:lnSpc>
                  <a:spcPct val="90000"/>
                </a:lnSpc>
                <a:spcBef>
                  <a:spcPct val="0"/>
                </a:spcBef>
                <a:spcAft>
                  <a:spcPct val="35000"/>
                </a:spcAft>
              </a:pPr>
              <a:endParaRPr lang="en-US" sz="2400" dirty="0" smtClean="0"/>
            </a:p>
            <a:p>
              <a:pPr defTabSz="1244600">
                <a:lnSpc>
                  <a:spcPct val="90000"/>
                </a:lnSpc>
                <a:spcBef>
                  <a:spcPct val="0"/>
                </a:spcBef>
                <a:spcAft>
                  <a:spcPct val="35000"/>
                </a:spcAft>
              </a:pPr>
              <a:r>
                <a:rPr lang="en-US" sz="2400" dirty="0" smtClean="0"/>
                <a:t>Questionnaire</a:t>
              </a:r>
              <a:endParaRPr lang="ru-RU" sz="2400" dirty="0"/>
            </a:p>
            <a:p>
              <a:pPr lvl="0" algn="l" defTabSz="1244600">
                <a:lnSpc>
                  <a:spcPct val="90000"/>
                </a:lnSpc>
                <a:spcBef>
                  <a:spcPct val="0"/>
                </a:spcBef>
                <a:spcAft>
                  <a:spcPct val="35000"/>
                </a:spcAft>
              </a:pPr>
              <a:r>
                <a:rPr lang="ru-RU" sz="2800" b="0" i="0" kern="1200" dirty="0" smtClean="0"/>
                <a:t> </a:t>
              </a:r>
              <a:endParaRPr lang="ru-RU" sz="2800" kern="1200" dirty="0"/>
            </a:p>
          </p:txBody>
        </p:sp>
      </p:grpSp>
      <p:cxnSp>
        <p:nvCxnSpPr>
          <p:cNvPr id="21" name="Прямая со стрелкой 20"/>
          <p:cNvCxnSpPr/>
          <p:nvPr/>
        </p:nvCxnSpPr>
        <p:spPr>
          <a:xfrm flipH="1">
            <a:off x="7593942" y="1841157"/>
            <a:ext cx="1315280" cy="993231"/>
          </a:xfrm>
          <a:prstGeom prst="straightConnector1">
            <a:avLst/>
          </a:prstGeom>
          <a:ln>
            <a:solidFill>
              <a:schemeClr val="accent1">
                <a:lumMod val="75000"/>
              </a:schemeClr>
            </a:solidFill>
            <a:tailEnd type="triangle"/>
          </a:ln>
        </p:spPr>
        <p:style>
          <a:lnRef idx="3">
            <a:schemeClr val="accent4"/>
          </a:lnRef>
          <a:fillRef idx="0">
            <a:schemeClr val="accent4"/>
          </a:fillRef>
          <a:effectRef idx="2">
            <a:schemeClr val="accent4"/>
          </a:effectRef>
          <a:fontRef idx="minor">
            <a:schemeClr val="tx1"/>
          </a:fontRef>
        </p:style>
      </p:cxnSp>
      <p:cxnSp>
        <p:nvCxnSpPr>
          <p:cNvPr id="24" name="Прямая со стрелкой 23"/>
          <p:cNvCxnSpPr/>
          <p:nvPr/>
        </p:nvCxnSpPr>
        <p:spPr>
          <a:xfrm flipH="1">
            <a:off x="8494414" y="3458128"/>
            <a:ext cx="429251" cy="1"/>
          </a:xfrm>
          <a:prstGeom prst="straightConnector1">
            <a:avLst/>
          </a:prstGeom>
          <a:ln>
            <a:solidFill>
              <a:schemeClr val="accent1">
                <a:lumMod val="75000"/>
              </a:schemeClr>
            </a:solidFill>
            <a:tailEnd type="triangle"/>
          </a:ln>
        </p:spPr>
        <p:style>
          <a:lnRef idx="3">
            <a:schemeClr val="accent4"/>
          </a:lnRef>
          <a:fillRef idx="0">
            <a:schemeClr val="accent4"/>
          </a:fillRef>
          <a:effectRef idx="2">
            <a:schemeClr val="accent4"/>
          </a:effectRef>
          <a:fontRef idx="minor">
            <a:schemeClr val="tx1"/>
          </a:fontRef>
        </p:style>
      </p:cxnSp>
      <p:cxnSp>
        <p:nvCxnSpPr>
          <p:cNvPr id="29" name="Прямая со стрелкой 28"/>
          <p:cNvCxnSpPr/>
          <p:nvPr/>
        </p:nvCxnSpPr>
        <p:spPr>
          <a:xfrm flipH="1" flipV="1">
            <a:off x="7621562" y="4096728"/>
            <a:ext cx="1260039" cy="912057"/>
          </a:xfrm>
          <a:prstGeom prst="straightConnector1">
            <a:avLst/>
          </a:prstGeom>
          <a:ln>
            <a:solidFill>
              <a:schemeClr val="accent1">
                <a:lumMod val="75000"/>
              </a:schemeClr>
            </a:solidFill>
            <a:tailEnd type="triangle"/>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22884538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34282" y="436064"/>
            <a:ext cx="9108718" cy="1036321"/>
          </a:xfrm>
        </p:spPr>
        <p:txBody>
          <a:bodyPr>
            <a:noAutofit/>
          </a:bodyPr>
          <a:lstStyle/>
          <a:p>
            <a:pPr algn="ctr"/>
            <a:r>
              <a:rPr lang="en-US" sz="2800" b="1" dirty="0">
                <a:solidFill>
                  <a:schemeClr val="accent2">
                    <a:lumMod val="75000"/>
                  </a:schemeClr>
                </a:solidFill>
                <a:effectLst>
                  <a:outerShdw blurRad="38100" dist="38100" dir="2700000" algn="tl">
                    <a:srgbClr val="000000">
                      <a:alpha val="43137"/>
                    </a:srgbClr>
                  </a:outerShdw>
                </a:effectLst>
              </a:rPr>
              <a:t>Standards for Educational and Psychological Testing</a:t>
            </a:r>
            <a:r>
              <a:rPr lang="en-US" sz="2800" dirty="0">
                <a:effectLst>
                  <a:outerShdw blurRad="38100" dist="38100" dir="2700000" algn="tl">
                    <a:srgbClr val="000000">
                      <a:alpha val="43137"/>
                    </a:srgbClr>
                  </a:outerShdw>
                </a:effectLst>
              </a:rPr>
              <a:t> </a:t>
            </a:r>
            <a:r>
              <a:rPr lang="en-US" sz="2800" b="1" dirty="0" smtClean="0">
                <a:solidFill>
                  <a:schemeClr val="accent1">
                    <a:lumMod val="75000"/>
                  </a:schemeClr>
                </a:solidFill>
                <a:effectLst>
                  <a:outerShdw blurRad="38100" dist="38100" dir="2700000" algn="tl">
                    <a:srgbClr val="000000">
                      <a:alpha val="43137"/>
                    </a:srgbClr>
                  </a:outerShdw>
                </a:effectLst>
                <a:cs typeface="Arial" panose="020B0604020202020204" pitchFamily="34" charset="0"/>
              </a:rPr>
              <a:t> </a:t>
            </a:r>
            <a:r>
              <a:rPr lang="en-US" sz="2800" dirty="0">
                <a:solidFill>
                  <a:schemeClr val="accent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&amp;</a:t>
            </a:r>
            <a:r>
              <a:rPr lang="en-US" sz="2800" b="1" dirty="0" smtClean="0">
                <a:solidFill>
                  <a:schemeClr val="accent2">
                    <a:lumMod val="75000"/>
                  </a:schemeClr>
                </a:solidFill>
                <a:effectLst>
                  <a:outerShdw blurRad="38100" dist="38100" dir="2700000" algn="tl">
                    <a:srgbClr val="000000">
                      <a:alpha val="43137"/>
                    </a:srgbClr>
                  </a:outerShdw>
                </a:effectLst>
                <a:cs typeface="Arial" panose="020B0604020202020204" pitchFamily="34" charset="0"/>
              </a:rPr>
              <a:t> </a:t>
            </a:r>
            <a:r>
              <a:rPr lang="en-US" sz="2800" dirty="0" smtClean="0">
                <a:solidFill>
                  <a:schemeClr val="accent1">
                    <a:lumMod val="75000"/>
                  </a:schemeClr>
                </a:solidFill>
                <a:effectLst>
                  <a:outerShdw blurRad="38100" dist="38100" dir="2700000" algn="tl">
                    <a:srgbClr val="000000">
                      <a:alpha val="43137"/>
                    </a:srgbClr>
                  </a:outerShdw>
                </a:effectLst>
                <a:cs typeface="Arial" panose="020B0604020202020204" pitchFamily="34" charset="0"/>
              </a:rPr>
              <a:t>Vibraimage technology</a:t>
            </a:r>
            <a:endParaRPr lang="ru-RU" sz="2800" dirty="0">
              <a:solidFill>
                <a:schemeClr val="accent1">
                  <a:lumMod val="75000"/>
                </a:schemeClr>
              </a:solidFill>
              <a:effectLst>
                <a:outerShdw blurRad="38100" dist="38100" dir="2700000" algn="tl">
                  <a:srgbClr val="000000">
                    <a:alpha val="43137"/>
                  </a:srgbClr>
                </a:outerShdw>
              </a:effectLst>
              <a:cs typeface="Arial" panose="020B0604020202020204" pitchFamily="34" charset="0"/>
            </a:endParaRPr>
          </a:p>
        </p:txBody>
      </p:sp>
      <p:grpSp>
        <p:nvGrpSpPr>
          <p:cNvPr id="16" name="Группа 15"/>
          <p:cNvGrpSpPr/>
          <p:nvPr/>
        </p:nvGrpSpPr>
        <p:grpSpPr>
          <a:xfrm>
            <a:off x="4740194" y="1912735"/>
            <a:ext cx="2537404" cy="1026526"/>
            <a:chOff x="244430" y="1210961"/>
            <a:chExt cx="2239283" cy="941778"/>
          </a:xfrm>
          <a:solidFill>
            <a:schemeClr val="accent1">
              <a:lumMod val="40000"/>
              <a:lumOff val="60000"/>
            </a:schemeClr>
          </a:solidFill>
          <a:scene3d>
            <a:camera prst="orthographicFront"/>
            <a:lightRig rig="threePt" dir="t">
              <a:rot lat="0" lon="0" rev="7500000"/>
            </a:lightRig>
          </a:scene3d>
        </p:grpSpPr>
        <p:sp>
          <p:nvSpPr>
            <p:cNvPr id="20" name="Скругленный прямоугольник 19"/>
            <p:cNvSpPr/>
            <p:nvPr/>
          </p:nvSpPr>
          <p:spPr>
            <a:xfrm>
              <a:off x="244430" y="1210961"/>
              <a:ext cx="2239283" cy="941778"/>
            </a:xfrm>
            <a:prstGeom prst="roundRect">
              <a:avLst/>
            </a:prstGeom>
            <a:grpFill/>
            <a:sp3d prstMaterial="plastic">
              <a:bevelT w="127000" h="25400" prst="relaxedInset"/>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21" name="Скругленный прямоугольник 4"/>
            <p:cNvSpPr txBox="1"/>
            <p:nvPr/>
          </p:nvSpPr>
          <p:spPr>
            <a:xfrm>
              <a:off x="290404" y="1256935"/>
              <a:ext cx="2147335" cy="849830"/>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defTabSz="1244600">
                <a:lnSpc>
                  <a:spcPct val="90000"/>
                </a:lnSpc>
                <a:spcBef>
                  <a:spcPct val="0"/>
                </a:spcBef>
                <a:spcAft>
                  <a:spcPct val="35000"/>
                </a:spcAft>
              </a:pPr>
              <a:r>
                <a:rPr lang="en-US" sz="2800" b="1" dirty="0">
                  <a:solidFill>
                    <a:schemeClr val="accent2">
                      <a:lumMod val="75000"/>
                    </a:schemeClr>
                  </a:solidFill>
                  <a:effectLst>
                    <a:outerShdw blurRad="38100" dist="38100" dir="2700000" algn="tl">
                      <a:srgbClr val="000000">
                        <a:alpha val="43137"/>
                      </a:srgbClr>
                    </a:outerShdw>
                  </a:effectLst>
                </a:rPr>
                <a:t>conscious</a:t>
              </a:r>
              <a:r>
                <a:rPr lang="ru-RU" sz="2800" b="0" i="0" kern="1200" dirty="0" smtClean="0"/>
                <a:t> </a:t>
              </a:r>
              <a:endParaRPr lang="ru-RU" sz="2800" kern="1200" dirty="0"/>
            </a:p>
          </p:txBody>
        </p:sp>
      </p:grpSp>
      <p:grpSp>
        <p:nvGrpSpPr>
          <p:cNvPr id="22" name="Группа 21"/>
          <p:cNvGrpSpPr/>
          <p:nvPr/>
        </p:nvGrpSpPr>
        <p:grpSpPr>
          <a:xfrm>
            <a:off x="4740194" y="3328145"/>
            <a:ext cx="2537405" cy="987752"/>
            <a:chOff x="244430" y="1164987"/>
            <a:chExt cx="2537405" cy="987752"/>
          </a:xfrm>
          <a:solidFill>
            <a:schemeClr val="accent2">
              <a:lumMod val="75000"/>
            </a:schemeClr>
          </a:solidFill>
          <a:scene3d>
            <a:camera prst="orthographicFront"/>
            <a:lightRig rig="threePt" dir="t">
              <a:rot lat="0" lon="0" rev="7500000"/>
            </a:lightRig>
          </a:scene3d>
        </p:grpSpPr>
        <p:sp>
          <p:nvSpPr>
            <p:cNvPr id="23" name="Скругленный прямоугольник 22"/>
            <p:cNvSpPr/>
            <p:nvPr/>
          </p:nvSpPr>
          <p:spPr>
            <a:xfrm>
              <a:off x="244430" y="1164987"/>
              <a:ext cx="2537405" cy="987752"/>
            </a:xfrm>
            <a:prstGeom prst="roundRect">
              <a:avLst/>
            </a:prstGeom>
            <a:solidFill>
              <a:schemeClr val="accent2">
                <a:lumMod val="40000"/>
                <a:lumOff val="60000"/>
              </a:schemeClr>
            </a:solidFill>
            <a:sp3d prstMaterial="plastic">
              <a:bevelT w="127000" h="25400" prst="relaxedInset"/>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24" name="Скругленный прямоугольник 4"/>
            <p:cNvSpPr txBox="1"/>
            <p:nvPr/>
          </p:nvSpPr>
          <p:spPr>
            <a:xfrm>
              <a:off x="386481" y="1312353"/>
              <a:ext cx="2273643" cy="735242"/>
            </a:xfrm>
            <a:prstGeom prst="rect">
              <a:avLst/>
            </a:prstGeom>
            <a:solidFill>
              <a:schemeClr val="accent2">
                <a:lumMod val="40000"/>
                <a:lumOff val="60000"/>
              </a:schemeClr>
            </a:solidFill>
            <a:sp3d/>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defTabSz="1244600">
                <a:lnSpc>
                  <a:spcPct val="90000"/>
                </a:lnSpc>
                <a:spcBef>
                  <a:spcPct val="0"/>
                </a:spcBef>
                <a:spcAft>
                  <a:spcPct val="35000"/>
                </a:spcAft>
              </a:pPr>
              <a:r>
                <a:rPr lang="en-US" sz="2800" b="1" dirty="0">
                  <a:solidFill>
                    <a:schemeClr val="accent2">
                      <a:lumMod val="75000"/>
                    </a:schemeClr>
                  </a:solidFill>
                </a:rPr>
                <a:t>unconscious</a:t>
              </a:r>
              <a:r>
                <a:rPr lang="ru-RU" sz="2800" b="0" i="0" kern="1200" dirty="0" smtClean="0"/>
                <a:t> </a:t>
              </a:r>
              <a:endParaRPr lang="ru-RU" sz="2800" kern="1200" dirty="0"/>
            </a:p>
          </p:txBody>
        </p:sp>
      </p:grpSp>
      <p:grpSp>
        <p:nvGrpSpPr>
          <p:cNvPr id="25" name="Группа 24"/>
          <p:cNvGrpSpPr/>
          <p:nvPr/>
        </p:nvGrpSpPr>
        <p:grpSpPr>
          <a:xfrm>
            <a:off x="855176" y="2401743"/>
            <a:ext cx="2879125" cy="2235937"/>
            <a:chOff x="244430" y="1210961"/>
            <a:chExt cx="2239283" cy="941778"/>
          </a:xfrm>
          <a:solidFill>
            <a:schemeClr val="bg1">
              <a:lumMod val="75000"/>
            </a:schemeClr>
          </a:solidFill>
          <a:scene3d>
            <a:camera prst="orthographicFront"/>
            <a:lightRig rig="threePt" dir="t">
              <a:rot lat="0" lon="0" rev="7500000"/>
            </a:lightRig>
          </a:scene3d>
        </p:grpSpPr>
        <p:sp>
          <p:nvSpPr>
            <p:cNvPr id="26" name="Скругленный прямоугольник 25"/>
            <p:cNvSpPr/>
            <p:nvPr/>
          </p:nvSpPr>
          <p:spPr>
            <a:xfrm>
              <a:off x="244430" y="1210961"/>
              <a:ext cx="2239283" cy="941778"/>
            </a:xfrm>
            <a:prstGeom prst="roundRect">
              <a:avLst/>
            </a:prstGeom>
            <a:grpFill/>
            <a:sp3d prstMaterial="plastic">
              <a:bevelT w="127000" h="25400" prst="relaxedInset"/>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27" name="Скругленный прямоугольник 4"/>
            <p:cNvSpPr txBox="1"/>
            <p:nvPr/>
          </p:nvSpPr>
          <p:spPr>
            <a:xfrm>
              <a:off x="290404" y="1256935"/>
              <a:ext cx="2147335" cy="849830"/>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defTabSz="1244600">
                <a:lnSpc>
                  <a:spcPct val="90000"/>
                </a:lnSpc>
                <a:spcBef>
                  <a:spcPct val="0"/>
                </a:spcBef>
                <a:spcAft>
                  <a:spcPct val="35000"/>
                </a:spcAft>
              </a:pPr>
              <a:endParaRPr lang="en-US" sz="2800" dirty="0" smtClean="0">
                <a:solidFill>
                  <a:schemeClr val="tx1"/>
                </a:solidFill>
                <a:latin typeface="Arial" panose="020B0604020202020204" pitchFamily="34" charset="0"/>
                <a:cs typeface="Arial" panose="020B0604020202020204" pitchFamily="34" charset="0"/>
              </a:endParaRPr>
            </a:p>
            <a:p>
              <a:pPr defTabSz="1244600">
                <a:lnSpc>
                  <a:spcPct val="90000"/>
                </a:lnSpc>
                <a:spcBef>
                  <a:spcPct val="0"/>
                </a:spcBef>
                <a:spcAft>
                  <a:spcPct val="35000"/>
                </a:spcAft>
              </a:pPr>
              <a:r>
                <a:rPr lang="en-US" sz="2400" dirty="0" smtClean="0">
                  <a:solidFill>
                    <a:schemeClr val="tx1"/>
                  </a:solidFill>
                  <a:latin typeface="Arial" panose="020B0604020202020204" pitchFamily="34" charset="0"/>
                  <a:cs typeface="Arial" panose="020B0604020202020204" pitchFamily="34" charset="0"/>
                </a:rPr>
                <a:t>Psychological</a:t>
              </a:r>
              <a:r>
                <a:rPr lang="ru-RU" sz="2400" dirty="0" smtClean="0">
                  <a:solidFill>
                    <a:schemeClr val="tx1"/>
                  </a:solidFill>
                  <a:latin typeface="Arial" panose="020B0604020202020204" pitchFamily="34" charset="0"/>
                  <a:cs typeface="Arial" panose="020B0604020202020204" pitchFamily="34" charset="0"/>
                </a:rPr>
                <a:t> </a:t>
              </a:r>
              <a:r>
                <a:rPr lang="en-US" sz="2400" dirty="0" smtClean="0">
                  <a:solidFill>
                    <a:schemeClr val="tx1"/>
                  </a:solidFill>
                  <a:latin typeface="Arial" panose="020B0604020202020204" pitchFamily="34" charset="0"/>
                  <a:cs typeface="Arial" panose="020B0604020202020204" pitchFamily="34" charset="0"/>
                </a:rPr>
                <a:t>testing =</a:t>
              </a:r>
              <a:r>
                <a:rPr lang="en-US" sz="2400" b="1" dirty="0" smtClean="0"/>
                <a:t> </a:t>
              </a:r>
              <a:r>
                <a:rPr lang="en-US" sz="2400" b="1" dirty="0"/>
                <a:t>Standards for Educational and Psychological Testing</a:t>
              </a:r>
              <a:r>
                <a:rPr lang="en-US" sz="2400" dirty="0" smtClean="0">
                  <a:solidFill>
                    <a:schemeClr val="tx1"/>
                  </a:solidFill>
                  <a:latin typeface="Arial" panose="020B0604020202020204" pitchFamily="34" charset="0"/>
                  <a:cs typeface="Arial" panose="020B0604020202020204" pitchFamily="34" charset="0"/>
                </a:rPr>
                <a:t>  </a:t>
              </a:r>
              <a:endParaRPr lang="en-US" sz="2400" dirty="0">
                <a:solidFill>
                  <a:schemeClr val="tx1"/>
                </a:solidFill>
                <a:latin typeface="Arial" panose="020B0604020202020204" pitchFamily="34" charset="0"/>
                <a:cs typeface="Arial" panose="020B0604020202020204" pitchFamily="34" charset="0"/>
              </a:endParaRPr>
            </a:p>
            <a:p>
              <a:pPr lvl="0" algn="l" defTabSz="1244600">
                <a:lnSpc>
                  <a:spcPct val="90000"/>
                </a:lnSpc>
                <a:spcBef>
                  <a:spcPct val="0"/>
                </a:spcBef>
                <a:spcAft>
                  <a:spcPct val="35000"/>
                </a:spcAft>
              </a:pPr>
              <a:r>
                <a:rPr lang="ru-RU" sz="2800" b="0" i="0" kern="1200" dirty="0" smtClean="0"/>
                <a:t> </a:t>
              </a:r>
              <a:endParaRPr lang="ru-RU" sz="2800" kern="1200" dirty="0"/>
            </a:p>
          </p:txBody>
        </p:sp>
      </p:grpSp>
      <p:grpSp>
        <p:nvGrpSpPr>
          <p:cNvPr id="28" name="Группа 27"/>
          <p:cNvGrpSpPr/>
          <p:nvPr/>
        </p:nvGrpSpPr>
        <p:grpSpPr>
          <a:xfrm>
            <a:off x="4045626" y="5432488"/>
            <a:ext cx="2768835" cy="941778"/>
            <a:chOff x="244430" y="1210961"/>
            <a:chExt cx="2239283" cy="941778"/>
          </a:xfrm>
          <a:solidFill>
            <a:schemeClr val="bg1">
              <a:lumMod val="75000"/>
            </a:schemeClr>
          </a:solidFill>
          <a:scene3d>
            <a:camera prst="orthographicFront"/>
            <a:lightRig rig="threePt" dir="t">
              <a:rot lat="0" lon="0" rev="7500000"/>
            </a:lightRig>
          </a:scene3d>
        </p:grpSpPr>
        <p:sp>
          <p:nvSpPr>
            <p:cNvPr id="29" name="Скругленный прямоугольник 28"/>
            <p:cNvSpPr/>
            <p:nvPr/>
          </p:nvSpPr>
          <p:spPr>
            <a:xfrm>
              <a:off x="244430" y="1210961"/>
              <a:ext cx="2239283" cy="941778"/>
            </a:xfrm>
            <a:prstGeom prst="roundRect">
              <a:avLst/>
            </a:prstGeom>
            <a:grpFill/>
            <a:sp3d prstMaterial="plastic">
              <a:bevelT w="127000" h="25400" prst="relaxedInset"/>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30" name="Скругленный прямоугольник 4"/>
            <p:cNvSpPr txBox="1"/>
            <p:nvPr/>
          </p:nvSpPr>
          <p:spPr>
            <a:xfrm>
              <a:off x="290404" y="1256935"/>
              <a:ext cx="2147335" cy="849830"/>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defTabSz="1244600">
                <a:lnSpc>
                  <a:spcPct val="90000"/>
                </a:lnSpc>
                <a:spcBef>
                  <a:spcPct val="0"/>
                </a:spcBef>
                <a:spcAft>
                  <a:spcPct val="35000"/>
                </a:spcAft>
              </a:pPr>
              <a:r>
                <a:rPr lang="en-US" sz="2800" dirty="0">
                  <a:solidFill>
                    <a:schemeClr val="tx1"/>
                  </a:solidFill>
                  <a:cs typeface="Arial" panose="020B0604020202020204" pitchFamily="34" charset="0"/>
                </a:rPr>
                <a:t>Vibraimage technology</a:t>
              </a:r>
              <a:r>
                <a:rPr lang="ru-RU" sz="2800" b="0" i="0" kern="1200" dirty="0" smtClean="0">
                  <a:solidFill>
                    <a:schemeClr val="tx1"/>
                  </a:solidFill>
                </a:rPr>
                <a:t> </a:t>
              </a:r>
              <a:endParaRPr lang="ru-RU" sz="2800" kern="1200" dirty="0">
                <a:solidFill>
                  <a:schemeClr val="tx1"/>
                </a:solidFill>
              </a:endParaRPr>
            </a:p>
          </p:txBody>
        </p:sp>
      </p:grpSp>
      <p:grpSp>
        <p:nvGrpSpPr>
          <p:cNvPr id="31" name="Группа 30"/>
          <p:cNvGrpSpPr/>
          <p:nvPr/>
        </p:nvGrpSpPr>
        <p:grpSpPr>
          <a:xfrm>
            <a:off x="8298562" y="2590607"/>
            <a:ext cx="2738491" cy="941778"/>
            <a:chOff x="244430" y="1210961"/>
            <a:chExt cx="2239283" cy="941778"/>
          </a:xfrm>
          <a:scene3d>
            <a:camera prst="orthographicFront"/>
            <a:lightRig rig="threePt" dir="t">
              <a:rot lat="0" lon="0" rev="7500000"/>
            </a:lightRig>
          </a:scene3d>
        </p:grpSpPr>
        <p:sp>
          <p:nvSpPr>
            <p:cNvPr id="32" name="Скругленный прямоугольник 31"/>
            <p:cNvSpPr/>
            <p:nvPr/>
          </p:nvSpPr>
          <p:spPr>
            <a:xfrm>
              <a:off x="244430" y="1210961"/>
              <a:ext cx="2239283" cy="941778"/>
            </a:xfrm>
            <a:prstGeom prst="roundRect">
              <a:avLst/>
            </a:prstGeom>
            <a:solidFill>
              <a:schemeClr val="bg1">
                <a:lumMod val="75000"/>
              </a:schemeClr>
            </a:solidFill>
            <a:sp3d prstMaterial="plastic">
              <a:bevelT w="127000" h="25400" prst="relaxedInset"/>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33" name="Скругленный прямоугольник 4"/>
            <p:cNvSpPr txBox="1"/>
            <p:nvPr/>
          </p:nvSpPr>
          <p:spPr>
            <a:xfrm>
              <a:off x="453041" y="1407357"/>
              <a:ext cx="1984698" cy="583144"/>
            </a:xfrm>
            <a:prstGeom prst="rect">
              <a:avLst/>
            </a:prstGeom>
            <a:solidFill>
              <a:schemeClr val="bg1">
                <a:lumMod val="75000"/>
              </a:schemeClr>
            </a:solidFill>
            <a:sp3d/>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defTabSz="1244600">
                <a:lnSpc>
                  <a:spcPct val="90000"/>
                </a:lnSpc>
                <a:spcBef>
                  <a:spcPct val="0"/>
                </a:spcBef>
                <a:spcAft>
                  <a:spcPct val="35000"/>
                </a:spcAft>
              </a:pPr>
              <a:r>
                <a:rPr lang="en-US" b="1" dirty="0" smtClean="0">
                  <a:solidFill>
                    <a:schemeClr val="tx1"/>
                  </a:solidFill>
                </a:rPr>
                <a:t>Sigismund Freud</a:t>
              </a:r>
            </a:p>
            <a:p>
              <a:pPr lvl="0" defTabSz="1244600">
                <a:lnSpc>
                  <a:spcPct val="90000"/>
                </a:lnSpc>
                <a:spcBef>
                  <a:spcPct val="0"/>
                </a:spcBef>
                <a:spcAft>
                  <a:spcPct val="35000"/>
                </a:spcAft>
              </a:pPr>
              <a:r>
                <a:rPr lang="en-US" dirty="0">
                  <a:solidFill>
                    <a:schemeClr val="tx1"/>
                  </a:solidFill>
                </a:rPr>
                <a:t>psychoanalysis</a:t>
              </a:r>
              <a:r>
                <a:rPr lang="ru-RU" sz="2800" b="0" i="0" kern="1200" dirty="0" smtClean="0">
                  <a:solidFill>
                    <a:schemeClr val="tx1"/>
                  </a:solidFill>
                </a:rPr>
                <a:t> </a:t>
              </a:r>
              <a:endParaRPr lang="ru-RU" sz="2800" kern="1200" dirty="0">
                <a:solidFill>
                  <a:schemeClr val="tx1"/>
                </a:solidFill>
              </a:endParaRPr>
            </a:p>
          </p:txBody>
        </p:sp>
      </p:grpSp>
      <p:grpSp>
        <p:nvGrpSpPr>
          <p:cNvPr id="36" name="Группа 35"/>
          <p:cNvGrpSpPr/>
          <p:nvPr/>
        </p:nvGrpSpPr>
        <p:grpSpPr>
          <a:xfrm>
            <a:off x="8253586" y="3695902"/>
            <a:ext cx="2828444" cy="941778"/>
            <a:chOff x="244430" y="1210961"/>
            <a:chExt cx="2239283" cy="941778"/>
          </a:xfrm>
          <a:solidFill>
            <a:schemeClr val="bg1">
              <a:lumMod val="75000"/>
            </a:schemeClr>
          </a:solidFill>
          <a:scene3d>
            <a:camera prst="orthographicFront"/>
            <a:lightRig rig="threePt" dir="t">
              <a:rot lat="0" lon="0" rev="7500000"/>
            </a:lightRig>
          </a:scene3d>
        </p:grpSpPr>
        <p:sp>
          <p:nvSpPr>
            <p:cNvPr id="37" name="Скругленный прямоугольник 36"/>
            <p:cNvSpPr/>
            <p:nvPr/>
          </p:nvSpPr>
          <p:spPr>
            <a:xfrm>
              <a:off x="244430" y="1210961"/>
              <a:ext cx="2239283" cy="941778"/>
            </a:xfrm>
            <a:prstGeom prst="roundRect">
              <a:avLst/>
            </a:prstGeom>
            <a:grpFill/>
            <a:sp3d prstMaterial="plastic">
              <a:bevelT w="127000" h="25400" prst="relaxedInset"/>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38" name="Скругленный прямоугольник 4"/>
            <p:cNvSpPr txBox="1"/>
            <p:nvPr/>
          </p:nvSpPr>
          <p:spPr>
            <a:xfrm>
              <a:off x="482014" y="1337080"/>
              <a:ext cx="1945358" cy="756173"/>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defTabSz="1244600">
                <a:lnSpc>
                  <a:spcPct val="90000"/>
                </a:lnSpc>
                <a:spcBef>
                  <a:spcPct val="0"/>
                </a:spcBef>
                <a:spcAft>
                  <a:spcPct val="35000"/>
                </a:spcAft>
              </a:pPr>
              <a:endParaRPr lang="en-US" i="1" dirty="0" smtClean="0"/>
            </a:p>
            <a:p>
              <a:pPr lvl="0" defTabSz="1244600">
                <a:lnSpc>
                  <a:spcPct val="90000"/>
                </a:lnSpc>
                <a:spcBef>
                  <a:spcPct val="0"/>
                </a:spcBef>
                <a:spcAft>
                  <a:spcPct val="35000"/>
                </a:spcAft>
              </a:pPr>
              <a:r>
                <a:rPr lang="en-US" i="1" dirty="0" smtClean="0">
                  <a:solidFill>
                    <a:schemeClr val="tx1"/>
                  </a:solidFill>
                </a:rPr>
                <a:t>Léopold Szondi</a:t>
              </a:r>
            </a:p>
            <a:p>
              <a:pPr lvl="0" defTabSz="1244600">
                <a:lnSpc>
                  <a:spcPct val="90000"/>
                </a:lnSpc>
                <a:spcBef>
                  <a:spcPct val="0"/>
                </a:spcBef>
                <a:spcAft>
                  <a:spcPct val="35000"/>
                </a:spcAft>
              </a:pPr>
              <a:r>
                <a:rPr lang="en-US" dirty="0">
                  <a:solidFill>
                    <a:schemeClr val="tx1"/>
                  </a:solidFill>
                </a:rPr>
                <a:t>Szondi test</a:t>
              </a:r>
              <a:endParaRPr lang="en-US" i="1" dirty="0" smtClean="0">
                <a:solidFill>
                  <a:schemeClr val="tx1"/>
                </a:solidFill>
              </a:endParaRPr>
            </a:p>
            <a:p>
              <a:pPr lvl="0" defTabSz="1244600">
                <a:lnSpc>
                  <a:spcPct val="90000"/>
                </a:lnSpc>
                <a:spcBef>
                  <a:spcPct val="0"/>
                </a:spcBef>
                <a:spcAft>
                  <a:spcPct val="35000"/>
                </a:spcAft>
              </a:pPr>
              <a:r>
                <a:rPr lang="ru-RU" sz="2800" b="0" i="0" kern="1200" dirty="0" smtClean="0"/>
                <a:t> </a:t>
              </a:r>
              <a:endParaRPr lang="ru-RU" sz="2800" kern="1200" dirty="0"/>
            </a:p>
          </p:txBody>
        </p:sp>
      </p:grpSp>
      <p:cxnSp>
        <p:nvCxnSpPr>
          <p:cNvPr id="39" name="Прямая со стрелкой 38"/>
          <p:cNvCxnSpPr/>
          <p:nvPr/>
        </p:nvCxnSpPr>
        <p:spPr>
          <a:xfrm flipH="1">
            <a:off x="7413696" y="2963899"/>
            <a:ext cx="763155" cy="611093"/>
          </a:xfrm>
          <a:prstGeom prst="straightConnector1">
            <a:avLst/>
          </a:prstGeom>
          <a:ln>
            <a:solidFill>
              <a:schemeClr val="accent1">
                <a:lumMod val="75000"/>
              </a:schemeClr>
            </a:solidFill>
            <a:tailEnd type="triangle"/>
          </a:ln>
        </p:spPr>
        <p:style>
          <a:lnRef idx="3">
            <a:schemeClr val="accent4"/>
          </a:lnRef>
          <a:fillRef idx="0">
            <a:schemeClr val="accent4"/>
          </a:fillRef>
          <a:effectRef idx="2">
            <a:schemeClr val="accent4"/>
          </a:effectRef>
          <a:fontRef idx="minor">
            <a:schemeClr val="tx1"/>
          </a:fontRef>
        </p:style>
      </p:cxnSp>
      <p:cxnSp>
        <p:nvCxnSpPr>
          <p:cNvPr id="40" name="Прямая со стрелкой 39"/>
          <p:cNvCxnSpPr/>
          <p:nvPr/>
        </p:nvCxnSpPr>
        <p:spPr>
          <a:xfrm flipH="1" flipV="1">
            <a:off x="7316796" y="3964941"/>
            <a:ext cx="786744" cy="387397"/>
          </a:xfrm>
          <a:prstGeom prst="straightConnector1">
            <a:avLst/>
          </a:prstGeom>
          <a:ln>
            <a:solidFill>
              <a:schemeClr val="accent1">
                <a:lumMod val="75000"/>
              </a:schemeClr>
            </a:solidFill>
            <a:tailEnd type="triangle"/>
          </a:ln>
        </p:spPr>
        <p:style>
          <a:lnRef idx="3">
            <a:schemeClr val="accent4"/>
          </a:lnRef>
          <a:fillRef idx="0">
            <a:schemeClr val="accent4"/>
          </a:fillRef>
          <a:effectRef idx="2">
            <a:schemeClr val="accent4"/>
          </a:effectRef>
          <a:fontRef idx="minor">
            <a:schemeClr val="tx1"/>
          </a:fontRef>
        </p:style>
      </p:cxnSp>
      <p:sp>
        <p:nvSpPr>
          <p:cNvPr id="46" name="Правая фигурная скобка 45"/>
          <p:cNvSpPr/>
          <p:nvPr/>
        </p:nvSpPr>
        <p:spPr>
          <a:xfrm rot="5400000">
            <a:off x="4900902" y="1648770"/>
            <a:ext cx="811220" cy="6998254"/>
          </a:xfrm>
          <a:prstGeom prst="rightBrace">
            <a:avLst>
              <a:gd name="adj1" fmla="val 8333"/>
              <a:gd name="adj2" fmla="val 49824"/>
            </a:avLst>
          </a:pr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ru-RU"/>
          </a:p>
        </p:txBody>
      </p:sp>
      <p:cxnSp>
        <p:nvCxnSpPr>
          <p:cNvPr id="48" name="Прямая со стрелкой 47"/>
          <p:cNvCxnSpPr/>
          <p:nvPr/>
        </p:nvCxnSpPr>
        <p:spPr>
          <a:xfrm flipV="1">
            <a:off x="3810306" y="2370115"/>
            <a:ext cx="802329" cy="576180"/>
          </a:xfrm>
          <a:prstGeom prst="straightConnector1">
            <a:avLst/>
          </a:prstGeom>
          <a:ln>
            <a:solidFill>
              <a:schemeClr val="accent1">
                <a:lumMod val="75000"/>
              </a:schemeClr>
            </a:solidFill>
            <a:tailEnd type="triangle"/>
          </a:ln>
        </p:spPr>
        <p:style>
          <a:lnRef idx="3">
            <a:schemeClr val="accent4"/>
          </a:lnRef>
          <a:fillRef idx="0">
            <a:schemeClr val="accent4"/>
          </a:fillRef>
          <a:effectRef idx="2">
            <a:schemeClr val="accent4"/>
          </a:effectRef>
          <a:fontRef idx="minor">
            <a:schemeClr val="tx1"/>
          </a:fontRef>
        </p:style>
      </p:cxnSp>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8108" y="306456"/>
            <a:ext cx="1319277" cy="1866776"/>
          </a:xfrm>
          <a:prstGeom prst="rect">
            <a:avLst/>
          </a:prstGeom>
        </p:spPr>
      </p:pic>
    </p:spTree>
    <p:extLst>
      <p:ext uri="{BB962C8B-B14F-4D97-AF65-F5344CB8AC3E}">
        <p14:creationId xmlns:p14="http://schemas.microsoft.com/office/powerpoint/2010/main" val="41225770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5802" y="291403"/>
            <a:ext cx="11167859" cy="947564"/>
          </a:xfrm>
        </p:spPr>
        <p:txBody>
          <a:bodyPr>
            <a:noAutofit/>
          </a:bodyPr>
          <a:lstStyle/>
          <a:p>
            <a:pPr lvl="0" algn="ctr"/>
            <a:r>
              <a:rPr lang="en-US" sz="2800" b="1" dirty="0" smtClean="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n-US" sz="2800" b="1" dirty="0" smtClean="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2800" b="1" dirty="0" smtClean="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n-US" sz="2800" b="1" dirty="0" smtClean="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ru-RU" sz="2800" b="1" dirty="0" smtClean="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br>
              <a:rPr lang="ru-RU" sz="2800" b="1" dirty="0" smtClean="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ru-RU" sz="2800" b="1"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ru-RU" sz="2800" b="1"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ru-RU" sz="2800" b="1" dirty="0" smtClean="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ru-RU" sz="2800" b="1" dirty="0" smtClean="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ru-RU" sz="2800" b="1" dirty="0" smtClean="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ru-RU" sz="2800" b="1" dirty="0" smtClean="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ru-RU" sz="2800" b="1"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ru-RU" sz="2800" b="1"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ru-RU" sz="2800" b="1" dirty="0" smtClean="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ru-RU" sz="2800" b="1" dirty="0" smtClean="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ru-RU" sz="2800" b="1"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ru-RU" sz="2800" b="1"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ru-RU" sz="2800" b="1" dirty="0" smtClean="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ru-RU" sz="2800" b="1" dirty="0" smtClean="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ru-RU" sz="2800" b="1"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ru-RU" sz="2800" b="1"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ru-RU" sz="2800" b="1" dirty="0" smtClean="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ru-RU" sz="2800" b="1" dirty="0" smtClean="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ru-RU" sz="2800" b="1"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ru-RU" sz="2800" b="1"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ru-RU" sz="2800" b="1" dirty="0" smtClean="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ru-RU" sz="2800" b="1" dirty="0" smtClean="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ru-RU" sz="2800" b="1"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ru-RU" sz="2800" b="1"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ru-RU" sz="2800" b="1" dirty="0" smtClean="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ru-RU" sz="2800" b="1" dirty="0" smtClean="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ru-RU" sz="2800" b="1"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ru-RU" sz="2800" b="1"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ru-RU" sz="2800" b="1" dirty="0" smtClean="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ru-RU" sz="2800" b="1" dirty="0" smtClean="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ru-RU" sz="2800" b="1"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ru-RU" sz="2800" b="1"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ru-RU" sz="2800" b="1" dirty="0" smtClean="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ru-RU" sz="2800" b="1" dirty="0" smtClean="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ru-RU" sz="2800" b="1"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ru-RU" sz="2800" b="1"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2800" b="1" dirty="0" smtClean="0">
                <a:effectLst>
                  <a:outerShdw blurRad="38100" dist="38100" dir="2700000" algn="tl">
                    <a:srgbClr val="000000">
                      <a:alpha val="43137"/>
                    </a:srgbClr>
                  </a:outerShdw>
                </a:effectLst>
              </a:rPr>
              <a:t>Behavioral</a:t>
            </a:r>
            <a:r>
              <a:rPr lang="ru-RU" sz="2800" b="1" dirty="0" smtClean="0">
                <a:effectLst>
                  <a:outerShdw blurRad="38100" dist="38100" dir="2700000" algn="tl">
                    <a:srgbClr val="000000">
                      <a:alpha val="43137"/>
                    </a:srgbClr>
                  </a:outerShdw>
                </a:effectLst>
              </a:rPr>
              <a:t> </a:t>
            </a:r>
            <a:r>
              <a:rPr lang="en-US" sz="2800" b="1" dirty="0" smtClean="0">
                <a:solidFill>
                  <a:schemeClr val="accent2">
                    <a:lumMod val="75000"/>
                  </a:schemeClr>
                </a:solidFill>
                <a:effectLst>
                  <a:outerShdw blurRad="38100" dist="38100" dir="2700000" algn="tl">
                    <a:srgbClr val="000000">
                      <a:alpha val="43137"/>
                    </a:srgbClr>
                  </a:outerShdw>
                </a:effectLst>
              </a:rPr>
              <a:t>psychology</a:t>
            </a:r>
            <a:r>
              <a:rPr lang="ru-RU" sz="2800" b="1" dirty="0" smtClean="0">
                <a:solidFill>
                  <a:schemeClr val="accent2">
                    <a:lumMod val="75000"/>
                  </a:schemeClr>
                </a:solidFill>
                <a:effectLst>
                  <a:outerShdw blurRad="38100" dist="38100" dir="2700000" algn="tl">
                    <a:srgbClr val="000000">
                      <a:alpha val="43137"/>
                    </a:srgbClr>
                  </a:outerShdw>
                </a:effectLst>
              </a:rPr>
              <a:t> </a:t>
            </a:r>
            <a:r>
              <a:rPr lang="en-US" sz="2800" b="1" dirty="0" smtClean="0">
                <a:solidFill>
                  <a:schemeClr val="accent2">
                    <a:lumMod val="75000"/>
                  </a:schemeClr>
                </a:solidFill>
                <a:effectLst>
                  <a:outerShdw blurRad="38100" dist="38100" dir="2700000" algn="tl">
                    <a:srgbClr val="000000">
                      <a:alpha val="43137"/>
                    </a:srgbClr>
                  </a:outerShdw>
                </a:effectLst>
              </a:rPr>
              <a:t>with</a:t>
            </a:r>
            <a:r>
              <a:rPr lang="ru-RU" sz="2800" b="1" dirty="0" smtClean="0">
                <a:solidFill>
                  <a:schemeClr val="accent2">
                    <a:lumMod val="75000"/>
                  </a:schemeClr>
                </a:solidFill>
                <a:effectLst>
                  <a:outerShdw blurRad="38100" dist="38100" dir="2700000" algn="tl">
                    <a:srgbClr val="000000">
                      <a:alpha val="43137"/>
                    </a:srgbClr>
                  </a:outerShdw>
                </a:effectLst>
              </a:rPr>
              <a:t> </a:t>
            </a:r>
            <a:r>
              <a:rPr lang="en-US" sz="2800" b="1" dirty="0" err="1" smtClean="0">
                <a:solidFill>
                  <a:schemeClr val="accent2">
                    <a:lumMod val="75000"/>
                  </a:schemeClr>
                </a:solidFill>
                <a:effectLst>
                  <a:outerShdw blurRad="38100" dist="38100" dir="2700000" algn="tl">
                    <a:srgbClr val="000000">
                      <a:alpha val="43137"/>
                    </a:srgbClr>
                  </a:outerShdw>
                </a:effectLst>
              </a:rPr>
              <a:t>VibraMed</a:t>
            </a:r>
            <a:r>
              <a:rPr lang="ru-RU" sz="2800" b="1" dirty="0" smtClean="0">
                <a:solidFill>
                  <a:schemeClr val="accent2">
                    <a:lumMod val="75000"/>
                  </a:schemeClr>
                </a:solidFill>
                <a:effectLst>
                  <a:outerShdw blurRad="38100" dist="38100" dir="2700000" algn="tl">
                    <a:srgbClr val="000000">
                      <a:alpha val="43137"/>
                    </a:srgbClr>
                  </a:outerShdw>
                </a:effectLst>
              </a:rPr>
              <a:t> </a:t>
            </a:r>
            <a:r>
              <a:rPr lang="en-US" sz="2800" b="1" dirty="0" smtClean="0">
                <a:solidFill>
                  <a:schemeClr val="accent2">
                    <a:lumMod val="75000"/>
                  </a:schemeClr>
                </a:solidFill>
                <a:effectLst>
                  <a:outerShdw blurRad="38100" dist="38100" dir="2700000" algn="tl">
                    <a:srgbClr val="000000">
                      <a:alpha val="43137"/>
                    </a:srgbClr>
                  </a:outerShdw>
                </a:effectLst>
              </a:rPr>
              <a:t>(</a:t>
            </a:r>
            <a:r>
              <a:rPr lang="en-US" sz="2800" b="1" dirty="0" err="1" smtClean="0">
                <a:solidFill>
                  <a:schemeClr val="accent2">
                    <a:lumMod val="75000"/>
                  </a:schemeClr>
                </a:solidFill>
                <a:effectLst>
                  <a:outerShdw blurRad="38100" dist="38100" dir="2700000" algn="tl">
                    <a:srgbClr val="000000">
                      <a:alpha val="43137"/>
                    </a:srgbClr>
                  </a:outerShdw>
                </a:effectLst>
              </a:rPr>
              <a:t>Excel_M</a:t>
            </a:r>
            <a:r>
              <a:rPr lang="en-US" sz="2800" b="1" dirty="0" smtClean="0">
                <a:solidFill>
                  <a:schemeClr val="accent2">
                    <a:lumMod val="75000"/>
                  </a:schemeClr>
                </a:solidFill>
                <a:effectLst>
                  <a:outerShdw blurRad="38100" dist="38100" dir="2700000" algn="tl">
                    <a:srgbClr val="000000">
                      <a:alpha val="43137"/>
                    </a:srgbClr>
                  </a:outerShdw>
                </a:effectLst>
              </a:rPr>
              <a:t> file)</a:t>
            </a:r>
            <a:r>
              <a:rPr lang="ru-RU" sz="2800" b="1" dirty="0" smtClean="0">
                <a:solidFill>
                  <a:schemeClr val="accent2">
                    <a:lumMod val="75000"/>
                  </a:schemeClr>
                </a:solidFill>
                <a:effectLst>
                  <a:outerShdw blurRad="38100" dist="38100" dir="2700000" algn="tl">
                    <a:srgbClr val="000000">
                      <a:alpha val="43137"/>
                    </a:srgbClr>
                  </a:outerShdw>
                </a:effectLst>
              </a:rPr>
              <a:t> </a:t>
            </a:r>
            <a:r>
              <a:rPr lang="ru-RU" sz="2800" dirty="0">
                <a:effectLst>
                  <a:outerShdw blurRad="38100" dist="38100" dir="2700000" algn="tl">
                    <a:srgbClr val="000000">
                      <a:alpha val="43137"/>
                    </a:srgbClr>
                  </a:outerShdw>
                </a:effectLst>
              </a:rPr>
              <a:t/>
            </a:r>
            <a:br>
              <a:rPr lang="ru-RU" sz="2800" dirty="0">
                <a:effectLst>
                  <a:outerShdw blurRad="38100" dist="38100" dir="2700000" algn="tl">
                    <a:srgbClr val="000000">
                      <a:alpha val="43137"/>
                    </a:srgbClr>
                  </a:outerShdw>
                </a:effectLst>
              </a:rPr>
            </a:br>
            <a:endParaRPr lang="ru-RU" sz="2800"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 name="Текст 3"/>
          <p:cNvSpPr>
            <a:spLocks noGrp="1"/>
          </p:cNvSpPr>
          <p:nvPr>
            <p:ph type="body" sz="half" idx="2"/>
          </p:nvPr>
        </p:nvSpPr>
        <p:spPr>
          <a:xfrm>
            <a:off x="481914" y="1137186"/>
            <a:ext cx="4566971" cy="3825402"/>
          </a:xfrm>
        </p:spPr>
        <p:txBody>
          <a:bodyPr>
            <a:noAutofit/>
          </a:bodyPr>
          <a:lstStyle/>
          <a:p>
            <a:r>
              <a:rPr lang="en-US" sz="2000" dirty="0" err="1">
                <a:solidFill>
                  <a:srgbClr val="FF0000"/>
                </a:solidFill>
              </a:rPr>
              <a:t>Burrhus</a:t>
            </a:r>
            <a:r>
              <a:rPr lang="en-US" sz="2000" dirty="0">
                <a:solidFill>
                  <a:srgbClr val="FF0000"/>
                </a:solidFill>
              </a:rPr>
              <a:t> </a:t>
            </a:r>
            <a:r>
              <a:rPr lang="en-US" sz="2000" dirty="0" smtClean="0">
                <a:solidFill>
                  <a:srgbClr val="FF0000"/>
                </a:solidFill>
                <a:latin typeface="Arial" panose="020B0604020202020204" pitchFamily="34" charset="0"/>
                <a:cs typeface="Arial" panose="020B0604020202020204" pitchFamily="34" charset="0"/>
              </a:rPr>
              <a:t>Skinner </a:t>
            </a:r>
            <a:r>
              <a:rPr lang="ru-RU" sz="2000" dirty="0" smtClean="0">
                <a:solidFill>
                  <a:srgbClr val="FF0000"/>
                </a:solidFill>
                <a:latin typeface="Arial" panose="020B0604020202020204" pitchFamily="34" charset="0"/>
                <a:cs typeface="Arial" panose="020B0604020202020204" pitchFamily="34" charset="0"/>
              </a:rPr>
              <a:t> </a:t>
            </a:r>
            <a:r>
              <a:rPr lang="en-US" sz="2000" dirty="0" smtClean="0">
                <a:solidFill>
                  <a:schemeClr val="tx1"/>
                </a:solidFill>
                <a:latin typeface="Arial" panose="020B0604020202020204" pitchFamily="34" charset="0"/>
                <a:cs typeface="Arial" panose="020B0604020202020204" pitchFamily="34" charset="0"/>
              </a:rPr>
              <a:t>said about behavioral </a:t>
            </a:r>
            <a:r>
              <a:rPr lang="ru-RU" sz="2000" dirty="0">
                <a:solidFill>
                  <a:schemeClr val="tx1"/>
                </a:solidFill>
                <a:latin typeface="Arial" panose="020B0604020202020204" pitchFamily="34" charset="0"/>
                <a:cs typeface="Arial" panose="020B0604020202020204" pitchFamily="34" charset="0"/>
              </a:rPr>
              <a:t>	</a:t>
            </a:r>
            <a:r>
              <a:rPr lang="en-US" sz="2000" dirty="0" smtClean="0">
                <a:solidFill>
                  <a:schemeClr val="tx1"/>
                </a:solidFill>
                <a:latin typeface="Arial" panose="020B0604020202020204" pitchFamily="34" charset="0"/>
                <a:cs typeface="Arial" panose="020B0604020202020204" pitchFamily="34" charset="0"/>
              </a:rPr>
              <a:t>psychological</a:t>
            </a:r>
            <a:r>
              <a:rPr lang="ru-RU" sz="2000" dirty="0" smtClean="0">
                <a:solidFill>
                  <a:schemeClr val="tx1"/>
                </a:solidFill>
                <a:latin typeface="Arial" panose="020B0604020202020204" pitchFamily="34" charset="0"/>
                <a:cs typeface="Arial" panose="020B0604020202020204" pitchFamily="34" charset="0"/>
              </a:rPr>
              <a:t>:</a:t>
            </a:r>
            <a:r>
              <a:rPr lang="en-US" sz="2000" dirty="0" smtClean="0"/>
              <a:t> </a:t>
            </a:r>
            <a:r>
              <a:rPr lang="en-US" sz="2000" dirty="0"/>
              <a:t>that the science of human behavior is not fundamentally different from any other science based on facts. Its purpose is to predict and control the phenomenon under study.</a:t>
            </a:r>
            <a:r>
              <a:rPr lang="ru-RU" sz="2800" dirty="0"/>
              <a:t/>
            </a:r>
            <a:br>
              <a:rPr lang="ru-RU" sz="2800" dirty="0"/>
            </a:br>
            <a:endParaRPr lang="ru-RU" sz="2800" dirty="0" smtClean="0">
              <a:latin typeface="Arial" panose="020B0604020202020204" pitchFamily="34" charset="0"/>
              <a:cs typeface="Arial" panose="020B0604020202020204" pitchFamily="34" charset="0"/>
            </a:endParaRPr>
          </a:p>
        </p:txBody>
      </p:sp>
      <p:graphicFrame>
        <p:nvGraphicFramePr>
          <p:cNvPr id="5" name="Объект 4"/>
          <p:cNvGraphicFramePr>
            <a:graphicFrameLocks noGrp="1"/>
          </p:cNvGraphicFramePr>
          <p:nvPr>
            <p:ph idx="1"/>
            <p:extLst>
              <p:ext uri="{D42A27DB-BD31-4B8C-83A1-F6EECF244321}">
                <p14:modId xmlns:p14="http://schemas.microsoft.com/office/powerpoint/2010/main" val="2161202980"/>
              </p:ext>
            </p:extLst>
          </p:nvPr>
        </p:nvGraphicFramePr>
        <p:xfrm>
          <a:off x="5380945" y="1238967"/>
          <a:ext cx="5516543" cy="4187718"/>
        </p:xfrm>
        <a:graphic>
          <a:graphicData uri="http://schemas.openxmlformats.org/drawingml/2006/table">
            <a:tbl>
              <a:tblPr/>
              <a:tblGrid>
                <a:gridCol w="1044740">
                  <a:extLst>
                    <a:ext uri="{9D8B030D-6E8A-4147-A177-3AD203B41FA5}">
                      <a16:colId xmlns:a16="http://schemas.microsoft.com/office/drawing/2014/main" val="2028590582"/>
                    </a:ext>
                  </a:extLst>
                </a:gridCol>
                <a:gridCol w="1044740">
                  <a:extLst>
                    <a:ext uri="{9D8B030D-6E8A-4147-A177-3AD203B41FA5}">
                      <a16:colId xmlns:a16="http://schemas.microsoft.com/office/drawing/2014/main" val="3943638892"/>
                    </a:ext>
                  </a:extLst>
                </a:gridCol>
                <a:gridCol w="652963">
                  <a:extLst>
                    <a:ext uri="{9D8B030D-6E8A-4147-A177-3AD203B41FA5}">
                      <a16:colId xmlns:a16="http://schemas.microsoft.com/office/drawing/2014/main" val="1863620479"/>
                    </a:ext>
                  </a:extLst>
                </a:gridCol>
                <a:gridCol w="652963">
                  <a:extLst>
                    <a:ext uri="{9D8B030D-6E8A-4147-A177-3AD203B41FA5}">
                      <a16:colId xmlns:a16="http://schemas.microsoft.com/office/drawing/2014/main" val="2695201364"/>
                    </a:ext>
                  </a:extLst>
                </a:gridCol>
                <a:gridCol w="585687">
                  <a:extLst>
                    <a:ext uri="{9D8B030D-6E8A-4147-A177-3AD203B41FA5}">
                      <a16:colId xmlns:a16="http://schemas.microsoft.com/office/drawing/2014/main" val="2974949050"/>
                    </a:ext>
                  </a:extLst>
                </a:gridCol>
                <a:gridCol w="474881">
                  <a:extLst>
                    <a:ext uri="{9D8B030D-6E8A-4147-A177-3AD203B41FA5}">
                      <a16:colId xmlns:a16="http://schemas.microsoft.com/office/drawing/2014/main" val="3074268428"/>
                    </a:ext>
                  </a:extLst>
                </a:gridCol>
                <a:gridCol w="538199">
                  <a:extLst>
                    <a:ext uri="{9D8B030D-6E8A-4147-A177-3AD203B41FA5}">
                      <a16:colId xmlns:a16="http://schemas.microsoft.com/office/drawing/2014/main" val="1446703347"/>
                    </a:ext>
                  </a:extLst>
                </a:gridCol>
                <a:gridCol w="522370">
                  <a:extLst>
                    <a:ext uri="{9D8B030D-6E8A-4147-A177-3AD203B41FA5}">
                      <a16:colId xmlns:a16="http://schemas.microsoft.com/office/drawing/2014/main" val="2003215743"/>
                    </a:ext>
                  </a:extLst>
                </a:gridCol>
              </a:tblGrid>
              <a:tr h="261506">
                <a:tc>
                  <a:txBody>
                    <a:bodyPr/>
                    <a:lstStyle/>
                    <a:p>
                      <a:pPr algn="ctr" fontAlgn="ctr"/>
                      <a:r>
                        <a:rPr lang="ru-RU" sz="1200" b="1"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200" b="1" i="0" u="none" strike="noStrike">
                          <a:solidFill>
                            <a:srgbClr val="000000"/>
                          </a:solidFill>
                          <a:effectLst/>
                          <a:latin typeface="Calibri" panose="020F0502020204030204" pitchFamily="34" charset="0"/>
                        </a:rPr>
                        <a:t>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200" b="1" i="0" u="none" strike="noStrike">
                          <a:solidFill>
                            <a:srgbClr val="000000"/>
                          </a:solidFill>
                          <a:effectLst/>
                          <a:latin typeface="Calibri" panose="020F0502020204030204" pitchFamily="34" charset="0"/>
                        </a:rPr>
                        <a:t>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200" b="1" i="0" u="none" strike="noStrike">
                          <a:solidFill>
                            <a:srgbClr val="000000"/>
                          </a:solidFill>
                          <a:effectLst/>
                          <a:latin typeface="Calibri" panose="020F0502020204030204" pitchFamily="34" charset="0"/>
                        </a:rPr>
                        <a:t>Vi (S/M)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200" b="1" i="0" u="none" strike="noStrike">
                          <a:solidFill>
                            <a:srgbClr val="000000"/>
                          </a:solidFill>
                          <a:effectLst/>
                          <a:latin typeface="Calibri" panose="020F0502020204030204" pitchFamily="34" charset="0"/>
                        </a:rPr>
                        <a:t>bMin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200" b="1" i="0" u="none" strike="noStrike">
                          <a:solidFill>
                            <a:srgbClr val="000000"/>
                          </a:solidFill>
                          <a:effectLst/>
                          <a:latin typeface="Calibri" panose="020F0502020204030204" pitchFamily="34" charset="0"/>
                        </a:rPr>
                        <a:t>cMin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200" b="1" i="0" u="none" strike="noStrike">
                          <a:solidFill>
                            <a:srgbClr val="000000"/>
                          </a:solidFill>
                          <a:effectLst/>
                          <a:latin typeface="Calibri" panose="020F0502020204030204" pitchFamily="34" charset="0"/>
                        </a:rPr>
                        <a:t>bMax</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200" b="1" i="0" u="none" strike="noStrike">
                          <a:solidFill>
                            <a:srgbClr val="000000"/>
                          </a:solidFill>
                          <a:effectLst/>
                          <a:latin typeface="Calibri" panose="020F0502020204030204" pitchFamily="34" charset="0"/>
                        </a:rPr>
                        <a:t>cMax</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314607778"/>
                  </a:ext>
                </a:extLst>
              </a:tr>
              <a:tr h="227764">
                <a:tc>
                  <a:txBody>
                    <a:bodyPr/>
                    <a:lstStyle/>
                    <a:p>
                      <a:pPr algn="l" fontAlgn="ctr"/>
                      <a:r>
                        <a:rPr lang="en-US" sz="1200" b="0" i="0" u="none" strike="noStrike">
                          <a:solidFill>
                            <a:srgbClr val="000000"/>
                          </a:solidFill>
                          <a:effectLst/>
                          <a:latin typeface="Calibri" panose="020F0502020204030204" pitchFamily="34" charset="0"/>
                        </a:rPr>
                        <a:t>Aggression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ru-RU" sz="1200" b="0" i="0" u="none" strike="noStrike" dirty="0">
                          <a:solidFill>
                            <a:srgbClr val="000000"/>
                          </a:solidFill>
                          <a:effectLst/>
                          <a:latin typeface="Calibri" panose="020F0502020204030204" pitchFamily="34" charset="0"/>
                        </a:rPr>
                        <a:t>48,61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ru-RU" sz="1200" b="0" i="0" u="none" strike="noStrike" dirty="0">
                          <a:solidFill>
                            <a:srgbClr val="000000"/>
                          </a:solidFill>
                          <a:effectLst/>
                          <a:latin typeface="Calibri" panose="020F0502020204030204" pitchFamily="34" charset="0"/>
                        </a:rPr>
                        <a:t>13,16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1200" b="0" i="0" u="none" strike="noStrike">
                          <a:solidFill>
                            <a:srgbClr val="000000"/>
                          </a:solidFill>
                          <a:effectLst/>
                          <a:latin typeface="Calibri" panose="020F0502020204030204" pitchFamily="34" charset="0"/>
                        </a:rPr>
                        <a:t>27,07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1200" b="0" i="0" u="none" strike="noStrike">
                          <a:solidFill>
                            <a:srgbClr val="000000"/>
                          </a:solidFill>
                          <a:effectLst/>
                          <a:latin typeface="Calibri" panose="020F0502020204030204" pitchFamily="34" charset="0"/>
                        </a:rPr>
                        <a:t>20,00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1200" b="0" i="0" u="none" strike="noStrike">
                          <a:solidFill>
                            <a:srgbClr val="000000"/>
                          </a:solidFill>
                          <a:effectLst/>
                          <a:latin typeface="Calibri" panose="020F0502020204030204" pitchFamily="34" charset="0"/>
                        </a:rPr>
                        <a:t>4,07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1200" b="0" i="0" u="none" strike="noStrike">
                          <a:solidFill>
                            <a:srgbClr val="000000"/>
                          </a:solidFill>
                          <a:effectLst/>
                          <a:latin typeface="Calibri" panose="020F0502020204030204" pitchFamily="34" charset="0"/>
                        </a:rPr>
                        <a:t>50,00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1200" b="0" i="0" u="none" strike="noStrike">
                          <a:solidFill>
                            <a:srgbClr val="000000"/>
                          </a:solidFill>
                          <a:effectLst/>
                          <a:latin typeface="Calibri" panose="020F0502020204030204" pitchFamily="34" charset="0"/>
                        </a:rPr>
                        <a:t>60,83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22107831"/>
                  </a:ext>
                </a:extLst>
              </a:tr>
              <a:tr h="238609">
                <a:tc>
                  <a:txBody>
                    <a:bodyPr/>
                    <a:lstStyle/>
                    <a:p>
                      <a:pPr algn="l" fontAlgn="ctr"/>
                      <a:r>
                        <a:rPr lang="en-US" sz="1200" b="0" i="0" u="none" strike="noStrike">
                          <a:solidFill>
                            <a:srgbClr val="000000"/>
                          </a:solidFill>
                          <a:effectLst/>
                          <a:latin typeface="Calibri" panose="020F0502020204030204" pitchFamily="34" charset="0"/>
                        </a:rPr>
                        <a:t>Stress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ru-RU" sz="1200" b="0" i="0" u="none" strike="noStrike">
                          <a:solidFill>
                            <a:srgbClr val="000000"/>
                          </a:solidFill>
                          <a:effectLst/>
                          <a:latin typeface="Calibri" panose="020F0502020204030204" pitchFamily="34" charset="0"/>
                        </a:rPr>
                        <a:t>22,04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ru-RU" sz="1200" b="0" i="0" u="none" strike="noStrike" dirty="0">
                          <a:solidFill>
                            <a:srgbClr val="000000"/>
                          </a:solidFill>
                          <a:effectLst/>
                          <a:latin typeface="Calibri" panose="020F0502020204030204" pitchFamily="34" charset="0"/>
                        </a:rPr>
                        <a:t>4,64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1200" b="0" i="0" u="none" strike="noStrike" dirty="0">
                          <a:solidFill>
                            <a:srgbClr val="000000"/>
                          </a:solidFill>
                          <a:effectLst/>
                          <a:latin typeface="Calibri" panose="020F0502020204030204" pitchFamily="34" charset="0"/>
                        </a:rPr>
                        <a:t>21,06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1200" b="0" i="0" u="none" strike="noStrike" dirty="0">
                          <a:solidFill>
                            <a:srgbClr val="000000"/>
                          </a:solidFill>
                          <a:effectLst/>
                          <a:latin typeface="Calibri" panose="020F0502020204030204" pitchFamily="34" charset="0"/>
                        </a:rPr>
                        <a:t>20,00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1200" b="0" i="0" u="none" strike="noStrike">
                          <a:solidFill>
                            <a:srgbClr val="000000"/>
                          </a:solidFill>
                          <a:effectLst/>
                          <a:latin typeface="Calibri" panose="020F0502020204030204" pitchFamily="34" charset="0"/>
                        </a:rPr>
                        <a:t>11,23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1200" b="0" i="0" u="none" strike="noStrike">
                          <a:solidFill>
                            <a:srgbClr val="000000"/>
                          </a:solidFill>
                          <a:effectLst/>
                          <a:latin typeface="Calibri" panose="020F0502020204030204" pitchFamily="34" charset="0"/>
                        </a:rPr>
                        <a:t>40,00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1200" b="0" i="0" u="none" strike="noStrike">
                          <a:solidFill>
                            <a:srgbClr val="000000"/>
                          </a:solidFill>
                          <a:effectLst/>
                          <a:latin typeface="Calibri" panose="020F0502020204030204" pitchFamily="34" charset="0"/>
                        </a:rPr>
                        <a:t>32,19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78992003"/>
                  </a:ext>
                </a:extLst>
              </a:tr>
              <a:tr h="303685">
                <a:tc>
                  <a:txBody>
                    <a:bodyPr/>
                    <a:lstStyle/>
                    <a:p>
                      <a:pPr algn="l" fontAlgn="ctr"/>
                      <a:r>
                        <a:rPr lang="en-US" sz="1200" b="0" i="0" u="none" strike="noStrike">
                          <a:solidFill>
                            <a:srgbClr val="000000"/>
                          </a:solidFill>
                          <a:effectLst/>
                          <a:latin typeface="Calibri" panose="020F0502020204030204" pitchFamily="34" charset="0"/>
                        </a:rPr>
                        <a:t>Tension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ru-RU" sz="1200" b="0" i="0" u="none" strike="noStrike">
                          <a:solidFill>
                            <a:srgbClr val="000000"/>
                          </a:solidFill>
                          <a:effectLst/>
                          <a:latin typeface="Calibri" panose="020F0502020204030204" pitchFamily="34" charset="0"/>
                        </a:rPr>
                        <a:t>9,82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ru-RU" sz="1200" b="0" i="0" u="none" strike="noStrike">
                          <a:solidFill>
                            <a:srgbClr val="000000"/>
                          </a:solidFill>
                          <a:effectLst/>
                          <a:latin typeface="Calibri" panose="020F0502020204030204" pitchFamily="34" charset="0"/>
                        </a:rPr>
                        <a:t>15,98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1200" b="0" i="0" u="none" strike="noStrike">
                          <a:solidFill>
                            <a:srgbClr val="000000"/>
                          </a:solidFill>
                          <a:effectLst/>
                          <a:latin typeface="Calibri" panose="020F0502020204030204" pitchFamily="34" charset="0"/>
                        </a:rPr>
                        <a:t>162,62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1200" b="0" i="0" u="none" strike="noStrike">
                          <a:solidFill>
                            <a:srgbClr val="000000"/>
                          </a:solidFill>
                          <a:effectLst/>
                          <a:latin typeface="Calibri" panose="020F0502020204030204" pitchFamily="34" charset="0"/>
                        </a:rPr>
                        <a:t>15,00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1200" b="0" i="0" u="none" strike="noStrike" dirty="0">
                          <a:solidFill>
                            <a:srgbClr val="000000"/>
                          </a:solidFill>
                          <a:effectLst/>
                          <a:latin typeface="Calibri" panose="020F0502020204030204" pitchFamily="34" charset="0"/>
                        </a:rPr>
                        <a:t>1,35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1200" b="0" i="0" u="none" strike="noStrike" dirty="0">
                          <a:solidFill>
                            <a:srgbClr val="000000"/>
                          </a:solidFill>
                          <a:effectLst/>
                          <a:latin typeface="Calibri" panose="020F0502020204030204" pitchFamily="34" charset="0"/>
                        </a:rPr>
                        <a:t>40,00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1200" b="0" i="0" u="none" strike="noStrike" dirty="0">
                          <a:solidFill>
                            <a:srgbClr val="000000"/>
                          </a:solidFill>
                          <a:effectLst/>
                          <a:latin typeface="Calibri" panose="020F0502020204030204" pitchFamily="34" charset="0"/>
                        </a:rPr>
                        <a:t>49,89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99350873"/>
                  </a:ext>
                </a:extLst>
              </a:tr>
              <a:tr h="325377">
                <a:tc>
                  <a:txBody>
                    <a:bodyPr/>
                    <a:lstStyle/>
                    <a:p>
                      <a:pPr algn="l" fontAlgn="ctr"/>
                      <a:r>
                        <a:rPr lang="en-US" sz="1200" b="0" i="0" u="none" strike="noStrike" dirty="0">
                          <a:solidFill>
                            <a:srgbClr val="000000"/>
                          </a:solidFill>
                          <a:effectLst/>
                          <a:latin typeface="Calibri" panose="020F0502020204030204" pitchFamily="34" charset="0"/>
                        </a:rPr>
                        <a:t>Suspect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ru-RU" sz="1200" b="0" i="0" u="none" strike="noStrike">
                          <a:solidFill>
                            <a:srgbClr val="000000"/>
                          </a:solidFill>
                          <a:effectLst/>
                          <a:latin typeface="Calibri" panose="020F0502020204030204" pitchFamily="34" charset="0"/>
                        </a:rPr>
                        <a:t>28,22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ru-RU" sz="1200" b="0" i="0" u="none" strike="noStrike">
                          <a:solidFill>
                            <a:srgbClr val="000000"/>
                          </a:solidFill>
                          <a:effectLst/>
                          <a:latin typeface="Calibri" panose="020F0502020204030204" pitchFamily="34" charset="0"/>
                        </a:rPr>
                        <a:t>8,89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1200" b="0" i="0" u="none" strike="noStrike">
                          <a:solidFill>
                            <a:srgbClr val="000000"/>
                          </a:solidFill>
                          <a:effectLst/>
                          <a:latin typeface="Calibri" panose="020F0502020204030204" pitchFamily="34" charset="0"/>
                        </a:rPr>
                        <a:t>31,51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1200" b="0" i="0" u="none" strike="noStrike">
                          <a:solidFill>
                            <a:srgbClr val="000000"/>
                          </a:solidFill>
                          <a:effectLst/>
                          <a:latin typeface="Calibri" panose="020F0502020204030204" pitchFamily="34" charset="0"/>
                        </a:rPr>
                        <a:t>20,00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1200" b="0" i="0" u="none" strike="noStrike">
                          <a:solidFill>
                            <a:srgbClr val="000000"/>
                          </a:solidFill>
                          <a:effectLst/>
                          <a:latin typeface="Calibri" panose="020F0502020204030204" pitchFamily="34" charset="0"/>
                        </a:rPr>
                        <a:t>6,43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1200" b="0" i="0" u="none" strike="noStrike">
                          <a:solidFill>
                            <a:srgbClr val="000000"/>
                          </a:solidFill>
                          <a:effectLst/>
                          <a:latin typeface="Calibri" panose="020F0502020204030204" pitchFamily="34" charset="0"/>
                        </a:rPr>
                        <a:t>50,00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1200" b="0" i="0" u="none" strike="noStrike" dirty="0">
                          <a:solidFill>
                            <a:srgbClr val="000000"/>
                          </a:solidFill>
                          <a:effectLst/>
                          <a:latin typeface="Calibri" panose="020F0502020204030204" pitchFamily="34" charset="0"/>
                        </a:rPr>
                        <a:t>44,30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17442776"/>
                  </a:ext>
                </a:extLst>
              </a:tr>
              <a:tr h="314531">
                <a:tc>
                  <a:txBody>
                    <a:bodyPr/>
                    <a:lstStyle/>
                    <a:p>
                      <a:pPr algn="l" fontAlgn="ctr"/>
                      <a:r>
                        <a:rPr lang="en-US" sz="1200" b="0" i="0" u="none" strike="noStrike">
                          <a:solidFill>
                            <a:srgbClr val="000000"/>
                          </a:solidFill>
                          <a:effectLst/>
                          <a:latin typeface="Calibri" panose="020F0502020204030204" pitchFamily="34" charset="0"/>
                        </a:rPr>
                        <a:t>Balance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ru-RU" sz="1200" b="0" i="0" u="none" strike="noStrike">
                          <a:solidFill>
                            <a:srgbClr val="000000"/>
                          </a:solidFill>
                          <a:effectLst/>
                          <a:latin typeface="Calibri" panose="020F0502020204030204" pitchFamily="34" charset="0"/>
                        </a:rPr>
                        <a:t>69,82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ru-RU" sz="1200" b="0" i="0" u="none" strike="noStrike">
                          <a:solidFill>
                            <a:srgbClr val="000000"/>
                          </a:solidFill>
                          <a:effectLst/>
                          <a:latin typeface="Calibri" panose="020F0502020204030204" pitchFamily="34" charset="0"/>
                        </a:rPr>
                        <a:t>8,85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1200" b="0" i="0" u="none" strike="noStrike">
                          <a:solidFill>
                            <a:srgbClr val="000000"/>
                          </a:solidFill>
                          <a:effectLst/>
                          <a:latin typeface="Calibri" panose="020F0502020204030204" pitchFamily="34" charset="0"/>
                        </a:rPr>
                        <a:t>12,68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1200" b="0" i="0" u="none" strike="noStrike">
                          <a:solidFill>
                            <a:srgbClr val="000000"/>
                          </a:solidFill>
                          <a:effectLst/>
                          <a:latin typeface="Calibri" panose="020F0502020204030204" pitchFamily="34" charset="0"/>
                        </a:rPr>
                        <a:t>50,00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1200" b="0" i="0" u="none" strike="noStrike">
                          <a:solidFill>
                            <a:srgbClr val="000000"/>
                          </a:solidFill>
                          <a:effectLst/>
                          <a:latin typeface="Calibri" panose="020F0502020204030204" pitchFamily="34" charset="0"/>
                        </a:rPr>
                        <a:t>54,37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1200" b="0" i="0" u="none" strike="noStrike">
                          <a:solidFill>
                            <a:srgbClr val="000000"/>
                          </a:solidFill>
                          <a:effectLst/>
                          <a:latin typeface="Calibri" panose="020F0502020204030204" pitchFamily="34" charset="0"/>
                        </a:rPr>
                        <a:t>100,00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1200" b="0" i="0" u="none" strike="noStrike" dirty="0">
                          <a:solidFill>
                            <a:srgbClr val="000000"/>
                          </a:solidFill>
                          <a:effectLst/>
                          <a:latin typeface="Calibri" panose="020F0502020204030204" pitchFamily="34" charset="0"/>
                        </a:rPr>
                        <a:t>99,58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61063640"/>
                  </a:ext>
                </a:extLst>
              </a:tr>
              <a:tr h="347068">
                <a:tc>
                  <a:txBody>
                    <a:bodyPr/>
                    <a:lstStyle/>
                    <a:p>
                      <a:pPr algn="l" fontAlgn="ctr"/>
                      <a:r>
                        <a:rPr lang="en-US" sz="1200" b="0" i="0" u="none" strike="noStrike">
                          <a:solidFill>
                            <a:srgbClr val="000000"/>
                          </a:solidFill>
                          <a:effectLst/>
                          <a:latin typeface="Calibri" panose="020F0502020204030204" pitchFamily="34" charset="0"/>
                        </a:rPr>
                        <a:t>Charm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ru-RU" sz="1200" b="0" i="0" u="none" strike="noStrike">
                          <a:solidFill>
                            <a:srgbClr val="000000"/>
                          </a:solidFill>
                          <a:effectLst/>
                          <a:latin typeface="Calibri" panose="020F0502020204030204" pitchFamily="34" charset="0"/>
                        </a:rPr>
                        <a:t>79,46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ru-RU" sz="1200" b="0" i="0" u="none" strike="noStrike">
                          <a:solidFill>
                            <a:srgbClr val="000000"/>
                          </a:solidFill>
                          <a:effectLst/>
                          <a:latin typeface="Calibri" panose="020F0502020204030204" pitchFamily="34" charset="0"/>
                        </a:rPr>
                        <a:t>5,63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1200" b="0" i="0" u="none" strike="noStrike">
                          <a:solidFill>
                            <a:srgbClr val="000000"/>
                          </a:solidFill>
                          <a:effectLst/>
                          <a:latin typeface="Calibri" panose="020F0502020204030204" pitchFamily="34" charset="0"/>
                        </a:rPr>
                        <a:t>7,09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1200" b="0" i="0" u="none" strike="noStrike">
                          <a:solidFill>
                            <a:srgbClr val="000000"/>
                          </a:solidFill>
                          <a:effectLst/>
                          <a:latin typeface="Calibri" panose="020F0502020204030204" pitchFamily="34" charset="0"/>
                        </a:rPr>
                        <a:t>40,00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1200" b="0" i="0" u="none" strike="noStrike">
                          <a:solidFill>
                            <a:srgbClr val="000000"/>
                          </a:solidFill>
                          <a:effectLst/>
                          <a:latin typeface="Calibri" panose="020F0502020204030204" pitchFamily="34" charset="0"/>
                        </a:rPr>
                        <a:t>64,47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1200" b="0" i="0" u="none" strike="noStrike">
                          <a:solidFill>
                            <a:srgbClr val="000000"/>
                          </a:solidFill>
                          <a:effectLst/>
                          <a:latin typeface="Calibri" panose="020F0502020204030204" pitchFamily="34" charset="0"/>
                        </a:rPr>
                        <a:t>100,00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1200" b="0" i="0" u="none" strike="noStrike">
                          <a:solidFill>
                            <a:srgbClr val="000000"/>
                          </a:solidFill>
                          <a:effectLst/>
                          <a:latin typeface="Calibri" panose="020F0502020204030204" pitchFamily="34" charset="0"/>
                        </a:rPr>
                        <a:t>86,82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31306147"/>
                  </a:ext>
                </a:extLst>
              </a:tr>
              <a:tr h="368760">
                <a:tc>
                  <a:txBody>
                    <a:bodyPr/>
                    <a:lstStyle/>
                    <a:p>
                      <a:pPr algn="l" fontAlgn="ctr"/>
                      <a:r>
                        <a:rPr lang="en-US" sz="1200" b="0" i="0" u="none" strike="noStrike">
                          <a:solidFill>
                            <a:srgbClr val="000000"/>
                          </a:solidFill>
                          <a:effectLst/>
                          <a:latin typeface="Calibri" panose="020F0502020204030204" pitchFamily="34" charset="0"/>
                        </a:rPr>
                        <a:t>Energy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ru-RU" sz="1200" b="0" i="0" u="none" strike="noStrike">
                          <a:solidFill>
                            <a:srgbClr val="000000"/>
                          </a:solidFill>
                          <a:effectLst/>
                          <a:latin typeface="Calibri" panose="020F0502020204030204" pitchFamily="34" charset="0"/>
                        </a:rPr>
                        <a:t>28,94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ru-RU" sz="1200" b="0" i="0" u="none" strike="noStrike">
                          <a:solidFill>
                            <a:srgbClr val="000000"/>
                          </a:solidFill>
                          <a:effectLst/>
                          <a:latin typeface="Calibri" panose="020F0502020204030204" pitchFamily="34" charset="0"/>
                        </a:rPr>
                        <a:t>12,23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1200" b="0" i="0" u="none" strike="noStrike">
                          <a:solidFill>
                            <a:srgbClr val="000000"/>
                          </a:solidFill>
                          <a:effectLst/>
                          <a:latin typeface="Calibri" panose="020F0502020204030204" pitchFamily="34" charset="0"/>
                        </a:rPr>
                        <a:t>42,28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1200" b="0" i="0" u="none" strike="noStrike">
                          <a:solidFill>
                            <a:srgbClr val="000000"/>
                          </a:solidFill>
                          <a:effectLst/>
                          <a:latin typeface="Calibri" panose="020F0502020204030204" pitchFamily="34" charset="0"/>
                        </a:rPr>
                        <a:t>10,00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1200" b="0" i="0" u="none" strike="noStrike">
                          <a:solidFill>
                            <a:srgbClr val="000000"/>
                          </a:solidFill>
                          <a:effectLst/>
                          <a:latin typeface="Calibri" panose="020F0502020204030204" pitchFamily="34" charset="0"/>
                        </a:rPr>
                        <a:t>2,48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1200" b="0" i="0" u="none" strike="noStrike">
                          <a:solidFill>
                            <a:srgbClr val="000000"/>
                          </a:solidFill>
                          <a:effectLst/>
                          <a:latin typeface="Calibri" panose="020F0502020204030204" pitchFamily="34" charset="0"/>
                        </a:rPr>
                        <a:t>50,00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1200" b="0" i="0" u="none" strike="noStrike">
                          <a:solidFill>
                            <a:srgbClr val="000000"/>
                          </a:solidFill>
                          <a:effectLst/>
                          <a:latin typeface="Calibri" panose="020F0502020204030204" pitchFamily="34" charset="0"/>
                        </a:rPr>
                        <a:t>50,05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52313139"/>
                  </a:ext>
                </a:extLst>
              </a:tr>
              <a:tr h="281993">
                <a:tc>
                  <a:txBody>
                    <a:bodyPr/>
                    <a:lstStyle/>
                    <a:p>
                      <a:pPr algn="l" fontAlgn="ctr"/>
                      <a:r>
                        <a:rPr lang="en-US" sz="1200" b="0" i="0" u="none" strike="noStrike">
                          <a:solidFill>
                            <a:srgbClr val="000000"/>
                          </a:solidFill>
                          <a:effectLst/>
                          <a:latin typeface="Calibri" panose="020F0502020204030204" pitchFamily="34" charset="0"/>
                        </a:rPr>
                        <a:t>Self-Regulation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ru-RU" sz="1200" b="0" i="0" u="none" strike="noStrike">
                          <a:solidFill>
                            <a:srgbClr val="000000"/>
                          </a:solidFill>
                          <a:effectLst/>
                          <a:latin typeface="Calibri" panose="020F0502020204030204" pitchFamily="34" charset="0"/>
                        </a:rPr>
                        <a:t>75,04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ru-RU" sz="1200" b="0" i="0" u="none" strike="noStrike">
                          <a:solidFill>
                            <a:srgbClr val="000000"/>
                          </a:solidFill>
                          <a:effectLst/>
                          <a:latin typeface="Calibri" panose="020F0502020204030204" pitchFamily="34" charset="0"/>
                        </a:rPr>
                        <a:t>6,72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1200" b="0" i="0" u="none" strike="noStrike">
                          <a:solidFill>
                            <a:srgbClr val="000000"/>
                          </a:solidFill>
                          <a:effectLst/>
                          <a:latin typeface="Calibri" panose="020F0502020204030204" pitchFamily="34" charset="0"/>
                        </a:rPr>
                        <a:t>8,96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1200" b="0" i="0" u="none" strike="noStrike">
                          <a:solidFill>
                            <a:srgbClr val="000000"/>
                          </a:solidFill>
                          <a:effectLst/>
                          <a:latin typeface="Calibri" panose="020F0502020204030204" pitchFamily="34" charset="0"/>
                        </a:rPr>
                        <a:t>50,00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1200" b="0" i="0" u="none" strike="noStrike">
                          <a:solidFill>
                            <a:srgbClr val="000000"/>
                          </a:solidFill>
                          <a:effectLst/>
                          <a:latin typeface="Calibri" panose="020F0502020204030204" pitchFamily="34" charset="0"/>
                        </a:rPr>
                        <a:t>49,79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1200" b="0" i="0" u="none" strike="noStrike">
                          <a:solidFill>
                            <a:srgbClr val="000000"/>
                          </a:solidFill>
                          <a:effectLst/>
                          <a:latin typeface="Calibri" panose="020F0502020204030204" pitchFamily="34" charset="0"/>
                        </a:rPr>
                        <a:t>100,00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1200" b="0" i="0" u="none" strike="noStrike">
                          <a:solidFill>
                            <a:srgbClr val="000000"/>
                          </a:solidFill>
                          <a:effectLst/>
                          <a:latin typeface="Calibri" panose="020F0502020204030204" pitchFamily="34" charset="0"/>
                        </a:rPr>
                        <a:t>89,93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06121053"/>
                  </a:ext>
                </a:extLst>
              </a:tr>
              <a:tr h="303685">
                <a:tc>
                  <a:txBody>
                    <a:bodyPr/>
                    <a:lstStyle/>
                    <a:p>
                      <a:pPr algn="l" fontAlgn="ctr"/>
                      <a:r>
                        <a:rPr lang="en-US" sz="1200" b="0" i="0" u="none" strike="noStrike">
                          <a:solidFill>
                            <a:srgbClr val="000000"/>
                          </a:solidFill>
                          <a:effectLst/>
                          <a:latin typeface="Calibri" panose="020F0502020204030204" pitchFamily="34" charset="0"/>
                        </a:rPr>
                        <a:t>Inhibition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ru-RU" sz="1200" b="0" i="0" u="none" strike="noStrike">
                          <a:solidFill>
                            <a:srgbClr val="000000"/>
                          </a:solidFill>
                          <a:effectLst/>
                          <a:latin typeface="Calibri" panose="020F0502020204030204" pitchFamily="34" charset="0"/>
                        </a:rPr>
                        <a:t>26,68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ru-RU" sz="1200" b="0" i="0" u="none" strike="noStrike">
                          <a:solidFill>
                            <a:srgbClr val="000000"/>
                          </a:solidFill>
                          <a:effectLst/>
                          <a:latin typeface="Calibri" panose="020F0502020204030204" pitchFamily="34" charset="0"/>
                        </a:rPr>
                        <a:t>6,47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1200" b="0" i="0" u="none" strike="noStrike">
                          <a:solidFill>
                            <a:srgbClr val="000000"/>
                          </a:solidFill>
                          <a:effectLst/>
                          <a:latin typeface="Calibri" panose="020F0502020204030204" pitchFamily="34" charset="0"/>
                        </a:rPr>
                        <a:t>24,25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1200" b="0" i="0" u="none" strike="noStrike">
                          <a:solidFill>
                            <a:srgbClr val="000000"/>
                          </a:solidFill>
                          <a:effectLst/>
                          <a:latin typeface="Calibri" panose="020F0502020204030204" pitchFamily="34" charset="0"/>
                        </a:rPr>
                        <a:t>10,00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1200" b="0" i="0" u="none" strike="noStrike">
                          <a:solidFill>
                            <a:srgbClr val="000000"/>
                          </a:solidFill>
                          <a:effectLst/>
                          <a:latin typeface="Calibri" panose="020F0502020204030204" pitchFamily="34" charset="0"/>
                        </a:rPr>
                        <a:t>9,57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1200" b="0" i="0" u="none" strike="noStrike">
                          <a:solidFill>
                            <a:srgbClr val="000000"/>
                          </a:solidFill>
                          <a:effectLst/>
                          <a:latin typeface="Calibri" panose="020F0502020204030204" pitchFamily="34" charset="0"/>
                        </a:rPr>
                        <a:t>25,00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1200" b="0" i="0" u="none" strike="noStrike">
                          <a:solidFill>
                            <a:srgbClr val="000000"/>
                          </a:solidFill>
                          <a:effectLst/>
                          <a:latin typeface="Calibri" panose="020F0502020204030204" pitchFamily="34" charset="0"/>
                        </a:rPr>
                        <a:t>45,66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16686325"/>
                  </a:ext>
                </a:extLst>
              </a:tr>
              <a:tr h="303685">
                <a:tc>
                  <a:txBody>
                    <a:bodyPr/>
                    <a:lstStyle/>
                    <a:p>
                      <a:pPr algn="l" fontAlgn="ctr"/>
                      <a:r>
                        <a:rPr lang="en-US" sz="1200" b="0" i="0" u="none" strike="noStrike">
                          <a:solidFill>
                            <a:srgbClr val="000000"/>
                          </a:solidFill>
                          <a:effectLst/>
                          <a:latin typeface="Calibri" panose="020F0502020204030204" pitchFamily="34" charset="0"/>
                        </a:rPr>
                        <a:t>Neuroticism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ru-RU" sz="1200" b="0" i="0" u="none" strike="noStrike">
                          <a:solidFill>
                            <a:srgbClr val="000000"/>
                          </a:solidFill>
                          <a:effectLst/>
                          <a:latin typeface="Calibri" panose="020F0502020204030204" pitchFamily="34" charset="0"/>
                        </a:rPr>
                        <a:t>64,69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ru-RU" sz="1200" b="0" i="0" u="none" strike="noStrike">
                          <a:solidFill>
                            <a:srgbClr val="000000"/>
                          </a:solidFill>
                          <a:effectLst/>
                          <a:latin typeface="Calibri" panose="020F0502020204030204" pitchFamily="34" charset="0"/>
                        </a:rPr>
                        <a:t>19,95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1200" b="0" i="0" u="none" strike="noStrike">
                          <a:solidFill>
                            <a:srgbClr val="000000"/>
                          </a:solidFill>
                          <a:effectLst/>
                          <a:latin typeface="Calibri" panose="020F0502020204030204" pitchFamily="34" charset="0"/>
                        </a:rPr>
                        <a:t>30,84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1200" b="0" i="0" u="none" strike="noStrike">
                          <a:solidFill>
                            <a:srgbClr val="000000"/>
                          </a:solidFill>
                          <a:effectLst/>
                          <a:latin typeface="Calibri" panose="020F0502020204030204" pitchFamily="34" charset="0"/>
                        </a:rPr>
                        <a:t>10,00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1200" b="0" i="0" u="none" strike="noStrike">
                          <a:solidFill>
                            <a:srgbClr val="000000"/>
                          </a:solidFill>
                          <a:effectLst/>
                          <a:latin typeface="Calibri" panose="020F0502020204030204" pitchFamily="34" charset="0"/>
                        </a:rPr>
                        <a:t>4,40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1200" b="0" i="0" u="none" strike="noStrike">
                          <a:solidFill>
                            <a:srgbClr val="000000"/>
                          </a:solidFill>
                          <a:effectLst/>
                          <a:latin typeface="Calibri" panose="020F0502020204030204" pitchFamily="34" charset="0"/>
                        </a:rPr>
                        <a:t>50,00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1200" b="0" i="0" u="none" strike="noStrike" dirty="0">
                          <a:solidFill>
                            <a:srgbClr val="000000"/>
                          </a:solidFill>
                          <a:effectLst/>
                          <a:latin typeface="Calibri" panose="020F0502020204030204" pitchFamily="34" charset="0"/>
                        </a:rPr>
                        <a:t>70,35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50292886"/>
                  </a:ext>
                </a:extLst>
              </a:tr>
              <a:tr h="303685">
                <a:tc>
                  <a:txBody>
                    <a:bodyPr/>
                    <a:lstStyle/>
                    <a:p>
                      <a:pPr algn="l" fontAlgn="ctr"/>
                      <a:r>
                        <a:rPr lang="en-US" sz="1200" b="0" i="0" u="none" strike="noStrike">
                          <a:solidFill>
                            <a:srgbClr val="000000"/>
                          </a:solidFill>
                          <a:effectLst/>
                          <a:latin typeface="Calibri" panose="020F0502020204030204" pitchFamily="34" charset="0"/>
                        </a:rPr>
                        <a:t>Positive</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ctr"/>
                      <a:r>
                        <a:rPr lang="ru-RU" sz="1200" b="0" i="0" u="none" strike="noStrike">
                          <a:solidFill>
                            <a:srgbClr val="000000"/>
                          </a:solidFill>
                          <a:effectLst/>
                          <a:latin typeface="Calibri" panose="020F0502020204030204" pitchFamily="34" charset="0"/>
                        </a:rPr>
                        <a:t>63,31</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ctr"/>
                      <a:r>
                        <a:rPr lang="ru-RU" sz="1200" b="0" i="0" u="none" strike="noStrike">
                          <a:solidFill>
                            <a:srgbClr val="000000"/>
                          </a:solidFill>
                          <a:effectLst/>
                          <a:latin typeface="Calibri" panose="020F0502020204030204" pitchFamily="34" charset="0"/>
                        </a:rPr>
                        <a:t>46,5%</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ctr"/>
                      <a:r>
                        <a:rPr lang="ru-RU" sz="1200" b="0" i="0" u="none" strike="noStrike">
                          <a:solidFill>
                            <a:srgbClr val="000000"/>
                          </a:solidFill>
                          <a:effectLst/>
                          <a:latin typeface="Calibri" panose="020F0502020204030204" pitchFamily="34" charset="0"/>
                        </a:rPr>
                        <a:t>17,75</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ctr"/>
                      <a:r>
                        <a:rPr lang="ru-RU" sz="1200" b="0" i="0" u="none" strike="noStrike">
                          <a:solidFill>
                            <a:srgbClr val="000000"/>
                          </a:solidFill>
                          <a:effectLst/>
                          <a:latin typeface="Calibri" panose="020F0502020204030204" pitchFamily="34" charset="0"/>
                        </a:rPr>
                        <a:t>16,8%</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ru-RU" sz="1200" b="0" i="0" u="none" strike="noStrike">
                        <a:solidFill>
                          <a:srgbClr val="000000"/>
                        </a:solidFill>
                        <a:effectLst/>
                        <a:latin typeface="Calibri" panose="020F0502020204030204" pitchFamily="34" charset="0"/>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ru-RU" sz="1200" b="0" i="0" u="none" strike="noStrike">
                        <a:solidFill>
                          <a:srgbClr val="000000"/>
                        </a:solidFill>
                        <a:effectLst/>
                        <a:latin typeface="Calibri" panose="020F0502020204030204" pitchFamily="34" charset="0"/>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ru-RU" sz="1200" b="0" i="0" u="none" strike="noStrike" dirty="0">
                        <a:solidFill>
                          <a:srgbClr val="000000"/>
                        </a:solidFill>
                        <a:effectLst/>
                        <a:latin typeface="Calibri" panose="020F0502020204030204" pitchFamily="34" charset="0"/>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509200359"/>
                  </a:ext>
                </a:extLst>
              </a:tr>
              <a:tr h="303685">
                <a:tc>
                  <a:txBody>
                    <a:bodyPr/>
                    <a:lstStyle/>
                    <a:p>
                      <a:pPr algn="l" fontAlgn="ctr"/>
                      <a:r>
                        <a:rPr lang="en-US" sz="1200" b="0" i="0" u="none" strike="noStrike">
                          <a:solidFill>
                            <a:srgbClr val="000000"/>
                          </a:solidFill>
                          <a:effectLst/>
                          <a:latin typeface="Calibri" panose="020F0502020204030204" pitchFamily="34" charset="0"/>
                        </a:rPr>
                        <a:t>Negative</a:t>
                      </a:r>
                    </a:p>
                  </a:txBody>
                  <a:tcPr marL="9525" marR="9525" marT="9525" marB="0" anchor="ctr">
                    <a:lnL>
                      <a:noFill/>
                    </a:lnL>
                    <a:lnR>
                      <a:noFill/>
                    </a:lnR>
                    <a:lnT>
                      <a:noFill/>
                    </a:lnT>
                    <a:lnB>
                      <a:noFill/>
                    </a:lnB>
                  </a:tcPr>
                </a:tc>
                <a:tc>
                  <a:txBody>
                    <a:bodyPr/>
                    <a:lstStyle/>
                    <a:p>
                      <a:pPr algn="r" fontAlgn="ctr"/>
                      <a:r>
                        <a:rPr lang="ru-RU" sz="1200" b="0" i="0" u="none" strike="noStrike">
                          <a:solidFill>
                            <a:srgbClr val="000000"/>
                          </a:solidFill>
                          <a:effectLst/>
                          <a:latin typeface="Calibri" panose="020F0502020204030204" pitchFamily="34" charset="0"/>
                        </a:rPr>
                        <a:t>27,17233</a:t>
                      </a:r>
                    </a:p>
                  </a:txBody>
                  <a:tcPr marL="9525" marR="9525" marT="9525" marB="0" anchor="ctr">
                    <a:lnL>
                      <a:noFill/>
                    </a:lnL>
                    <a:lnR>
                      <a:noFill/>
                    </a:lnR>
                    <a:lnT>
                      <a:noFill/>
                    </a:lnT>
                    <a:lnB>
                      <a:noFill/>
                    </a:lnB>
                  </a:tcPr>
                </a:tc>
                <a:tc>
                  <a:txBody>
                    <a:bodyPr/>
                    <a:lstStyle/>
                    <a:p>
                      <a:pPr algn="r" fontAlgn="ctr"/>
                      <a:r>
                        <a:rPr lang="ru-RU" sz="1200" b="0" i="0" u="none" strike="noStrike">
                          <a:solidFill>
                            <a:srgbClr val="000000"/>
                          </a:solidFill>
                          <a:effectLst/>
                          <a:latin typeface="Calibri" panose="020F0502020204030204" pitchFamily="34" charset="0"/>
                        </a:rPr>
                        <a:t>20,0%</a:t>
                      </a:r>
                    </a:p>
                  </a:txBody>
                  <a:tcPr marL="9525" marR="9525" marT="9525" marB="0" anchor="ctr">
                    <a:lnL>
                      <a:noFill/>
                    </a:lnL>
                    <a:lnR>
                      <a:noFill/>
                    </a:lnR>
                    <a:lnT>
                      <a:noFill/>
                    </a:lnT>
                    <a:lnB>
                      <a:noFill/>
                    </a:lnB>
                  </a:tcPr>
                </a:tc>
                <a:tc>
                  <a:txBody>
                    <a:bodyPr/>
                    <a:lstStyle/>
                    <a:p>
                      <a:pPr algn="r" fontAlgn="ctr"/>
                      <a:r>
                        <a:rPr lang="ru-RU" sz="1200" b="0" i="0" u="none" strike="noStrike">
                          <a:solidFill>
                            <a:srgbClr val="000000"/>
                          </a:solidFill>
                          <a:effectLst/>
                          <a:latin typeface="Calibri" panose="020F0502020204030204" pitchFamily="34" charset="0"/>
                        </a:rPr>
                        <a:t>60,566</a:t>
                      </a:r>
                    </a:p>
                  </a:txBody>
                  <a:tcPr marL="9525" marR="9525" marT="9525" marB="0" anchor="ctr">
                    <a:lnL>
                      <a:noFill/>
                    </a:lnL>
                    <a:lnR>
                      <a:noFill/>
                    </a:lnR>
                    <a:lnT>
                      <a:noFill/>
                    </a:lnT>
                    <a:lnB>
                      <a:noFill/>
                    </a:lnB>
                  </a:tcPr>
                </a:tc>
                <a:tc>
                  <a:txBody>
                    <a:bodyPr/>
                    <a:lstStyle/>
                    <a:p>
                      <a:pPr algn="r" fontAlgn="ctr"/>
                      <a:r>
                        <a:rPr lang="ru-RU" sz="1200" b="0" i="0" u="none" strike="noStrike">
                          <a:solidFill>
                            <a:srgbClr val="000000"/>
                          </a:solidFill>
                          <a:effectLst/>
                          <a:latin typeface="Calibri" panose="020F0502020204030204" pitchFamily="34" charset="0"/>
                        </a:rPr>
                        <a:t>57,2%</a:t>
                      </a:r>
                    </a:p>
                  </a:txBody>
                  <a:tcPr marL="9525" marR="9525" marT="9525" marB="0" anchor="ctr">
                    <a:lnL>
                      <a:noFill/>
                    </a:lnL>
                    <a:lnR>
                      <a:noFill/>
                    </a:lnR>
                    <a:lnT>
                      <a:noFill/>
                    </a:lnT>
                    <a:lnB>
                      <a:noFill/>
                    </a:lnB>
                  </a:tcPr>
                </a:tc>
                <a:tc>
                  <a:txBody>
                    <a:bodyPr/>
                    <a:lstStyle/>
                    <a:p>
                      <a:pPr algn="l" fontAlgn="ctr"/>
                      <a:endParaRPr lang="ru-RU" sz="12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l" fontAlgn="ctr"/>
                      <a:endParaRPr lang="ru-RU" sz="12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l" fontAlgn="ctr"/>
                      <a:endParaRPr lang="ru-RU" sz="1200" b="0" i="0" u="none" strike="noStrike" dirty="0">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extLst>
                  <a:ext uri="{0D108BD9-81ED-4DB2-BD59-A6C34878D82A}">
                    <a16:rowId xmlns:a16="http://schemas.microsoft.com/office/drawing/2014/main" val="837686775"/>
                  </a:ext>
                </a:extLst>
              </a:tr>
              <a:tr h="303685">
                <a:tc>
                  <a:txBody>
                    <a:bodyPr/>
                    <a:lstStyle/>
                    <a:p>
                      <a:pPr algn="l" fontAlgn="ctr"/>
                      <a:r>
                        <a:rPr lang="en-US" sz="1200" b="0" i="0" u="none" strike="noStrike">
                          <a:solidFill>
                            <a:srgbClr val="000000"/>
                          </a:solidFill>
                          <a:effectLst/>
                          <a:latin typeface="Calibri" panose="020F0502020204030204" pitchFamily="34" charset="0"/>
                        </a:rPr>
                        <a:t>Physiological</a:t>
                      </a:r>
                    </a:p>
                  </a:txBody>
                  <a:tcPr marL="9525" marR="9525" marT="9525" marB="0" anchor="ctr">
                    <a:lnL>
                      <a:noFill/>
                    </a:lnL>
                    <a:lnR>
                      <a:noFill/>
                    </a:lnR>
                    <a:lnT>
                      <a:noFill/>
                    </a:lnT>
                    <a:lnB>
                      <a:noFill/>
                    </a:lnB>
                  </a:tcPr>
                </a:tc>
                <a:tc>
                  <a:txBody>
                    <a:bodyPr/>
                    <a:lstStyle/>
                    <a:p>
                      <a:pPr algn="r" fontAlgn="ctr"/>
                      <a:r>
                        <a:rPr lang="ru-RU" sz="1200" b="0" i="0" u="none" strike="noStrike">
                          <a:solidFill>
                            <a:srgbClr val="000000"/>
                          </a:solidFill>
                          <a:effectLst/>
                          <a:latin typeface="Calibri" panose="020F0502020204030204" pitchFamily="34" charset="0"/>
                        </a:rPr>
                        <a:t>45,68135</a:t>
                      </a:r>
                    </a:p>
                  </a:txBody>
                  <a:tcPr marL="9525" marR="9525" marT="9525" marB="0" anchor="ctr">
                    <a:lnL>
                      <a:noFill/>
                    </a:lnL>
                    <a:lnR>
                      <a:noFill/>
                    </a:lnR>
                    <a:lnT>
                      <a:noFill/>
                    </a:lnT>
                    <a:lnB>
                      <a:noFill/>
                    </a:lnB>
                  </a:tcPr>
                </a:tc>
                <a:tc>
                  <a:txBody>
                    <a:bodyPr/>
                    <a:lstStyle/>
                    <a:p>
                      <a:pPr algn="r" fontAlgn="ctr"/>
                      <a:r>
                        <a:rPr lang="ru-RU" sz="1200" b="0" i="0" u="none" strike="noStrike">
                          <a:solidFill>
                            <a:srgbClr val="000000"/>
                          </a:solidFill>
                          <a:effectLst/>
                          <a:latin typeface="Calibri" panose="020F0502020204030204" pitchFamily="34" charset="0"/>
                        </a:rPr>
                        <a:t>33,5%</a:t>
                      </a:r>
                    </a:p>
                  </a:txBody>
                  <a:tcPr marL="9525" marR="9525" marT="9525" marB="0" anchor="ctr">
                    <a:lnL>
                      <a:noFill/>
                    </a:lnL>
                    <a:lnR>
                      <a:noFill/>
                    </a:lnR>
                    <a:lnT>
                      <a:noFill/>
                    </a:lnT>
                    <a:lnB>
                      <a:noFill/>
                    </a:lnB>
                  </a:tcPr>
                </a:tc>
                <a:tc>
                  <a:txBody>
                    <a:bodyPr/>
                    <a:lstStyle/>
                    <a:p>
                      <a:pPr algn="r" fontAlgn="ctr"/>
                      <a:r>
                        <a:rPr lang="ru-RU" sz="1200" b="0" i="0" u="none" strike="noStrike">
                          <a:solidFill>
                            <a:srgbClr val="000000"/>
                          </a:solidFill>
                          <a:effectLst/>
                          <a:latin typeface="Calibri" panose="020F0502020204030204" pitchFamily="34" charset="0"/>
                        </a:rPr>
                        <a:t>27,5444</a:t>
                      </a:r>
                    </a:p>
                  </a:txBody>
                  <a:tcPr marL="9525" marR="9525" marT="9525" marB="0" anchor="ctr">
                    <a:lnL>
                      <a:noFill/>
                    </a:lnL>
                    <a:lnR>
                      <a:noFill/>
                    </a:lnR>
                    <a:lnT>
                      <a:noFill/>
                    </a:lnT>
                    <a:lnB>
                      <a:noFill/>
                    </a:lnB>
                  </a:tcPr>
                </a:tc>
                <a:tc>
                  <a:txBody>
                    <a:bodyPr/>
                    <a:lstStyle/>
                    <a:p>
                      <a:pPr algn="r" fontAlgn="ctr"/>
                      <a:r>
                        <a:rPr lang="ru-RU" sz="1200" b="0" i="0" u="none" strike="noStrike">
                          <a:solidFill>
                            <a:srgbClr val="000000"/>
                          </a:solidFill>
                          <a:effectLst/>
                          <a:latin typeface="Calibri" panose="020F0502020204030204" pitchFamily="34" charset="0"/>
                        </a:rPr>
                        <a:t>26,0%</a:t>
                      </a:r>
                    </a:p>
                  </a:txBody>
                  <a:tcPr marL="9525" marR="9525" marT="9525" marB="0" anchor="ctr">
                    <a:lnL>
                      <a:noFill/>
                    </a:lnL>
                    <a:lnR>
                      <a:noFill/>
                    </a:lnR>
                    <a:lnT>
                      <a:noFill/>
                    </a:lnT>
                    <a:lnB>
                      <a:noFill/>
                    </a:lnB>
                  </a:tcPr>
                </a:tc>
                <a:tc>
                  <a:txBody>
                    <a:bodyPr/>
                    <a:lstStyle/>
                    <a:p>
                      <a:pPr algn="l" fontAlgn="ctr"/>
                      <a:endParaRPr lang="ru-RU" sz="12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l" fontAlgn="ctr"/>
                      <a:endParaRPr lang="ru-RU" sz="12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l" fontAlgn="ctr"/>
                      <a:endParaRPr lang="ru-RU" sz="1200" b="0" i="0" u="none" strike="noStrike" dirty="0">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extLst>
                  <a:ext uri="{0D108BD9-81ED-4DB2-BD59-A6C34878D82A}">
                    <a16:rowId xmlns:a16="http://schemas.microsoft.com/office/drawing/2014/main" val="2301210231"/>
                  </a:ext>
                </a:extLst>
              </a:tr>
            </a:tbl>
          </a:graphicData>
        </a:graphic>
      </p:graphicFrame>
      <p:graphicFrame>
        <p:nvGraphicFramePr>
          <p:cNvPr id="6" name="차트 8"/>
          <p:cNvGraphicFramePr>
            <a:graphicFrameLocks/>
          </p:cNvGraphicFramePr>
          <p:nvPr>
            <p:extLst>
              <p:ext uri="{D42A27DB-BD31-4B8C-83A1-F6EECF244321}">
                <p14:modId xmlns:p14="http://schemas.microsoft.com/office/powerpoint/2010/main" val="437122780"/>
              </p:ext>
            </p:extLst>
          </p:nvPr>
        </p:nvGraphicFramePr>
        <p:xfrm>
          <a:off x="481914" y="3781166"/>
          <a:ext cx="3719141" cy="236284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741141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03188" y="518984"/>
            <a:ext cx="9724767" cy="766119"/>
          </a:xfrm>
        </p:spPr>
        <p:txBody>
          <a:bodyPr>
            <a:noAutofit/>
          </a:bodyPr>
          <a:lstStyle/>
          <a:p>
            <a:pPr lvl="0"/>
            <a:r>
              <a:rPr lang="en-US" sz="2800" b="1" dirty="0" smtClean="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n-US" sz="2800" b="1" dirty="0" smtClean="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2800" b="1" dirty="0" smtClean="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n-US" sz="2800" b="1" dirty="0" smtClean="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ru-RU" sz="2800" b="1" dirty="0" smtClean="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br>
              <a:rPr lang="ru-RU" sz="2800" b="1" dirty="0" smtClean="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ru-RU" sz="2800" b="1"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ru-RU" sz="2800" b="1"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ru-RU" sz="2800" b="1" dirty="0" smtClean="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ru-RU" sz="2800" b="1" dirty="0" smtClean="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ru-RU" sz="2800" b="1" dirty="0" smtClean="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ru-RU" sz="2800" b="1" dirty="0" smtClean="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ru-RU" sz="2800" b="1"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ru-RU" sz="2800" b="1"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ru-RU" sz="2800" b="1" dirty="0" smtClean="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ru-RU" sz="2800" b="1" dirty="0" smtClean="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ru-RU" sz="2800" b="1"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ru-RU" sz="2800" b="1"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ru-RU" sz="2800" b="1" dirty="0" smtClean="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ru-RU" sz="2800" b="1" dirty="0" smtClean="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ru-RU" sz="2800" b="1"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ru-RU" sz="2800" b="1"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ru-RU" sz="2800" b="1" dirty="0" smtClean="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ru-RU" sz="2800" b="1" dirty="0" smtClean="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ru-RU" sz="2800" b="1"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ru-RU" sz="2800" b="1"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ru-RU" sz="2800" b="1" dirty="0" smtClean="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ru-RU" sz="2800" b="1" dirty="0" smtClean="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ru-RU" sz="2800" b="1"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ru-RU" sz="2800" b="1"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ru-RU" sz="2800" b="1" dirty="0" smtClean="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ru-RU" sz="2800" b="1" dirty="0" smtClean="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ru-RU" sz="2800" b="1"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ru-RU" sz="2800" b="1"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ru-RU" sz="2800" b="1" dirty="0" smtClean="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ru-RU" sz="2800" b="1" dirty="0" smtClean="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ru-RU" sz="2800" b="1"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ru-RU" sz="2800" b="1"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ru-RU" sz="2800" b="1" dirty="0" smtClean="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ru-RU" sz="2800" b="1" dirty="0" smtClean="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ru-RU" sz="3200" b="1"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ru-RU" sz="3200" b="1"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ru-RU" sz="3200" b="1" dirty="0" smtClean="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ru-RU" sz="3200" b="1" dirty="0" smtClean="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ru-RU" sz="3200" b="1"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ru-RU" sz="3200" b="1"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2800" b="1" dirty="0" smtClean="0">
                <a:solidFill>
                  <a:schemeClr val="accent1">
                    <a:lumMod val="75000"/>
                  </a:schemeClr>
                </a:solidFill>
                <a:effectLst>
                  <a:outerShdw blurRad="38100" dist="38100" dir="2700000" algn="tl">
                    <a:srgbClr val="000000">
                      <a:alpha val="43137"/>
                    </a:srgbClr>
                  </a:outerShdw>
                </a:effectLst>
              </a:rPr>
              <a:t>Behavioral</a:t>
            </a:r>
            <a:r>
              <a:rPr lang="ru-RU" sz="2800" b="1" dirty="0" smtClean="0">
                <a:solidFill>
                  <a:schemeClr val="accent1">
                    <a:lumMod val="75000"/>
                  </a:schemeClr>
                </a:solidFill>
                <a:effectLst>
                  <a:outerShdw blurRad="38100" dist="38100" dir="2700000" algn="tl">
                    <a:srgbClr val="000000">
                      <a:alpha val="43137"/>
                    </a:srgbClr>
                  </a:outerShdw>
                </a:effectLst>
              </a:rPr>
              <a:t> </a:t>
            </a:r>
            <a:r>
              <a:rPr lang="en-US" sz="2800" b="1" dirty="0" smtClean="0">
                <a:solidFill>
                  <a:schemeClr val="accent2">
                    <a:lumMod val="75000"/>
                  </a:schemeClr>
                </a:solidFill>
                <a:effectLst>
                  <a:outerShdw blurRad="38100" dist="38100" dir="2700000" algn="tl">
                    <a:srgbClr val="000000">
                      <a:alpha val="43137"/>
                    </a:srgbClr>
                  </a:outerShdw>
                </a:effectLst>
              </a:rPr>
              <a:t>psychology</a:t>
            </a:r>
            <a:r>
              <a:rPr lang="ru-RU" sz="2800" b="1" dirty="0" smtClean="0">
                <a:solidFill>
                  <a:schemeClr val="accent2">
                    <a:lumMod val="75000"/>
                  </a:schemeClr>
                </a:solidFill>
                <a:effectLst>
                  <a:outerShdw blurRad="38100" dist="38100" dir="2700000" algn="tl">
                    <a:srgbClr val="000000">
                      <a:alpha val="43137"/>
                    </a:srgbClr>
                  </a:outerShdw>
                </a:effectLst>
              </a:rPr>
              <a:t> </a:t>
            </a:r>
            <a:r>
              <a:rPr lang="en-US" sz="2800" b="1" dirty="0" smtClean="0">
                <a:solidFill>
                  <a:schemeClr val="accent2">
                    <a:lumMod val="75000"/>
                  </a:schemeClr>
                </a:solidFill>
                <a:effectLst>
                  <a:outerShdw blurRad="38100" dist="38100" dir="2700000" algn="tl">
                    <a:srgbClr val="000000">
                      <a:alpha val="43137"/>
                    </a:srgbClr>
                  </a:outerShdw>
                </a:effectLst>
              </a:rPr>
              <a:t>with</a:t>
            </a:r>
            <a:r>
              <a:rPr lang="ru-RU" sz="2800" b="1" dirty="0" smtClean="0">
                <a:solidFill>
                  <a:schemeClr val="accent2">
                    <a:lumMod val="75000"/>
                  </a:schemeClr>
                </a:solidFill>
                <a:effectLst>
                  <a:outerShdw blurRad="38100" dist="38100" dir="2700000" algn="tl">
                    <a:srgbClr val="000000">
                      <a:alpha val="43137"/>
                    </a:srgbClr>
                  </a:outerShdw>
                </a:effectLst>
              </a:rPr>
              <a:t> </a:t>
            </a:r>
            <a:r>
              <a:rPr lang="en-US" sz="2800" b="1" dirty="0" err="1" smtClean="0">
                <a:solidFill>
                  <a:schemeClr val="accent2">
                    <a:lumMod val="75000"/>
                  </a:schemeClr>
                </a:solidFill>
                <a:effectLst>
                  <a:outerShdw blurRad="38100" dist="38100" dir="2700000" algn="tl">
                    <a:srgbClr val="000000">
                      <a:alpha val="43137"/>
                    </a:srgbClr>
                  </a:outerShdw>
                </a:effectLst>
              </a:rPr>
              <a:t>VibraMed</a:t>
            </a:r>
            <a:r>
              <a:rPr lang="ru-RU" sz="2800" b="1" dirty="0" smtClean="0">
                <a:solidFill>
                  <a:schemeClr val="accent2">
                    <a:lumMod val="75000"/>
                  </a:schemeClr>
                </a:solidFill>
                <a:effectLst>
                  <a:outerShdw blurRad="38100" dist="38100" dir="2700000" algn="tl">
                    <a:srgbClr val="000000">
                      <a:alpha val="43137"/>
                    </a:srgbClr>
                  </a:outerShdw>
                </a:effectLst>
              </a:rPr>
              <a:t> </a:t>
            </a:r>
            <a:r>
              <a:rPr lang="ru-RU" sz="2400" b="1" dirty="0" smtClean="0">
                <a:solidFill>
                  <a:schemeClr val="accent2">
                    <a:lumMod val="75000"/>
                  </a:schemeClr>
                </a:solidFill>
                <a:effectLst>
                  <a:outerShdw blurRad="38100" dist="38100" dir="2700000" algn="tl">
                    <a:srgbClr val="000000">
                      <a:alpha val="43137"/>
                    </a:srgbClr>
                  </a:outerShdw>
                </a:effectLst>
              </a:rPr>
              <a:t>(</a:t>
            </a:r>
            <a:r>
              <a:rPr lang="en-US" sz="2400" b="1" dirty="0" err="1" smtClean="0">
                <a:solidFill>
                  <a:schemeClr val="accent2">
                    <a:lumMod val="75000"/>
                  </a:schemeClr>
                </a:solidFill>
                <a:effectLst>
                  <a:outerShdw blurRad="38100" dist="38100" dir="2700000" algn="tl">
                    <a:srgbClr val="000000">
                      <a:alpha val="43137"/>
                    </a:srgbClr>
                  </a:outerShdw>
                </a:effectLst>
              </a:rPr>
              <a:t>Excel_M</a:t>
            </a:r>
            <a:r>
              <a:rPr lang="en-US" sz="2400" b="1" dirty="0" smtClean="0">
                <a:solidFill>
                  <a:schemeClr val="accent2">
                    <a:lumMod val="75000"/>
                  </a:schemeClr>
                </a:solidFill>
                <a:effectLst>
                  <a:outerShdw blurRad="38100" dist="38100" dir="2700000" algn="tl">
                    <a:srgbClr val="000000">
                      <a:alpha val="43137"/>
                    </a:srgbClr>
                  </a:outerShdw>
                </a:effectLst>
              </a:rPr>
              <a:t> file)</a:t>
            </a:r>
            <a:r>
              <a:rPr lang="ru-RU" sz="2400" b="1" dirty="0" smtClean="0">
                <a:solidFill>
                  <a:schemeClr val="accent2">
                    <a:lumMod val="75000"/>
                  </a:schemeClr>
                </a:solidFill>
                <a:effectLst>
                  <a:outerShdw blurRad="38100" dist="38100" dir="2700000" algn="tl">
                    <a:srgbClr val="000000">
                      <a:alpha val="43137"/>
                    </a:srgbClr>
                  </a:outerShdw>
                </a:effectLst>
              </a:rPr>
              <a:t> </a:t>
            </a:r>
            <a:r>
              <a:rPr lang="ru-RU" sz="2400" dirty="0"/>
              <a:t/>
            </a:r>
            <a:br>
              <a:rPr lang="ru-RU" sz="2400" dirty="0"/>
            </a:br>
            <a:endParaRPr lang="ru-RU" sz="2400"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 name="Текст 3"/>
          <p:cNvSpPr>
            <a:spLocks noGrp="1"/>
          </p:cNvSpPr>
          <p:nvPr>
            <p:ph type="body" sz="half" idx="2"/>
          </p:nvPr>
        </p:nvSpPr>
        <p:spPr>
          <a:xfrm>
            <a:off x="485820" y="1371600"/>
            <a:ext cx="4568094" cy="4300151"/>
          </a:xfrm>
        </p:spPr>
        <p:txBody>
          <a:bodyPr>
            <a:noAutofit/>
          </a:bodyPr>
          <a:lstStyle/>
          <a:p>
            <a:r>
              <a:rPr lang="en-US" sz="2400" dirty="0">
                <a:solidFill>
                  <a:schemeClr val="tx1"/>
                </a:solidFill>
                <a:latin typeface="Arial" panose="020B0604020202020204" pitchFamily="34" charset="0"/>
                <a:cs typeface="Arial" panose="020B0604020202020204" pitchFamily="34" charset="0"/>
              </a:rPr>
              <a:t>The forecast of human behavior can be made based on</a:t>
            </a:r>
            <a:r>
              <a:rPr lang="en-US" sz="2400" dirty="0" smtClean="0">
                <a:solidFill>
                  <a:schemeClr val="tx1"/>
                </a:solidFill>
                <a:latin typeface="Arial" panose="020B0604020202020204" pitchFamily="34" charset="0"/>
                <a:cs typeface="Arial" panose="020B0604020202020204" pitchFamily="34" charset="0"/>
              </a:rPr>
              <a:t>:</a:t>
            </a:r>
          </a:p>
          <a:p>
            <a:pPr marL="342900" indent="-342900">
              <a:buFont typeface="Arial" panose="020B0604020202020204" pitchFamily="34" charset="0"/>
              <a:buChar char="•"/>
            </a:pPr>
            <a:r>
              <a:rPr lang="en-US" sz="2400" dirty="0">
                <a:solidFill>
                  <a:schemeClr val="tx1"/>
                </a:solidFill>
                <a:latin typeface="Arial" panose="020B0604020202020204" pitchFamily="34" charset="0"/>
                <a:cs typeface="Arial" panose="020B0604020202020204" pitchFamily="34" charset="0"/>
              </a:rPr>
              <a:t>Express </a:t>
            </a:r>
            <a:r>
              <a:rPr lang="en-US" sz="2400" dirty="0" smtClean="0">
                <a:solidFill>
                  <a:schemeClr val="tx1"/>
                </a:solidFill>
                <a:latin typeface="Arial" panose="020B0604020202020204" pitchFamily="34" charset="0"/>
                <a:cs typeface="Arial" panose="020B0604020202020204" pitchFamily="34" charset="0"/>
              </a:rPr>
              <a:t>diagnostics</a:t>
            </a:r>
            <a:r>
              <a:rPr lang="ru-RU" sz="2400" dirty="0" smtClean="0">
                <a:solidFill>
                  <a:schemeClr val="tx1"/>
                </a:solidFill>
                <a:latin typeface="Arial" panose="020B0604020202020204" pitchFamily="34" charset="0"/>
                <a:cs typeface="Arial" panose="020B0604020202020204" pitchFamily="34" charset="0"/>
              </a:rPr>
              <a:t> - </a:t>
            </a:r>
            <a:r>
              <a:rPr lang="en-US" sz="2400" dirty="0" smtClean="0">
                <a:solidFill>
                  <a:schemeClr val="tx1"/>
                </a:solidFill>
                <a:latin typeface="Arial" panose="020B0604020202020204" pitchFamily="34" charset="0"/>
                <a:cs typeface="Arial" panose="020B0604020202020204" pitchFamily="34" charset="0"/>
              </a:rPr>
              <a:t> </a:t>
            </a:r>
            <a:r>
              <a:rPr lang="en-US" sz="2400" dirty="0"/>
              <a:t>psychophysiological state </a:t>
            </a:r>
            <a:r>
              <a:rPr lang="ru-RU" sz="2400" dirty="0" smtClean="0"/>
              <a:t>(</a:t>
            </a:r>
            <a:r>
              <a:rPr lang="en-US" sz="2400" dirty="0" smtClean="0">
                <a:solidFill>
                  <a:schemeClr val="tx1"/>
                </a:solidFill>
                <a:latin typeface="Arial" panose="020B0604020202020204" pitchFamily="34" charset="0"/>
                <a:cs typeface="Arial" panose="020B0604020202020204" pitchFamily="34" charset="0"/>
              </a:rPr>
              <a:t>PPS</a:t>
            </a:r>
            <a:r>
              <a:rPr lang="ru-RU" sz="2400" dirty="0" smtClean="0">
                <a:solidFill>
                  <a:schemeClr val="tx1"/>
                </a:solidFill>
                <a:latin typeface="Arial" panose="020B0604020202020204" pitchFamily="34" charset="0"/>
                <a:cs typeface="Arial" panose="020B0604020202020204" pitchFamily="34" charset="0"/>
              </a:rPr>
              <a:t>),  </a:t>
            </a:r>
            <a:r>
              <a:rPr lang="en-US" sz="2400" dirty="0" err="1" smtClean="0">
                <a:solidFill>
                  <a:schemeClr val="accent2">
                    <a:lumMod val="75000"/>
                  </a:schemeClr>
                </a:solidFill>
                <a:latin typeface="Arial" panose="020B0604020202020204" pitchFamily="34" charset="0"/>
                <a:cs typeface="Arial" panose="020B0604020202020204" pitchFamily="34" charset="0"/>
              </a:rPr>
              <a:t>excel_M</a:t>
            </a:r>
            <a:r>
              <a:rPr lang="en-US" sz="2400" dirty="0" smtClean="0">
                <a:solidFill>
                  <a:schemeClr val="accent2">
                    <a:lumMod val="75000"/>
                  </a:schemeClr>
                </a:solidFill>
                <a:latin typeface="Arial" panose="020B0604020202020204" pitchFamily="34" charset="0"/>
                <a:cs typeface="Arial" panose="020B0604020202020204" pitchFamily="34" charset="0"/>
              </a:rPr>
              <a:t> file</a:t>
            </a:r>
            <a:endParaRPr lang="ru-RU" sz="2400" dirty="0" smtClean="0">
              <a:solidFill>
                <a:schemeClr val="accent2">
                  <a:lumMod val="75000"/>
                </a:schemeClr>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a:solidFill>
                  <a:schemeClr val="tx1"/>
                </a:solidFill>
                <a:latin typeface="Arial" panose="020B0604020202020204" pitchFamily="34" charset="0"/>
                <a:cs typeface="Arial" panose="020B0604020202020204" pitchFamily="34" charset="0"/>
              </a:rPr>
              <a:t>Comprehensive personality assessment </a:t>
            </a:r>
            <a:r>
              <a:rPr lang="en-US" sz="2400" dirty="0" smtClean="0">
                <a:solidFill>
                  <a:schemeClr val="tx1"/>
                </a:solidFill>
                <a:latin typeface="Arial" panose="020B0604020202020204" pitchFamily="34" charset="0"/>
                <a:cs typeface="Arial" panose="020B0604020202020204" pitchFamily="34" charset="0"/>
              </a:rPr>
              <a:t>(</a:t>
            </a:r>
            <a:r>
              <a:rPr lang="en-US" sz="2400" dirty="0" err="1" smtClean="0">
                <a:solidFill>
                  <a:schemeClr val="accent2">
                    <a:lumMod val="75000"/>
                  </a:schemeClr>
                </a:solidFill>
                <a:latin typeface="Arial" panose="020B0604020202020204" pitchFamily="34" charset="0"/>
                <a:cs typeface="Arial" panose="020B0604020202020204" pitchFamily="34" charset="0"/>
              </a:rPr>
              <a:t>PsyAccent</a:t>
            </a:r>
            <a:r>
              <a:rPr lang="en-US" sz="2400" dirty="0" smtClean="0">
                <a:solidFill>
                  <a:schemeClr val="accent2">
                    <a:lumMod val="75000"/>
                  </a:schemeClr>
                </a:solidFill>
                <a:latin typeface="Arial" panose="020B0604020202020204" pitchFamily="34" charset="0"/>
                <a:cs typeface="Arial" panose="020B0604020202020204" pitchFamily="34" charset="0"/>
              </a:rPr>
              <a:t> </a:t>
            </a:r>
            <a:r>
              <a:rPr lang="en-US" sz="2400" dirty="0" smtClean="0">
                <a:solidFill>
                  <a:schemeClr val="tx1"/>
                </a:solidFill>
                <a:latin typeface="Arial" panose="020B0604020202020204" pitchFamily="34" charset="0"/>
                <a:cs typeface="Arial" panose="020B0604020202020204" pitchFamily="34" charset="0"/>
              </a:rPr>
              <a:t>and </a:t>
            </a:r>
            <a:r>
              <a:rPr lang="en-US" sz="2400" dirty="0" err="1" smtClean="0">
                <a:solidFill>
                  <a:schemeClr val="accent2">
                    <a:lumMod val="75000"/>
                  </a:schemeClr>
                </a:solidFill>
                <a:latin typeface="Arial" panose="020B0604020202020204" pitchFamily="34" charset="0"/>
                <a:cs typeface="Arial" panose="020B0604020202020204" pitchFamily="34" charset="0"/>
              </a:rPr>
              <a:t>VibraMed</a:t>
            </a:r>
            <a:r>
              <a:rPr lang="en-US" sz="2400" dirty="0" smtClean="0">
                <a:solidFill>
                  <a:schemeClr val="accent2">
                    <a:lumMod val="75000"/>
                  </a:schemeClr>
                </a:solidFill>
                <a:latin typeface="Arial" panose="020B0604020202020204" pitchFamily="34" charset="0"/>
                <a:cs typeface="Arial" panose="020B0604020202020204" pitchFamily="34" charset="0"/>
              </a:rPr>
              <a:t>, </a:t>
            </a:r>
            <a:r>
              <a:rPr lang="en-US" sz="2400" dirty="0" smtClean="0">
                <a:solidFill>
                  <a:schemeClr val="tx1"/>
                </a:solidFill>
                <a:latin typeface="Arial" panose="020B0604020202020204" pitchFamily="34" charset="0"/>
                <a:cs typeface="Arial" panose="020B0604020202020204" pitchFamily="34" charset="0"/>
              </a:rPr>
              <a:t>or </a:t>
            </a:r>
            <a:r>
              <a:rPr lang="en-US" sz="2400" dirty="0">
                <a:solidFill>
                  <a:schemeClr val="tx1"/>
                </a:solidFill>
                <a:latin typeface="Arial" panose="020B0604020202020204" pitchFamily="34" charset="0"/>
                <a:cs typeface="Arial" panose="020B0604020202020204" pitchFamily="34" charset="0"/>
              </a:rPr>
              <a:t>programs </a:t>
            </a:r>
            <a:r>
              <a:rPr lang="en-US" sz="2400" dirty="0" smtClean="0">
                <a:solidFill>
                  <a:schemeClr val="tx1"/>
                </a:solidFill>
                <a:latin typeface="Arial" panose="020B0604020202020204" pitchFamily="34" charset="0"/>
                <a:cs typeface="Arial" panose="020B0604020202020204" pitchFamily="34" charset="0"/>
              </a:rPr>
              <a:t>include the </a:t>
            </a:r>
            <a:r>
              <a:rPr lang="en-US" sz="2400" dirty="0" err="1" smtClean="0">
                <a:solidFill>
                  <a:schemeClr val="accent2">
                    <a:lumMod val="75000"/>
                  </a:schemeClr>
                </a:solidFill>
                <a:latin typeface="Arial" panose="020B0604020202020204" pitchFamily="34" charset="0"/>
                <a:cs typeface="Arial" panose="020B0604020202020204" pitchFamily="34" charset="0"/>
              </a:rPr>
              <a:t>excel_M</a:t>
            </a:r>
            <a:r>
              <a:rPr lang="en-US" sz="2400" dirty="0" smtClean="0">
                <a:solidFill>
                  <a:schemeClr val="accent2">
                    <a:lumMod val="75000"/>
                  </a:schemeClr>
                </a:solidFill>
                <a:latin typeface="Arial" panose="020B0604020202020204" pitchFamily="34" charset="0"/>
                <a:cs typeface="Arial" panose="020B0604020202020204" pitchFamily="34" charset="0"/>
              </a:rPr>
              <a:t> file</a:t>
            </a:r>
            <a:r>
              <a:rPr lang="en-US" sz="2400" dirty="0" smtClean="0">
                <a:solidFill>
                  <a:schemeClr val="tx1"/>
                </a:solidFill>
                <a:latin typeface="Arial" panose="020B0604020202020204" pitchFamily="34" charset="0"/>
                <a:cs typeface="Arial" panose="020B0604020202020204" pitchFamily="34" charset="0"/>
              </a:rPr>
              <a:t>)</a:t>
            </a:r>
            <a:endParaRPr lang="ru-RU" sz="2400" dirty="0" smtClean="0">
              <a:solidFill>
                <a:schemeClr val="tx1"/>
              </a:solidFill>
              <a:latin typeface="Arial" panose="020B0604020202020204" pitchFamily="34" charset="0"/>
              <a:cs typeface="Arial" panose="020B0604020202020204" pitchFamily="34" charset="0"/>
            </a:endParaRPr>
          </a:p>
        </p:txBody>
      </p:sp>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05274" y="1173892"/>
            <a:ext cx="6520141" cy="5085125"/>
          </a:xfrm>
          <a:prstGeom prst="rect">
            <a:avLst/>
          </a:prstGeom>
        </p:spPr>
      </p:pic>
    </p:spTree>
    <p:extLst>
      <p:ext uri="{BB962C8B-B14F-4D97-AF65-F5344CB8AC3E}">
        <p14:creationId xmlns:p14="http://schemas.microsoft.com/office/powerpoint/2010/main" val="11551449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9623" y="-98187"/>
            <a:ext cx="9588046" cy="1109147"/>
          </a:xfrm>
        </p:spPr>
        <p:txBody>
          <a:bodyPr>
            <a:noAutofit/>
          </a:bodyPr>
          <a:lstStyle/>
          <a:p>
            <a:pPr algn="ctr"/>
            <a:r>
              <a:rPr lang="en-US" sz="2800" b="1" dirty="0">
                <a:effectLst>
                  <a:outerShdw blurRad="38100" dist="38100" dir="2700000" algn="tl">
                    <a:srgbClr val="000000">
                      <a:alpha val="43137"/>
                    </a:srgbClr>
                  </a:outerShdw>
                </a:effectLst>
              </a:rPr>
              <a:t>Behavioral</a:t>
            </a:r>
            <a:r>
              <a:rPr lang="ru-RU" sz="2800" b="1" dirty="0">
                <a:effectLst>
                  <a:outerShdw blurRad="38100" dist="38100" dir="2700000" algn="tl">
                    <a:srgbClr val="000000">
                      <a:alpha val="43137"/>
                    </a:srgbClr>
                  </a:outerShdw>
                </a:effectLst>
              </a:rPr>
              <a:t> </a:t>
            </a:r>
            <a:r>
              <a:rPr lang="en-US" sz="2800" b="1" dirty="0" smtClean="0">
                <a:solidFill>
                  <a:schemeClr val="accent2">
                    <a:lumMod val="75000"/>
                  </a:schemeClr>
                </a:solidFill>
                <a:effectLst>
                  <a:outerShdw blurRad="38100" dist="38100" dir="2700000" algn="tl">
                    <a:srgbClr val="000000">
                      <a:alpha val="43137"/>
                    </a:srgbClr>
                  </a:outerShdw>
                </a:effectLst>
              </a:rPr>
              <a:t>psychology</a:t>
            </a:r>
            <a:r>
              <a:rPr lang="ru-RU" sz="2400" dirty="0">
                <a:solidFill>
                  <a:schemeClr val="accent2">
                    <a:lumMod val="75000"/>
                  </a:schemeClr>
                </a:solidFill>
              </a:rPr>
              <a:t/>
            </a:r>
            <a:br>
              <a:rPr lang="ru-RU" sz="2400" dirty="0">
                <a:solidFill>
                  <a:schemeClr val="accent2">
                    <a:lumMod val="75000"/>
                  </a:schemeClr>
                </a:solidFill>
              </a:rPr>
            </a:br>
            <a:r>
              <a:rPr lang="en-US" sz="2400" dirty="0" smtClean="0">
                <a:solidFill>
                  <a:schemeClr val="accent2">
                    <a:lumMod val="75000"/>
                  </a:schemeClr>
                </a:solidFill>
              </a:rPr>
              <a:t>Express diagnostics</a:t>
            </a:r>
            <a:r>
              <a:rPr lang="ru-RU" sz="2400" dirty="0" smtClean="0">
                <a:solidFill>
                  <a:schemeClr val="accent2">
                    <a:lumMod val="75000"/>
                  </a:schemeClr>
                </a:solidFill>
              </a:rPr>
              <a:t>:</a:t>
            </a:r>
            <a:r>
              <a:rPr lang="en-US" sz="2400" dirty="0" smtClean="0">
                <a:solidFill>
                  <a:schemeClr val="accent2">
                    <a:lumMod val="75000"/>
                  </a:schemeClr>
                </a:solidFill>
              </a:rPr>
              <a:t> PPS</a:t>
            </a:r>
            <a:endParaRPr lang="ru-RU" sz="2400" dirty="0">
              <a:solidFill>
                <a:schemeClr val="accent2">
                  <a:lumMod val="75000"/>
                </a:schemeClr>
              </a:solidFill>
              <a:latin typeface="Arial" panose="020B0604020202020204" pitchFamily="34" charset="0"/>
              <a:cs typeface="Arial" panose="020B0604020202020204" pitchFamily="34" charset="0"/>
            </a:endParaRPr>
          </a:p>
        </p:txBody>
      </p:sp>
      <p:sp>
        <p:nvSpPr>
          <p:cNvPr id="5" name="Текст 4"/>
          <p:cNvSpPr>
            <a:spLocks noGrp="1"/>
          </p:cNvSpPr>
          <p:nvPr>
            <p:ph type="body" sz="half" idx="2"/>
          </p:nvPr>
        </p:nvSpPr>
        <p:spPr>
          <a:xfrm>
            <a:off x="749394" y="3429719"/>
            <a:ext cx="3782468" cy="1931799"/>
          </a:xfrm>
        </p:spPr>
        <p:txBody>
          <a:bodyPr/>
          <a:lstStyle/>
          <a:p>
            <a:r>
              <a:rPr lang="ru-RU" dirty="0"/>
              <a:t>Экспресс диагностика ПФС, при помощи </a:t>
            </a:r>
            <a:r>
              <a:rPr lang="en-US" b="1" dirty="0" err="1">
                <a:solidFill>
                  <a:schemeClr val="accent2">
                    <a:lumMod val="75000"/>
                  </a:schemeClr>
                </a:solidFill>
                <a:effectLst>
                  <a:outerShdw blurRad="38100" dist="38100" dir="2700000" algn="tl">
                    <a:srgbClr val="000000">
                      <a:alpha val="43137"/>
                    </a:srgbClr>
                  </a:outerShdw>
                </a:effectLst>
              </a:rPr>
              <a:t>VibraMed</a:t>
            </a:r>
            <a:r>
              <a:rPr lang="ru-RU" b="1" dirty="0">
                <a:solidFill>
                  <a:schemeClr val="accent2">
                    <a:lumMod val="75000"/>
                  </a:schemeClr>
                </a:solidFill>
                <a:effectLst>
                  <a:outerShdw blurRad="38100" dist="38100" dir="2700000" algn="tl">
                    <a:srgbClr val="000000">
                      <a:alpha val="43137"/>
                    </a:srgbClr>
                  </a:outerShdw>
                </a:effectLst>
              </a:rPr>
              <a:t>. </a:t>
            </a:r>
            <a:endParaRPr lang="ru-RU" dirty="0"/>
          </a:p>
        </p:txBody>
      </p:sp>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9394" y="1305393"/>
            <a:ext cx="3710407" cy="1922068"/>
          </a:xfrm>
          <a:prstGeom prst="rect">
            <a:avLst/>
          </a:prstGeom>
        </p:spPr>
      </p:pic>
      <p:graphicFrame>
        <p:nvGraphicFramePr>
          <p:cNvPr id="7" name="차트 8"/>
          <p:cNvGraphicFramePr>
            <a:graphicFrameLocks/>
          </p:cNvGraphicFramePr>
          <p:nvPr>
            <p:extLst>
              <p:ext uri="{D42A27DB-BD31-4B8C-83A1-F6EECF244321}">
                <p14:modId xmlns:p14="http://schemas.microsoft.com/office/powerpoint/2010/main" val="726719451"/>
              </p:ext>
            </p:extLst>
          </p:nvPr>
        </p:nvGraphicFramePr>
        <p:xfrm>
          <a:off x="679623" y="3411310"/>
          <a:ext cx="3617462" cy="2888228"/>
        </p:xfrm>
        <a:graphic>
          <a:graphicData uri="http://schemas.openxmlformats.org/drawingml/2006/chart">
            <c:chart xmlns:c="http://schemas.openxmlformats.org/drawingml/2006/chart" xmlns:r="http://schemas.openxmlformats.org/officeDocument/2006/relationships" r:id="rId4"/>
          </a:graphicData>
        </a:graphic>
      </p:graphicFrame>
      <p:pic>
        <p:nvPicPr>
          <p:cNvPr id="9" name="Рисунок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82726" y="2086048"/>
            <a:ext cx="3534032" cy="2650524"/>
          </a:xfrm>
          <a:prstGeom prst="rect">
            <a:avLst/>
          </a:prstGeom>
        </p:spPr>
      </p:pic>
      <p:sp>
        <p:nvSpPr>
          <p:cNvPr id="11" name="TextBox 10"/>
          <p:cNvSpPr txBox="1"/>
          <p:nvPr/>
        </p:nvSpPr>
        <p:spPr>
          <a:xfrm>
            <a:off x="5572897" y="4822210"/>
            <a:ext cx="3842952" cy="1200329"/>
          </a:xfrm>
          <a:prstGeom prst="rect">
            <a:avLst/>
          </a:prstGeom>
          <a:noFill/>
        </p:spPr>
        <p:txBody>
          <a:bodyPr wrap="square" rtlCol="0">
            <a:spAutoFit/>
          </a:bodyPr>
          <a:lstStyle/>
          <a:p>
            <a:r>
              <a:rPr lang="en-US" dirty="0">
                <a:solidFill>
                  <a:srgbClr val="FF0000"/>
                </a:solidFill>
              </a:rPr>
              <a:t>Correct </a:t>
            </a:r>
            <a:r>
              <a:rPr lang="en-US" dirty="0" smtClean="0">
                <a:solidFill>
                  <a:srgbClr val="FF0000"/>
                </a:solidFill>
              </a:rPr>
              <a:t>answer:</a:t>
            </a:r>
          </a:p>
          <a:p>
            <a:r>
              <a:rPr lang="en-US" dirty="0"/>
              <a:t>This man is not aggressive. He is perceived as aggressive. Is it possible? Yes. For example, in dash</a:t>
            </a:r>
            <a:endParaRPr lang="ru-RU" dirty="0"/>
          </a:p>
        </p:txBody>
      </p:sp>
      <p:cxnSp>
        <p:nvCxnSpPr>
          <p:cNvPr id="15" name="Прямая со стрелкой 14"/>
          <p:cNvCxnSpPr/>
          <p:nvPr/>
        </p:nvCxnSpPr>
        <p:spPr>
          <a:xfrm>
            <a:off x="9864741" y="5103674"/>
            <a:ext cx="914400" cy="914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 name="Овальная выноска 2"/>
          <p:cNvSpPr/>
          <p:nvPr/>
        </p:nvSpPr>
        <p:spPr>
          <a:xfrm>
            <a:off x="8206649" y="1053779"/>
            <a:ext cx="1680677" cy="946631"/>
          </a:xfrm>
          <a:prstGeom prst="wedgeEllipseCallou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t>Yes! He has a gun</a:t>
            </a:r>
            <a:endParaRPr lang="ru-RU"/>
          </a:p>
        </p:txBody>
      </p:sp>
      <p:sp>
        <p:nvSpPr>
          <p:cNvPr id="4" name="Овальная выноска 3"/>
          <p:cNvSpPr/>
          <p:nvPr/>
        </p:nvSpPr>
        <p:spPr>
          <a:xfrm>
            <a:off x="6091645" y="1170004"/>
            <a:ext cx="1997822" cy="1154047"/>
          </a:xfrm>
          <a:prstGeom prst="wedgeEllipseCallou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This man is </a:t>
            </a:r>
            <a:r>
              <a:rPr lang="en-US" dirty="0"/>
              <a:t>aggressive?</a:t>
            </a:r>
            <a:endParaRPr lang="ru-RU" dirty="0"/>
          </a:p>
        </p:txBody>
      </p:sp>
    </p:spTree>
    <p:extLst>
      <p:ext uri="{BB962C8B-B14F-4D97-AF65-F5344CB8AC3E}">
        <p14:creationId xmlns:p14="http://schemas.microsoft.com/office/powerpoint/2010/main" val="32094112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38" y="73804"/>
            <a:ext cx="8431357" cy="1424014"/>
          </a:xfrm>
        </p:spPr>
        <p:txBody>
          <a:bodyPr>
            <a:noAutofit/>
          </a:bodyPr>
          <a:lstStyle/>
          <a:p>
            <a:pPr algn="ctr"/>
            <a:r>
              <a:rPr lang="en-US" sz="2800" b="1" dirty="0" smtClean="0">
                <a:effectLst>
                  <a:outerShdw blurRad="38100" dist="38100" dir="2700000" algn="tl">
                    <a:srgbClr val="000000">
                      <a:alpha val="43137"/>
                    </a:srgbClr>
                  </a:outerShdw>
                </a:effectLst>
              </a:rPr>
              <a:t/>
            </a:r>
            <a:br>
              <a:rPr lang="en-US" sz="2800" b="1" dirty="0" smtClean="0">
                <a:effectLst>
                  <a:outerShdw blurRad="38100" dist="38100" dir="2700000" algn="tl">
                    <a:srgbClr val="000000">
                      <a:alpha val="43137"/>
                    </a:srgbClr>
                  </a:outerShdw>
                </a:effectLst>
              </a:rPr>
            </a:br>
            <a:r>
              <a:rPr lang="en-US" sz="2800" b="1" dirty="0">
                <a:effectLst>
                  <a:outerShdw blurRad="38100" dist="38100" dir="2700000" algn="tl">
                    <a:srgbClr val="000000">
                      <a:alpha val="43137"/>
                    </a:srgbClr>
                  </a:outerShdw>
                </a:effectLst>
              </a:rPr>
              <a:t/>
            </a:r>
            <a:br>
              <a:rPr lang="en-US" sz="2800" b="1" dirty="0">
                <a:effectLst>
                  <a:outerShdw blurRad="38100" dist="38100" dir="2700000" algn="tl">
                    <a:srgbClr val="000000">
                      <a:alpha val="43137"/>
                    </a:srgbClr>
                  </a:outerShdw>
                </a:effectLst>
              </a:rPr>
            </a:br>
            <a:r>
              <a:rPr lang="en-US" sz="2800" b="1" dirty="0" smtClean="0">
                <a:effectLst>
                  <a:outerShdw blurRad="38100" dist="38100" dir="2700000" algn="tl">
                    <a:srgbClr val="000000">
                      <a:alpha val="43137"/>
                    </a:srgbClr>
                  </a:outerShdw>
                </a:effectLst>
              </a:rPr>
              <a:t/>
            </a:r>
            <a:br>
              <a:rPr lang="en-US" sz="2800" b="1" dirty="0" smtClean="0">
                <a:effectLst>
                  <a:outerShdw blurRad="38100" dist="38100" dir="2700000" algn="tl">
                    <a:srgbClr val="000000">
                      <a:alpha val="43137"/>
                    </a:srgbClr>
                  </a:outerShdw>
                </a:effectLst>
              </a:rPr>
            </a:br>
            <a:r>
              <a:rPr lang="en-US" sz="2800" b="1" dirty="0" smtClean="0">
                <a:effectLst>
                  <a:outerShdw blurRad="38100" dist="38100" dir="2700000" algn="tl">
                    <a:srgbClr val="000000">
                      <a:alpha val="43137"/>
                    </a:srgbClr>
                  </a:outerShdw>
                </a:effectLst>
              </a:rPr>
              <a:t>Behavioral</a:t>
            </a:r>
            <a:r>
              <a:rPr lang="ru-RU" sz="2800" b="1" dirty="0" smtClean="0">
                <a:effectLst>
                  <a:outerShdw blurRad="38100" dist="38100" dir="2700000" algn="tl">
                    <a:srgbClr val="000000">
                      <a:alpha val="43137"/>
                    </a:srgbClr>
                  </a:outerShdw>
                </a:effectLst>
              </a:rPr>
              <a:t> </a:t>
            </a:r>
            <a:r>
              <a:rPr lang="en-US" sz="2800" b="1" dirty="0" smtClean="0">
                <a:solidFill>
                  <a:schemeClr val="accent2">
                    <a:lumMod val="75000"/>
                  </a:schemeClr>
                </a:solidFill>
                <a:effectLst>
                  <a:outerShdw blurRad="38100" dist="38100" dir="2700000" algn="tl">
                    <a:srgbClr val="000000">
                      <a:alpha val="43137"/>
                    </a:srgbClr>
                  </a:outerShdw>
                </a:effectLst>
              </a:rPr>
              <a:t>psychology</a:t>
            </a:r>
            <a:r>
              <a:rPr lang="en-US" sz="2800" b="1" dirty="0" smtClean="0">
                <a:effectLst>
                  <a:outerShdw blurRad="38100" dist="38100" dir="2700000" algn="tl">
                    <a:srgbClr val="000000">
                      <a:alpha val="43137"/>
                    </a:srgbClr>
                  </a:outerShdw>
                </a:effectLst>
              </a:rPr>
              <a:t/>
            </a:r>
            <a:br>
              <a:rPr lang="en-US" sz="2800" b="1" dirty="0" smtClean="0">
                <a:effectLst>
                  <a:outerShdw blurRad="38100" dist="38100" dir="2700000" algn="tl">
                    <a:srgbClr val="000000">
                      <a:alpha val="43137"/>
                    </a:srgbClr>
                  </a:outerShdw>
                </a:effectLst>
              </a:rPr>
            </a:br>
            <a:r>
              <a:rPr lang="en-US" sz="2800" b="1" dirty="0">
                <a:solidFill>
                  <a:schemeClr val="accent2">
                    <a:lumMod val="75000"/>
                  </a:schemeClr>
                </a:solidFill>
              </a:rPr>
              <a:t>and </a:t>
            </a:r>
            <a:r>
              <a:rPr lang="en-US" sz="2800" b="1" dirty="0" smtClean="0">
                <a:solidFill>
                  <a:schemeClr val="accent2">
                    <a:lumMod val="75000"/>
                  </a:schemeClr>
                </a:solidFill>
              </a:rPr>
              <a:t>personality</a:t>
            </a:r>
            <a:r>
              <a:rPr lang="ru-RU" sz="2400" dirty="0">
                <a:effectLst>
                  <a:outerShdw blurRad="38100" dist="38100" dir="2700000" algn="tl">
                    <a:srgbClr val="000000">
                      <a:alpha val="43137"/>
                    </a:srgbClr>
                  </a:outerShdw>
                </a:effectLst>
              </a:rPr>
              <a:t/>
            </a:r>
            <a:br>
              <a:rPr lang="ru-RU" sz="2400" dirty="0">
                <a:effectLst>
                  <a:outerShdw blurRad="38100" dist="38100" dir="2700000" algn="tl">
                    <a:srgbClr val="000000">
                      <a:alpha val="43137"/>
                    </a:srgbClr>
                  </a:outerShdw>
                </a:effectLst>
              </a:rPr>
            </a:br>
            <a:endParaRPr lang="ru-RU" sz="2400" dirty="0">
              <a:solidFill>
                <a:schemeClr val="accent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1" name="TextBox 10"/>
          <p:cNvSpPr txBox="1"/>
          <p:nvPr/>
        </p:nvSpPr>
        <p:spPr>
          <a:xfrm>
            <a:off x="4633621" y="1363011"/>
            <a:ext cx="6265037" cy="1231106"/>
          </a:xfrm>
          <a:prstGeom prst="rect">
            <a:avLst/>
          </a:prstGeom>
          <a:noFill/>
        </p:spPr>
        <p:txBody>
          <a:bodyPr wrap="square" rtlCol="0">
            <a:spAutoFit/>
          </a:bodyPr>
          <a:lstStyle/>
          <a:p>
            <a:pPr algn="just"/>
            <a:r>
              <a:rPr lang="en-US" dirty="0"/>
              <a:t>Operant conditioning (also called instrumental conditioning) is a learning process through which the strength of a behavior is modified by reinforcement or punishment, </a:t>
            </a:r>
            <a:r>
              <a:rPr lang="en-US" dirty="0" err="1">
                <a:solidFill>
                  <a:srgbClr val="FF0000"/>
                </a:solidFill>
              </a:rPr>
              <a:t>Burrhus</a:t>
            </a:r>
            <a:r>
              <a:rPr lang="en-US" dirty="0">
                <a:solidFill>
                  <a:srgbClr val="FF0000"/>
                </a:solidFill>
              </a:rPr>
              <a:t> </a:t>
            </a:r>
            <a:r>
              <a:rPr lang="en-US" dirty="0" smtClean="0">
                <a:solidFill>
                  <a:srgbClr val="FF0000"/>
                </a:solidFill>
                <a:latin typeface="Arial" panose="020B0604020202020204" pitchFamily="34" charset="0"/>
                <a:cs typeface="Arial" panose="020B0604020202020204" pitchFamily="34" charset="0"/>
              </a:rPr>
              <a:t>Skinner </a:t>
            </a:r>
            <a:endParaRPr lang="ru-RU" dirty="0">
              <a:solidFill>
                <a:srgbClr val="FF0000"/>
              </a:solidFill>
            </a:endParaRPr>
          </a:p>
        </p:txBody>
      </p:sp>
      <p:cxnSp>
        <p:nvCxnSpPr>
          <p:cNvPr id="15" name="Прямая со стрелкой 14"/>
          <p:cNvCxnSpPr/>
          <p:nvPr/>
        </p:nvCxnSpPr>
        <p:spPr>
          <a:xfrm>
            <a:off x="9864741" y="5103674"/>
            <a:ext cx="914400" cy="914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2" name="Рисунок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38" y="1238682"/>
            <a:ext cx="3127687" cy="3402157"/>
          </a:xfrm>
          <a:prstGeom prst="rect">
            <a:avLst/>
          </a:prstGeom>
        </p:spPr>
      </p:pic>
      <p:sp>
        <p:nvSpPr>
          <p:cNvPr id="10" name="TextBox 9"/>
          <p:cNvSpPr txBox="1"/>
          <p:nvPr/>
        </p:nvSpPr>
        <p:spPr>
          <a:xfrm rot="10800000" flipH="1" flipV="1">
            <a:off x="4633621" y="2733402"/>
            <a:ext cx="6145520" cy="1754326"/>
          </a:xfrm>
          <a:prstGeom prst="rect">
            <a:avLst/>
          </a:prstGeom>
          <a:noFill/>
        </p:spPr>
        <p:txBody>
          <a:bodyPr wrap="square" rtlCol="0">
            <a:spAutoFit/>
          </a:bodyPr>
          <a:lstStyle/>
          <a:p>
            <a:pPr algn="just"/>
            <a:r>
              <a:rPr lang="en-US" dirty="0" smtClean="0"/>
              <a:t>“Thorndike  </a:t>
            </a:r>
            <a:r>
              <a:rPr lang="en-US" dirty="0"/>
              <a:t>law of effect”, which states that behaviors followed by satisfying consequences tend to be repeated and those that produce unpleasant consequences are less likely to be repeated. In short, some consequences strengthen behavior and some consequences weaken behavior, </a:t>
            </a:r>
            <a:r>
              <a:rPr lang="en-US" dirty="0">
                <a:solidFill>
                  <a:srgbClr val="FF0000"/>
                </a:solidFill>
              </a:rPr>
              <a:t>Edward </a:t>
            </a:r>
            <a:r>
              <a:rPr lang="en-US" dirty="0" smtClean="0">
                <a:solidFill>
                  <a:srgbClr val="FF0000"/>
                </a:solidFill>
              </a:rPr>
              <a:t>Thorndike</a:t>
            </a:r>
            <a:endParaRPr lang="ru-RU" dirty="0">
              <a:solidFill>
                <a:srgbClr val="FF0000"/>
              </a:solidFill>
            </a:endParaRPr>
          </a:p>
        </p:txBody>
      </p:sp>
      <p:sp>
        <p:nvSpPr>
          <p:cNvPr id="14" name="TextBox 13"/>
          <p:cNvSpPr txBox="1"/>
          <p:nvPr/>
        </p:nvSpPr>
        <p:spPr>
          <a:xfrm>
            <a:off x="974158" y="5121585"/>
            <a:ext cx="9864741" cy="1200329"/>
          </a:xfrm>
          <a:prstGeom prst="rect">
            <a:avLst/>
          </a:prstGeom>
          <a:noFill/>
        </p:spPr>
        <p:txBody>
          <a:bodyPr wrap="square" rtlCol="0">
            <a:spAutoFit/>
          </a:bodyPr>
          <a:lstStyle/>
          <a:p>
            <a:pPr algn="just"/>
            <a:r>
              <a:rPr lang="en-US" b="1" dirty="0"/>
              <a:t>But neither Thorndike nor Skinner could </a:t>
            </a:r>
            <a:r>
              <a:rPr lang="en-US" b="1" dirty="0" smtClean="0"/>
              <a:t>determine </a:t>
            </a:r>
            <a:r>
              <a:rPr lang="en-US" b="1" dirty="0"/>
              <a:t>which people are more and which are less susceptible to negative impact. Complex personality assessment with </a:t>
            </a:r>
            <a:r>
              <a:rPr lang="en-US" dirty="0" err="1">
                <a:solidFill>
                  <a:schemeClr val="accent2">
                    <a:lumMod val="75000"/>
                  </a:schemeClr>
                </a:solidFill>
                <a:latin typeface="Arial" panose="020B0604020202020204" pitchFamily="34" charset="0"/>
                <a:cs typeface="Arial" panose="020B0604020202020204" pitchFamily="34" charset="0"/>
              </a:rPr>
              <a:t>PsyAccent</a:t>
            </a:r>
            <a:r>
              <a:rPr lang="en-US" dirty="0">
                <a:solidFill>
                  <a:schemeClr val="accent2">
                    <a:lumMod val="75000"/>
                  </a:schemeClr>
                </a:solidFill>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and </a:t>
            </a:r>
            <a:r>
              <a:rPr lang="en-US" dirty="0" err="1">
                <a:solidFill>
                  <a:schemeClr val="accent2">
                    <a:lumMod val="75000"/>
                  </a:schemeClr>
                </a:solidFill>
                <a:latin typeface="Arial" panose="020B0604020202020204" pitchFamily="34" charset="0"/>
                <a:cs typeface="Arial" panose="020B0604020202020204" pitchFamily="34" charset="0"/>
              </a:rPr>
              <a:t>VibraMed</a:t>
            </a:r>
            <a:r>
              <a:rPr lang="en-US" dirty="0">
                <a:latin typeface="Arial" panose="020B0604020202020204" pitchFamily="34" charset="0"/>
                <a:cs typeface="Arial" panose="020B0604020202020204" pitchFamily="34" charset="0"/>
              </a:rPr>
              <a:t> can do </a:t>
            </a:r>
            <a:r>
              <a:rPr lang="en-US" dirty="0" smtClean="0">
                <a:latin typeface="Arial" panose="020B0604020202020204" pitchFamily="34" charset="0"/>
                <a:cs typeface="Arial" panose="020B0604020202020204" pitchFamily="34" charset="0"/>
              </a:rPr>
              <a:t>it</a:t>
            </a:r>
            <a:endParaRPr lang="ru-RU" dirty="0"/>
          </a:p>
          <a:p>
            <a:endParaRPr lang="ru-RU" dirty="0"/>
          </a:p>
        </p:txBody>
      </p:sp>
    </p:spTree>
    <p:extLst>
      <p:ext uri="{BB962C8B-B14F-4D97-AF65-F5344CB8AC3E}">
        <p14:creationId xmlns:p14="http://schemas.microsoft.com/office/powerpoint/2010/main" val="11171812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02128224-7A56-4BA8-8E4C-73F0DF584759}" type="slidenum">
              <a:rPr lang="ru-RU" smtClean="0"/>
              <a:pPr/>
              <a:t>9</a:t>
            </a:fld>
            <a:endParaRPr lang="ru-RU"/>
          </a:p>
        </p:txBody>
      </p:sp>
      <p:sp>
        <p:nvSpPr>
          <p:cNvPr id="24580" name="AutoShape 4" descr="&amp;Kcy;&amp;acy;&amp;rcy;&amp;tcy;&amp;icy;&amp;ncy;&amp;kcy;&amp;icy; &amp;pcy;&amp;ocy; &amp;zcy;&amp;acy;&amp;pcy;&amp;rcy;&amp;ocy;&amp;scy;&amp;ucy; &amp;bcy;&amp;iecy;&amp;zcy;&amp;ocy;&amp;pcy;&amp;acy;&amp;scy;&amp;ncy;&amp;ocy;&amp;scy;&amp;tcy;&amp;softcy; &amp;dcy;&amp;ocy;&amp;mcy;&amp;acy;"/>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4586" name="AutoShape 10" descr="&amp;Kcy;&amp;acy;&amp;rcy;&amp;tcy;&amp;icy;&amp;ncy;&amp;kcy;&amp;icy; &amp;pcy;&amp;ocy; &amp;zcy;&amp;acy;&amp;pcy;&amp;rcy;&amp;ocy;&amp;scy;&amp;ucy; &amp;acy;&amp;ecy;&amp;rcy;&amp;ocy;&amp;pcy;&amp;ocy;&amp;rcy;&amp;tcy;"/>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5602" name="AutoShape 2" descr="&amp;Kcy;&amp;acy;&amp;rcy;&amp;tcy;&amp;icy;&amp;ncy;&amp;kcy;&amp;icy; &amp;pcy;&amp;ocy; &amp;zcy;&amp;acy;&amp;pcy;&amp;rcy;&amp;ocy;&amp;scy;&amp;ucy; &amp;mcy;&amp;iecy;&amp;dcy;&amp;icy;&amp;tscy;&amp;icy;&amp;ncy;&amp;acy;"/>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2" name="Заголовок 1"/>
          <p:cNvSpPr txBox="1">
            <a:spLocks/>
          </p:cNvSpPr>
          <p:nvPr/>
        </p:nvSpPr>
        <p:spPr>
          <a:xfrm>
            <a:off x="1548563" y="206086"/>
            <a:ext cx="8712968" cy="702634"/>
          </a:xfrm>
          <a:prstGeom prst="rect">
            <a:avLst/>
          </a:prstGeom>
        </p:spPr>
        <p:txBody>
          <a:bodyPr/>
          <a:lstStyle/>
          <a:p>
            <a:pPr>
              <a:spcBef>
                <a:spcPct val="0"/>
              </a:spcBef>
            </a:pPr>
            <a:r>
              <a:rPr lang="ru-RU" sz="2800" dirty="0">
                <a:solidFill>
                  <a:schemeClr val="tx2"/>
                </a:solidFill>
                <a:effectLst>
                  <a:outerShdw blurRad="38100" dist="38100" dir="2700000" algn="tl">
                    <a:srgbClr val="000000">
                      <a:alpha val="43137"/>
                    </a:srgbClr>
                  </a:outerShdw>
                </a:effectLst>
                <a:latin typeface="+mj-lt"/>
                <a:ea typeface="+mj-ea"/>
                <a:cs typeface="+mj-cs"/>
              </a:rPr>
              <a:t> </a:t>
            </a:r>
            <a:r>
              <a:rPr lang="en-US" sz="2800" b="1" dirty="0">
                <a:solidFill>
                  <a:schemeClr val="accent1">
                    <a:lumMod val="75000"/>
                  </a:schemeClr>
                </a:solidFill>
                <a:effectLst>
                  <a:outerShdw blurRad="38100" dist="38100" dir="2700000" algn="tl">
                    <a:srgbClr val="000000">
                      <a:alpha val="43137"/>
                    </a:srgbClr>
                  </a:outerShdw>
                </a:effectLst>
              </a:rPr>
              <a:t>Behavioral</a:t>
            </a:r>
            <a:r>
              <a:rPr lang="ru-RU" sz="2800" b="1" dirty="0">
                <a:solidFill>
                  <a:schemeClr val="accent1">
                    <a:lumMod val="75000"/>
                  </a:schemeClr>
                </a:solidFill>
                <a:effectLst>
                  <a:outerShdw blurRad="38100" dist="38100" dir="2700000" algn="tl">
                    <a:srgbClr val="000000">
                      <a:alpha val="43137"/>
                    </a:srgbClr>
                  </a:outerShdw>
                </a:effectLst>
              </a:rPr>
              <a:t> </a:t>
            </a:r>
            <a:r>
              <a:rPr lang="en-US" sz="2800" b="1" dirty="0" smtClean="0">
                <a:solidFill>
                  <a:schemeClr val="accent1">
                    <a:lumMod val="75000"/>
                  </a:schemeClr>
                </a:solidFill>
                <a:effectLst>
                  <a:outerShdw blurRad="38100" dist="38100" dir="2700000" algn="tl">
                    <a:srgbClr val="000000">
                      <a:alpha val="43137"/>
                    </a:srgbClr>
                  </a:outerShdw>
                </a:effectLst>
              </a:rPr>
              <a:t>psychology </a:t>
            </a:r>
            <a:r>
              <a:rPr lang="en-US" sz="2800" b="1" dirty="0" smtClean="0">
                <a:solidFill>
                  <a:schemeClr val="accent2">
                    <a:lumMod val="75000"/>
                  </a:schemeClr>
                </a:solidFill>
                <a:effectLst>
                  <a:outerShdw blurRad="38100" dist="38100" dir="2700000" algn="tl">
                    <a:srgbClr val="000000">
                      <a:alpha val="43137"/>
                    </a:srgbClr>
                  </a:outerShdw>
                </a:effectLst>
              </a:rPr>
              <a:t>and </a:t>
            </a:r>
            <a:r>
              <a:rPr lang="en-US" sz="2800" b="1" dirty="0" err="1" smtClean="0">
                <a:solidFill>
                  <a:schemeClr val="accent2">
                    <a:lumMod val="75000"/>
                  </a:schemeClr>
                </a:solidFill>
                <a:effectLst>
                  <a:outerShdw blurRad="38100" dist="38100" dir="2700000" algn="tl">
                    <a:srgbClr val="000000">
                      <a:alpha val="43137"/>
                    </a:srgbClr>
                  </a:outerShdw>
                </a:effectLst>
              </a:rPr>
              <a:t>PsyAccent</a:t>
            </a:r>
            <a:endParaRPr lang="ru-RU" sz="2800" dirty="0">
              <a:solidFill>
                <a:schemeClr val="accent2">
                  <a:lumMod val="75000"/>
                </a:schemeClr>
              </a:solidFill>
              <a:effectLst>
                <a:outerShdw blurRad="38100" dist="38100" dir="2700000" algn="tl">
                  <a:srgbClr val="000000">
                    <a:alpha val="43137"/>
                  </a:srgbClr>
                </a:outerShdw>
              </a:effectLst>
              <a:latin typeface="+mj-lt"/>
              <a:ea typeface="+mj-ea"/>
              <a:cs typeface="+mj-cs"/>
            </a:endParaRPr>
          </a:p>
        </p:txBody>
      </p:sp>
      <p:sp>
        <p:nvSpPr>
          <p:cNvPr id="3" name="Прямоугольник 2"/>
          <p:cNvSpPr/>
          <p:nvPr/>
        </p:nvSpPr>
        <p:spPr>
          <a:xfrm>
            <a:off x="1048139" y="1161674"/>
            <a:ext cx="5056097" cy="2677656"/>
          </a:xfrm>
          <a:prstGeom prst="rect">
            <a:avLst/>
          </a:prstGeom>
        </p:spPr>
        <p:txBody>
          <a:bodyPr wrap="square">
            <a:spAutoFit/>
          </a:bodyPr>
          <a:lstStyle/>
          <a:p>
            <a:pPr algn="just"/>
            <a:r>
              <a:rPr lang="en-US" sz="2400" dirty="0">
                <a:solidFill>
                  <a:schemeClr val="accent2">
                    <a:lumMod val="75000"/>
                  </a:schemeClr>
                </a:solidFill>
                <a:effectLst>
                  <a:outerShdw blurRad="38100" dist="38100" dir="2700000" algn="tl">
                    <a:srgbClr val="000000">
                      <a:alpha val="43137"/>
                    </a:srgbClr>
                  </a:outerShdw>
                </a:effectLst>
              </a:rPr>
              <a:t>Accentuations of character …</a:t>
            </a:r>
            <a:endParaRPr lang="ru-RU" sz="2400" dirty="0">
              <a:solidFill>
                <a:schemeClr val="accent2">
                  <a:lumMod val="75000"/>
                </a:schemeClr>
              </a:solidFill>
              <a:effectLst>
                <a:outerShdw blurRad="38100" dist="38100" dir="2700000" algn="tl">
                  <a:srgbClr val="000000">
                    <a:alpha val="43137"/>
                  </a:srgbClr>
                </a:outerShdw>
              </a:effectLst>
            </a:endParaRPr>
          </a:p>
          <a:p>
            <a:pPr algn="just"/>
            <a:endParaRPr lang="en-US" sz="2400" b="1" dirty="0" smtClean="0"/>
          </a:p>
          <a:p>
            <a:pPr algn="just"/>
            <a:r>
              <a:rPr lang="en-US" sz="2400" b="1" dirty="0" smtClean="0"/>
              <a:t>Karl </a:t>
            </a:r>
            <a:r>
              <a:rPr lang="en-US" sz="2400" b="1" dirty="0"/>
              <a:t>Leonhard </a:t>
            </a:r>
            <a:r>
              <a:rPr lang="en-US" sz="2400" dirty="0"/>
              <a:t>(1968):</a:t>
            </a:r>
            <a:endParaRPr lang="ru-RU" sz="2400" dirty="0"/>
          </a:p>
          <a:p>
            <a:pPr algn="just"/>
            <a:r>
              <a:rPr lang="en-US" sz="2400" dirty="0"/>
              <a:t>«Accentuation is, in essence, the same individual traits, but having a tendency to transition to a pathological state</a:t>
            </a:r>
            <a:r>
              <a:rPr lang="ru-RU" sz="2400" dirty="0"/>
              <a:t>»</a:t>
            </a:r>
            <a:r>
              <a:rPr lang="en-US" sz="2400" dirty="0"/>
              <a:t> </a:t>
            </a:r>
            <a:endParaRPr lang="ru-RU" sz="2400" dirty="0"/>
          </a:p>
        </p:txBody>
      </p:sp>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38611" y="1197561"/>
            <a:ext cx="4034136" cy="2495190"/>
          </a:xfrm>
          <a:prstGeom prst="rect">
            <a:avLst/>
          </a:prstGeom>
        </p:spPr>
      </p:pic>
      <p:pic>
        <p:nvPicPr>
          <p:cNvPr id="5" name="Рисунок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93427" y="3981592"/>
            <a:ext cx="4023239" cy="2567158"/>
          </a:xfrm>
          <a:prstGeom prst="rect">
            <a:avLst/>
          </a:prstGeom>
        </p:spPr>
      </p:pic>
    </p:spTree>
    <p:extLst>
      <p:ext uri="{BB962C8B-B14F-4D97-AF65-F5344CB8AC3E}">
        <p14:creationId xmlns:p14="http://schemas.microsoft.com/office/powerpoint/2010/main" val="589701085"/>
      </p:ext>
    </p:extLst>
  </p:cSld>
  <p:clrMapOvr>
    <a:masterClrMapping/>
  </p:clrMapOvr>
  <p:timing>
    <p:tnLst>
      <p:par>
        <p:cTn id="1" dur="indefinite" restart="never" nodeType="tmRoot"/>
      </p:par>
    </p:tnLst>
  </p:timing>
</p:sld>
</file>

<file path=ppt/theme/theme1.xml><?xml version="1.0" encoding="utf-8"?>
<a:theme xmlns:a="http://schemas.openxmlformats.org/drawingml/2006/main" name="Аспект">
  <a:themeElements>
    <a:clrScheme name="Аспект">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Аспект">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Аспект">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Facet</Template>
  <TotalTime>3728</TotalTime>
  <Words>3617</Words>
  <Application>Microsoft Office PowerPoint</Application>
  <PresentationFormat>Widescreen</PresentationFormat>
  <Paragraphs>500</Paragraphs>
  <Slides>28</Slides>
  <Notes>28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Arial</vt:lpstr>
      <vt:lpstr>Calibri</vt:lpstr>
      <vt:lpstr>华文新魏</vt:lpstr>
      <vt:lpstr>Times New Roman</vt:lpstr>
      <vt:lpstr>Trebuchet MS</vt:lpstr>
      <vt:lpstr>Wingdings 3</vt:lpstr>
      <vt:lpstr>Аспект</vt:lpstr>
      <vt:lpstr>                            Vibraimage technology application in psychology  </vt:lpstr>
      <vt:lpstr>Psychometrics  provides objective psychological research</vt:lpstr>
      <vt:lpstr>Vibraimage technology in psychology &amp; psychometrics </vt:lpstr>
      <vt:lpstr>Standards for Educational and Psychological Testing  &amp; Vibraimage technology</vt:lpstr>
      <vt:lpstr>                      Behavioral psychology with VibraMed (Excel_M file)  </vt:lpstr>
      <vt:lpstr>                        Behavioral psychology with VibraMed (Excel_M file)  </vt:lpstr>
      <vt:lpstr>Behavioral psychology Express diagnostics: PPS</vt:lpstr>
      <vt:lpstr>   Behavioral psychology and personality </vt:lpstr>
      <vt:lpstr>PowerPoint Presentation</vt:lpstr>
      <vt:lpstr>PowerPoint Presentation</vt:lpstr>
      <vt:lpstr>PowerPoint Presentation</vt:lpstr>
      <vt:lpstr>PowerPoint Presentation</vt:lpstr>
      <vt:lpstr>                        Cognitive &amp; Social (The Social Cognitive Theory )  with PsyAccent  </vt:lpstr>
      <vt:lpstr>                        Cognitive &amp; Social (Social Cognitive Theory ) psychology with VibraMed </vt:lpstr>
      <vt:lpstr>                        Existential-humanistic psychology  with VibraMI &amp; PsyAccent</vt:lpstr>
      <vt:lpstr>PowerPoint Presentation</vt:lpstr>
      <vt:lpstr>PowerPoint Presentation</vt:lpstr>
      <vt:lpstr>Existential-humanistic psychological and abilities VibraMI: questionnaires:</vt:lpstr>
      <vt:lpstr> Existential-humanistic psychology and abilities  Final result:</vt:lpstr>
      <vt:lpstr>Existential-humanistic psychology Conscious+ Unconscious responses= reduced MI profile </vt:lpstr>
      <vt:lpstr>Existential-humanistic psychology &amp; VibraMI</vt:lpstr>
      <vt:lpstr>PowerPoint Presentation</vt:lpstr>
      <vt:lpstr>PowerPoint Presentation</vt:lpstr>
      <vt:lpstr>PowerPoint Presentation</vt:lpstr>
      <vt:lpstr>Psychoanalysis: conscious and unconscious </vt:lpstr>
      <vt:lpstr>Psychoanalysis: the conflict between conscious and unconscious </vt:lpstr>
      <vt:lpstr>Vibraimage technology is Validity and Reliability psychological method</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Профайлинг и рекрутинг: современный взгляд, технология виброизображения</dc:title>
  <dc:creator>HOME</dc:creator>
  <cp:lastModifiedBy>vm</cp:lastModifiedBy>
  <cp:revision>304</cp:revision>
  <dcterms:created xsi:type="dcterms:W3CDTF">2018-09-12T12:13:46Z</dcterms:created>
  <dcterms:modified xsi:type="dcterms:W3CDTF">2018-11-28T13:55:05Z</dcterms:modified>
</cp:coreProperties>
</file>